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82"/>
  </p:notesMasterIdLst>
  <p:sldIdLst>
    <p:sldId id="260" r:id="rId4"/>
    <p:sldId id="2142533677" r:id="rId5"/>
    <p:sldId id="782" r:id="rId6"/>
    <p:sldId id="2142533672" r:id="rId7"/>
    <p:sldId id="2142533690" r:id="rId8"/>
    <p:sldId id="2142533813" r:id="rId9"/>
    <p:sldId id="2142533691" r:id="rId10"/>
    <p:sldId id="2142533814" r:id="rId11"/>
    <p:sldId id="2142533815" r:id="rId12"/>
    <p:sldId id="2142533822" r:id="rId13"/>
    <p:sldId id="2142533692" r:id="rId14"/>
    <p:sldId id="2142533699" r:id="rId15"/>
    <p:sldId id="2142533551" r:id="rId16"/>
    <p:sldId id="2142533554" r:id="rId17"/>
    <p:sldId id="2142533553" r:id="rId18"/>
    <p:sldId id="2142533686" r:id="rId19"/>
    <p:sldId id="2142533812" r:id="rId20"/>
    <p:sldId id="2142533816" r:id="rId21"/>
    <p:sldId id="2142533817" r:id="rId22"/>
    <p:sldId id="2142533818" r:id="rId23"/>
    <p:sldId id="2142533820" r:id="rId24"/>
    <p:sldId id="2142533821" r:id="rId25"/>
    <p:sldId id="2142533836" r:id="rId26"/>
    <p:sldId id="2142533786" r:id="rId27"/>
    <p:sldId id="2142533788" r:id="rId28"/>
    <p:sldId id="2142533705" r:id="rId29"/>
    <p:sldId id="2142533827" r:id="rId30"/>
    <p:sldId id="2142533829" r:id="rId31"/>
    <p:sldId id="2142533828" r:id="rId32"/>
    <p:sldId id="2142533685" r:id="rId33"/>
    <p:sldId id="2142533695" r:id="rId34"/>
    <p:sldId id="2142533688" r:id="rId35"/>
    <p:sldId id="2142533706" r:id="rId36"/>
    <p:sldId id="2142533785" r:id="rId37"/>
    <p:sldId id="2142533787" r:id="rId38"/>
    <p:sldId id="2142533838" r:id="rId39"/>
    <p:sldId id="2142533696" r:id="rId40"/>
    <p:sldId id="2142533771" r:id="rId41"/>
    <p:sldId id="2142533789" r:id="rId42"/>
    <p:sldId id="2142533698" r:id="rId43"/>
    <p:sldId id="2142533701" r:id="rId44"/>
    <p:sldId id="2142533700" r:id="rId45"/>
    <p:sldId id="2142533790" r:id="rId46"/>
    <p:sldId id="2142533791" r:id="rId47"/>
    <p:sldId id="2142533702" r:id="rId48"/>
    <p:sldId id="2142533703" r:id="rId49"/>
    <p:sldId id="2142533793" r:id="rId50"/>
    <p:sldId id="2142533704" r:id="rId51"/>
    <p:sldId id="2142533689" r:id="rId52"/>
    <p:sldId id="2142533779" r:id="rId53"/>
    <p:sldId id="2142533795" r:id="rId54"/>
    <p:sldId id="2142533835" r:id="rId55"/>
    <p:sldId id="2142533796" r:id="rId56"/>
    <p:sldId id="2142533797" r:id="rId57"/>
    <p:sldId id="2142533780" r:id="rId58"/>
    <p:sldId id="2142533773" r:id="rId59"/>
    <p:sldId id="2142533792" r:id="rId60"/>
    <p:sldId id="2142533830" r:id="rId61"/>
    <p:sldId id="2142533800" r:id="rId62"/>
    <p:sldId id="2142533794" r:id="rId63"/>
    <p:sldId id="2142533775" r:id="rId64"/>
    <p:sldId id="2142533831" r:id="rId65"/>
    <p:sldId id="2142533798" r:id="rId66"/>
    <p:sldId id="2142533834" r:id="rId67"/>
    <p:sldId id="2142533776" r:id="rId68"/>
    <p:sldId id="2142533717" r:id="rId69"/>
    <p:sldId id="2142533707" r:id="rId70"/>
    <p:sldId id="2142533711" r:id="rId71"/>
    <p:sldId id="2142533770" r:id="rId72"/>
    <p:sldId id="2142533837" r:id="rId73"/>
    <p:sldId id="2142533832" r:id="rId74"/>
    <p:sldId id="2142533748" r:id="rId75"/>
    <p:sldId id="2142533839" r:id="rId76"/>
    <p:sldId id="2142533801" r:id="rId77"/>
    <p:sldId id="2142533819" r:id="rId78"/>
    <p:sldId id="2142533750" r:id="rId79"/>
    <p:sldId id="2142533803" r:id="rId80"/>
    <p:sldId id="2142533804" r:id="rId81"/>
    <p:sldId id="2142533805" r:id="rId82"/>
    <p:sldId id="2142533840" r:id="rId83"/>
    <p:sldId id="2142533753" r:id="rId84"/>
    <p:sldId id="2142533754" r:id="rId85"/>
    <p:sldId id="2142533841" r:id="rId86"/>
    <p:sldId id="2142533842" r:id="rId87"/>
    <p:sldId id="2142533823" r:id="rId88"/>
    <p:sldId id="2142533824" r:id="rId89"/>
    <p:sldId id="2142533825" r:id="rId90"/>
    <p:sldId id="2142533826" r:id="rId91"/>
    <p:sldId id="2142533843" r:id="rId92"/>
    <p:sldId id="2142533844" r:id="rId93"/>
    <p:sldId id="2142533845" r:id="rId94"/>
    <p:sldId id="2142533833" r:id="rId95"/>
    <p:sldId id="2142533846" r:id="rId96"/>
    <p:sldId id="2142533847" r:id="rId97"/>
    <p:sldId id="2142533848" r:id="rId98"/>
    <p:sldId id="751" r:id="rId99"/>
    <p:sldId id="2142533849" r:id="rId100"/>
    <p:sldId id="2142533755" r:id="rId101"/>
    <p:sldId id="2142533863" r:id="rId102"/>
    <p:sldId id="2142533756" r:id="rId103"/>
    <p:sldId id="2142533761" r:id="rId104"/>
    <p:sldId id="2142533864" r:id="rId105"/>
    <p:sldId id="2142533757" r:id="rId106"/>
    <p:sldId id="2142533426" r:id="rId107"/>
    <p:sldId id="2142533850" r:id="rId108"/>
    <p:sldId id="2142533851" r:id="rId109"/>
    <p:sldId id="2142533852" r:id="rId110"/>
    <p:sldId id="2142533764" r:id="rId111"/>
    <p:sldId id="2142533763" r:id="rId112"/>
    <p:sldId id="2142533766" r:id="rId113"/>
    <p:sldId id="2142533767" r:id="rId114"/>
    <p:sldId id="2142533853" r:id="rId115"/>
    <p:sldId id="2142533854" r:id="rId116"/>
    <p:sldId id="2142533855" r:id="rId117"/>
    <p:sldId id="2142533856" r:id="rId118"/>
    <p:sldId id="2142533768" r:id="rId119"/>
    <p:sldId id="2142533857" r:id="rId120"/>
    <p:sldId id="2142533809" r:id="rId121"/>
    <p:sldId id="2142533858" r:id="rId122"/>
    <p:sldId id="2142533859" r:id="rId123"/>
    <p:sldId id="2142533810" r:id="rId124"/>
    <p:sldId id="2142533719" r:id="rId125"/>
    <p:sldId id="2142533709" r:id="rId126"/>
    <p:sldId id="2142533708" r:id="rId127"/>
    <p:sldId id="2142533721" r:id="rId128"/>
    <p:sldId id="2142533723" r:id="rId129"/>
    <p:sldId id="2142533722" r:id="rId130"/>
    <p:sldId id="2142533860" r:id="rId131"/>
    <p:sldId id="2142533712" r:id="rId132"/>
    <p:sldId id="2142533713" r:id="rId133"/>
    <p:sldId id="2142533714" r:id="rId134"/>
    <p:sldId id="2142533716" r:id="rId135"/>
    <p:sldId id="2142533861" r:id="rId136"/>
    <p:sldId id="2142533724" r:id="rId137"/>
    <p:sldId id="2142533720" r:id="rId138"/>
    <p:sldId id="2142533725" r:id="rId139"/>
    <p:sldId id="2142533726" r:id="rId140"/>
    <p:sldId id="2142533727" r:id="rId141"/>
    <p:sldId id="2142533728" r:id="rId142"/>
    <p:sldId id="2142533862" r:id="rId143"/>
    <p:sldId id="2142533865" r:id="rId144"/>
    <p:sldId id="2142533710" r:id="rId145"/>
    <p:sldId id="2142533866" r:id="rId146"/>
    <p:sldId id="2142533867" r:id="rId147"/>
    <p:sldId id="2142533868" r:id="rId148"/>
    <p:sldId id="2142533737" r:id="rId149"/>
    <p:sldId id="2142533730" r:id="rId150"/>
    <p:sldId id="2142533731" r:id="rId151"/>
    <p:sldId id="2142533738" r:id="rId152"/>
    <p:sldId id="2142533739" r:id="rId153"/>
    <p:sldId id="2142533740" r:id="rId154"/>
    <p:sldId id="2142533741" r:id="rId155"/>
    <p:sldId id="2142533869" r:id="rId156"/>
    <p:sldId id="2142533870" r:id="rId157"/>
    <p:sldId id="2142533871" r:id="rId158"/>
    <p:sldId id="2142533872" r:id="rId159"/>
    <p:sldId id="2142533873" r:id="rId160"/>
    <p:sldId id="2142533806" r:id="rId161"/>
    <p:sldId id="2142533807" r:id="rId162"/>
    <p:sldId id="2142533808" r:id="rId163"/>
    <p:sldId id="2142533742" r:id="rId164"/>
    <p:sldId id="2142533736" r:id="rId165"/>
    <p:sldId id="2142533874" r:id="rId166"/>
    <p:sldId id="2142533875" r:id="rId167"/>
    <p:sldId id="2142533876" r:id="rId168"/>
    <p:sldId id="2142533877" r:id="rId169"/>
    <p:sldId id="2142533878" r:id="rId170"/>
    <p:sldId id="2142533879" r:id="rId171"/>
    <p:sldId id="2142533880" r:id="rId172"/>
    <p:sldId id="2142533881" r:id="rId173"/>
    <p:sldId id="2142533882" r:id="rId174"/>
    <p:sldId id="2142533883" r:id="rId175"/>
    <p:sldId id="2142533884" r:id="rId176"/>
    <p:sldId id="2142533924" r:id="rId177"/>
    <p:sldId id="2142533745" r:id="rId178"/>
    <p:sldId id="2142533885" r:id="rId179"/>
    <p:sldId id="2142533886" r:id="rId180"/>
    <p:sldId id="2142533887" r:id="rId181"/>
    <p:sldId id="2142533888" r:id="rId182"/>
    <p:sldId id="2142533889" r:id="rId183"/>
    <p:sldId id="2142533890" r:id="rId184"/>
    <p:sldId id="2142533891" r:id="rId185"/>
    <p:sldId id="2142533892" r:id="rId186"/>
    <p:sldId id="2142533893" r:id="rId187"/>
    <p:sldId id="2142533894" r:id="rId188"/>
    <p:sldId id="2142533895" r:id="rId189"/>
    <p:sldId id="2142533896" r:id="rId190"/>
    <p:sldId id="2142533897" r:id="rId191"/>
    <p:sldId id="2142533898" r:id="rId192"/>
    <p:sldId id="2142533899" r:id="rId193"/>
    <p:sldId id="2142533900" r:id="rId194"/>
    <p:sldId id="2142533901" r:id="rId195"/>
    <p:sldId id="2142533902" r:id="rId196"/>
    <p:sldId id="2142533903" r:id="rId197"/>
    <p:sldId id="2142533904" r:id="rId198"/>
    <p:sldId id="2142533905" r:id="rId199"/>
    <p:sldId id="2142533906" r:id="rId200"/>
    <p:sldId id="2142533907" r:id="rId201"/>
    <p:sldId id="2142533908" r:id="rId202"/>
    <p:sldId id="2142533909" r:id="rId203"/>
    <p:sldId id="2142533910" r:id="rId204"/>
    <p:sldId id="2142533911" r:id="rId205"/>
    <p:sldId id="2142533912" r:id="rId206"/>
    <p:sldId id="2142533913" r:id="rId207"/>
    <p:sldId id="2142533914" r:id="rId208"/>
    <p:sldId id="2142533915" r:id="rId209"/>
    <p:sldId id="2142533916" r:id="rId210"/>
    <p:sldId id="2142533917" r:id="rId211"/>
    <p:sldId id="2142533918" r:id="rId212"/>
    <p:sldId id="2142533919" r:id="rId213"/>
    <p:sldId id="2142533920" r:id="rId214"/>
    <p:sldId id="2142533921" r:id="rId215"/>
    <p:sldId id="2142533922" r:id="rId216"/>
    <p:sldId id="2142533925" r:id="rId217"/>
    <p:sldId id="2142533926" r:id="rId218"/>
    <p:sldId id="2142533927" r:id="rId219"/>
    <p:sldId id="2142533928" r:id="rId220"/>
    <p:sldId id="2142533929" r:id="rId221"/>
    <p:sldId id="2142533930" r:id="rId222"/>
    <p:sldId id="2142533931" r:id="rId223"/>
    <p:sldId id="2142533932" r:id="rId224"/>
    <p:sldId id="2142533933" r:id="rId225"/>
    <p:sldId id="2142533934" r:id="rId226"/>
    <p:sldId id="2142533935" r:id="rId227"/>
    <p:sldId id="2142533936" r:id="rId228"/>
    <p:sldId id="2142533937" r:id="rId229"/>
    <p:sldId id="2142533938" r:id="rId230"/>
    <p:sldId id="2142533939" r:id="rId231"/>
    <p:sldId id="2142533940" r:id="rId232"/>
    <p:sldId id="2142533941" r:id="rId233"/>
    <p:sldId id="2142533942" r:id="rId234"/>
    <p:sldId id="2142533943" r:id="rId235"/>
    <p:sldId id="2142533944" r:id="rId236"/>
    <p:sldId id="2142533945" r:id="rId237"/>
    <p:sldId id="2142533946" r:id="rId238"/>
    <p:sldId id="2142533947" r:id="rId239"/>
    <p:sldId id="2142533948" r:id="rId240"/>
    <p:sldId id="2142533949" r:id="rId241"/>
    <p:sldId id="2142533950" r:id="rId242"/>
    <p:sldId id="2142533951" r:id="rId243"/>
    <p:sldId id="2142533952" r:id="rId244"/>
    <p:sldId id="2142533953" r:id="rId245"/>
    <p:sldId id="2142533954" r:id="rId246"/>
    <p:sldId id="2142533955" r:id="rId247"/>
    <p:sldId id="2142533956" r:id="rId248"/>
    <p:sldId id="2142533957" r:id="rId249"/>
    <p:sldId id="2142533958" r:id="rId250"/>
    <p:sldId id="2142533959" r:id="rId251"/>
    <p:sldId id="2142533960" r:id="rId252"/>
    <p:sldId id="2142533961" r:id="rId253"/>
    <p:sldId id="2142533962" r:id="rId254"/>
    <p:sldId id="2142533963" r:id="rId255"/>
    <p:sldId id="2142533964" r:id="rId256"/>
    <p:sldId id="2142533965" r:id="rId257"/>
    <p:sldId id="2142533966" r:id="rId258"/>
    <p:sldId id="2142533967" r:id="rId259"/>
    <p:sldId id="2142533970" r:id="rId260"/>
    <p:sldId id="2142533971" r:id="rId261"/>
    <p:sldId id="2142533978" r:id="rId262"/>
    <p:sldId id="2142533969" r:id="rId263"/>
    <p:sldId id="2142533984" r:id="rId264"/>
    <p:sldId id="2142533974" r:id="rId265"/>
    <p:sldId id="2142533968" r:id="rId266"/>
    <p:sldId id="2142533980" r:id="rId267"/>
    <p:sldId id="2142533976" r:id="rId268"/>
    <p:sldId id="2142533977" r:id="rId269"/>
    <p:sldId id="2142533975" r:id="rId270"/>
    <p:sldId id="2142533979" r:id="rId271"/>
    <p:sldId id="2142533985" r:id="rId272"/>
    <p:sldId id="2142533973" r:id="rId273"/>
    <p:sldId id="2142533981" r:id="rId274"/>
    <p:sldId id="2142533982" r:id="rId275"/>
    <p:sldId id="2142533983" r:id="rId276"/>
    <p:sldId id="2142533987" r:id="rId277"/>
    <p:sldId id="2142533986" r:id="rId278"/>
    <p:sldId id="2142533972" r:id="rId279"/>
    <p:sldId id="2142533988" r:id="rId280"/>
    <p:sldId id="2142533989" r:id="rId28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94660"/>
  </p:normalViewPr>
  <p:slideViewPr>
    <p:cSldViewPr snapToGrid="0">
      <p:cViewPr varScale="1">
        <p:scale>
          <a:sx n="107" d="100"/>
          <a:sy n="107" d="100"/>
        </p:scale>
        <p:origin x="882" y="78"/>
      </p:cViewPr>
      <p:guideLst/>
    </p:cSldViewPr>
  </p:slideViewPr>
  <p:notesTextViewPr>
    <p:cViewPr>
      <p:scale>
        <a:sx n="1" d="1"/>
        <a:sy n="1" d="1"/>
      </p:scale>
      <p:origin x="0" y="0"/>
    </p:cViewPr>
  </p:notesTextViewPr>
  <p:sorterViewPr>
    <p:cViewPr>
      <p:scale>
        <a:sx n="50" d="100"/>
        <a:sy n="50" d="100"/>
      </p:scale>
      <p:origin x="0" y="-1646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notesMaster" Target="notesMasters/notesMaster1.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presProps" Target="presProps.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viewProps" Target="view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theme" Target="theme/theme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tableStyles" Target="tableStyles.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2A73-E53B-45A0-A479-9D60F9BB3A65}" type="datetimeFigureOut">
              <a:rPr lang="zh-TW" altLang="en-US" smtClean="0"/>
              <a:t>2024/5/17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81A77-893F-4AD8-A4BF-8E4CEECDB2B6}" type="slidenum">
              <a:rPr lang="zh-TW" altLang="en-US" smtClean="0"/>
              <a:t>‹#›</a:t>
            </a:fld>
            <a:endParaRPr lang="zh-TW" altLang="en-US"/>
          </a:p>
        </p:txBody>
      </p:sp>
    </p:spTree>
    <p:extLst>
      <p:ext uri="{BB962C8B-B14F-4D97-AF65-F5344CB8AC3E}">
        <p14:creationId xmlns:p14="http://schemas.microsoft.com/office/powerpoint/2010/main" val="255042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2</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014989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253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https://web.ntnu.edu.tw/~algo/LinearFunction.html</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7682D6-B2B9-454A-9CD2-34539C42206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66518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561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982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3687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561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982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4831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590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455512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6306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7937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85892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506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9032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Data Exploration and Understanding:</a:t>
            </a:r>
            <a:r>
              <a:rPr lang="en-US" altLang="zh-TW" sz="1200" b="0" i="0" kern="1200" dirty="0">
                <a:solidFill>
                  <a:schemeClr val="tx1"/>
                </a:solidFill>
                <a:effectLst/>
                <a:latin typeface="+mn-lt"/>
                <a:ea typeface="+mn-ea"/>
                <a:cs typeface="+mn-cs"/>
              </a:rPr>
              <a:t> Explore and understand the dataset, including the types of features and their distributions. Understanding the shape of the data is key.</a:t>
            </a:r>
          </a:p>
          <a:p>
            <a:r>
              <a:rPr lang="en-US" altLang="zh-TW" sz="1200" b="1" i="0" kern="1200" dirty="0">
                <a:solidFill>
                  <a:schemeClr val="tx1"/>
                </a:solidFill>
                <a:effectLst/>
                <a:latin typeface="+mn-lt"/>
                <a:ea typeface="+mn-ea"/>
                <a:cs typeface="+mn-cs"/>
              </a:rPr>
              <a:t>Handling Missing Data:</a:t>
            </a:r>
            <a:r>
              <a:rPr lang="en-US" altLang="zh-TW" sz="1200" b="0" i="0" kern="1200" dirty="0">
                <a:solidFill>
                  <a:schemeClr val="tx1"/>
                </a:solidFill>
                <a:effectLst/>
                <a:latin typeface="+mn-lt"/>
                <a:ea typeface="+mn-ea"/>
                <a:cs typeface="+mn-cs"/>
              </a:rPr>
              <a:t> Address missing values through imputation or removal of instances or features with missing data. There are many algorithmic approaches to handling missing data.</a:t>
            </a:r>
          </a:p>
          <a:p>
            <a:r>
              <a:rPr lang="en-US" altLang="zh-TW" sz="1200" b="1" i="0" kern="1200" dirty="0">
                <a:solidFill>
                  <a:schemeClr val="tx1"/>
                </a:solidFill>
                <a:effectLst/>
                <a:latin typeface="+mn-lt"/>
                <a:ea typeface="+mn-ea"/>
                <a:cs typeface="+mn-cs"/>
              </a:rPr>
              <a:t>Variable Encoding:</a:t>
            </a:r>
            <a:r>
              <a:rPr lang="en-US" altLang="zh-TW" sz="1200" b="0" i="0" kern="1200" dirty="0">
                <a:solidFill>
                  <a:schemeClr val="tx1"/>
                </a:solidFill>
                <a:effectLst/>
                <a:latin typeface="+mn-lt"/>
                <a:ea typeface="+mn-ea"/>
                <a:cs typeface="+mn-cs"/>
              </a:rPr>
              <a:t> Convert categorical variables into a numerical format suitable for machine learning algorithms using methods.</a:t>
            </a:r>
          </a:p>
          <a:p>
            <a:r>
              <a:rPr lang="en-US" altLang="zh-TW" sz="1200" b="1" i="0" kern="1200" dirty="0">
                <a:solidFill>
                  <a:schemeClr val="tx1"/>
                </a:solidFill>
                <a:effectLst/>
                <a:latin typeface="+mn-lt"/>
                <a:ea typeface="+mn-ea"/>
                <a:cs typeface="+mn-cs"/>
              </a:rPr>
              <a:t>Feature Scaling:</a:t>
            </a:r>
            <a:r>
              <a:rPr lang="en-US" altLang="zh-TW" sz="1200" b="0" i="0" kern="1200" dirty="0">
                <a:solidFill>
                  <a:schemeClr val="tx1"/>
                </a:solidFill>
                <a:effectLst/>
                <a:latin typeface="+mn-lt"/>
                <a:ea typeface="+mn-ea"/>
                <a:cs typeface="+mn-cs"/>
              </a:rPr>
              <a:t> Standardize or normalize numerical features to ensure they are on a similar scale, improving model performance.</a:t>
            </a:r>
          </a:p>
          <a:p>
            <a:r>
              <a:rPr lang="en-US" altLang="zh-TW" sz="1200" b="1" i="0" kern="1200" dirty="0">
                <a:solidFill>
                  <a:schemeClr val="tx1"/>
                </a:solidFill>
                <a:effectLst/>
                <a:latin typeface="+mn-lt"/>
                <a:ea typeface="+mn-ea"/>
                <a:cs typeface="+mn-cs"/>
              </a:rPr>
              <a:t>Feature Creation: </a:t>
            </a:r>
            <a:r>
              <a:rPr lang="en-US" altLang="zh-TW" sz="1200" b="0" i="0" kern="1200" dirty="0">
                <a:solidFill>
                  <a:schemeClr val="tx1"/>
                </a:solidFill>
                <a:effectLst/>
                <a:latin typeface="+mn-lt"/>
                <a:ea typeface="+mn-ea"/>
                <a:cs typeface="+mn-cs"/>
              </a:rPr>
              <a:t>Generate new features by combining existing ones to capture relationships between variables.</a:t>
            </a:r>
          </a:p>
          <a:p>
            <a:r>
              <a:rPr lang="en-US" altLang="zh-TW" sz="1200" b="1" i="0" kern="1200" dirty="0">
                <a:solidFill>
                  <a:schemeClr val="tx1"/>
                </a:solidFill>
                <a:effectLst/>
                <a:latin typeface="+mn-lt"/>
                <a:ea typeface="+mn-ea"/>
                <a:cs typeface="+mn-cs"/>
              </a:rPr>
              <a:t>Handling Outliers:</a:t>
            </a:r>
            <a:r>
              <a:rPr lang="en-US" altLang="zh-TW" sz="1200" b="0" i="0" kern="1200" dirty="0">
                <a:solidFill>
                  <a:schemeClr val="tx1"/>
                </a:solidFill>
                <a:effectLst/>
                <a:latin typeface="+mn-lt"/>
                <a:ea typeface="+mn-ea"/>
                <a:cs typeface="+mn-cs"/>
              </a:rPr>
              <a:t> Identify and address outliers in the data through techniques like trimming or transforming the data.</a:t>
            </a:r>
          </a:p>
          <a:p>
            <a:r>
              <a:rPr lang="en-US" altLang="zh-TW" sz="1200" b="1" i="0" kern="1200" dirty="0">
                <a:solidFill>
                  <a:schemeClr val="tx1"/>
                </a:solidFill>
                <a:effectLst/>
                <a:latin typeface="+mn-lt"/>
                <a:ea typeface="+mn-ea"/>
                <a:cs typeface="+mn-cs"/>
              </a:rPr>
              <a:t>Normalization:</a:t>
            </a:r>
            <a:r>
              <a:rPr lang="en-US" altLang="zh-TW" sz="1200" b="0" i="0" kern="1200" dirty="0">
                <a:solidFill>
                  <a:schemeClr val="tx1"/>
                </a:solidFill>
                <a:effectLst/>
                <a:latin typeface="+mn-lt"/>
                <a:ea typeface="+mn-ea"/>
                <a:cs typeface="+mn-cs"/>
              </a:rPr>
              <a:t> Normalize features to bring them to a common scale, important for algorithms sensitive to feature magnitudes.</a:t>
            </a:r>
          </a:p>
          <a:p>
            <a:r>
              <a:rPr lang="en-US" altLang="zh-TW" sz="1200" b="1" i="0" kern="1200" dirty="0">
                <a:solidFill>
                  <a:schemeClr val="tx1"/>
                </a:solidFill>
                <a:effectLst/>
                <a:latin typeface="+mn-lt"/>
                <a:ea typeface="+mn-ea"/>
                <a:cs typeface="+mn-cs"/>
              </a:rPr>
              <a:t>Binning or Discretization:</a:t>
            </a:r>
            <a:r>
              <a:rPr lang="en-US" altLang="zh-TW" sz="1200" b="0" i="0" kern="1200" dirty="0">
                <a:solidFill>
                  <a:schemeClr val="tx1"/>
                </a:solidFill>
                <a:effectLst/>
                <a:latin typeface="+mn-lt"/>
                <a:ea typeface="+mn-ea"/>
                <a:cs typeface="+mn-cs"/>
              </a:rPr>
              <a:t> Convert continuous features into discrete bins to capture specific patterns in certain ranges.</a:t>
            </a:r>
          </a:p>
          <a:p>
            <a:r>
              <a:rPr lang="en-US" altLang="zh-TW" sz="1200" b="1" i="0" kern="1200" dirty="0">
                <a:solidFill>
                  <a:schemeClr val="tx1"/>
                </a:solidFill>
                <a:effectLst/>
                <a:latin typeface="+mn-lt"/>
                <a:ea typeface="+mn-ea"/>
                <a:cs typeface="+mn-cs"/>
              </a:rPr>
              <a:t>Text Data Processing:</a:t>
            </a:r>
            <a:r>
              <a:rPr lang="en-US" altLang="zh-TW" sz="1200" b="0" i="0" kern="1200" dirty="0">
                <a:solidFill>
                  <a:schemeClr val="tx1"/>
                </a:solidFill>
                <a:effectLst/>
                <a:latin typeface="+mn-lt"/>
                <a:ea typeface="+mn-ea"/>
                <a:cs typeface="+mn-cs"/>
              </a:rPr>
              <a:t> If dealing with text data, perform tasks such as tokenization, stemming, and removing stop words.</a:t>
            </a:r>
          </a:p>
          <a:p>
            <a:r>
              <a:rPr lang="en-US" altLang="zh-TW" sz="1200" b="1" i="0" kern="1200" dirty="0">
                <a:solidFill>
                  <a:schemeClr val="tx1"/>
                </a:solidFill>
                <a:effectLst/>
                <a:latin typeface="+mn-lt"/>
                <a:ea typeface="+mn-ea"/>
                <a:cs typeface="+mn-cs"/>
              </a:rPr>
              <a:t>Time Series Features:</a:t>
            </a:r>
            <a:r>
              <a:rPr lang="en-US" altLang="zh-TW" sz="1200" b="0" i="0" kern="1200" dirty="0">
                <a:solidFill>
                  <a:schemeClr val="tx1"/>
                </a:solidFill>
                <a:effectLst/>
                <a:latin typeface="+mn-lt"/>
                <a:ea typeface="+mn-ea"/>
                <a:cs typeface="+mn-cs"/>
              </a:rPr>
              <a:t> Extract relevant </a:t>
            </a:r>
            <a:r>
              <a:rPr lang="en-US" altLang="zh-TW" sz="1200" b="0" i="0" kern="1200" dirty="0" err="1">
                <a:solidFill>
                  <a:schemeClr val="tx1"/>
                </a:solidFill>
                <a:effectLst/>
                <a:latin typeface="+mn-lt"/>
                <a:ea typeface="+mn-ea"/>
                <a:cs typeface="+mn-cs"/>
              </a:rPr>
              <a:t>timebased</a:t>
            </a:r>
            <a:r>
              <a:rPr lang="en-US" altLang="zh-TW" sz="1200" b="0" i="0" kern="1200" dirty="0">
                <a:solidFill>
                  <a:schemeClr val="tx1"/>
                </a:solidFill>
                <a:effectLst/>
                <a:latin typeface="+mn-lt"/>
                <a:ea typeface="+mn-ea"/>
                <a:cs typeface="+mn-cs"/>
              </a:rPr>
              <a:t> features such as lag features or rolling statistics for time series data.</a:t>
            </a:r>
          </a:p>
          <a:p>
            <a:r>
              <a:rPr lang="en-US" altLang="zh-TW" sz="1200" b="1" i="0" kern="1200" dirty="0">
                <a:solidFill>
                  <a:schemeClr val="tx1"/>
                </a:solidFill>
                <a:effectLst/>
                <a:latin typeface="+mn-lt"/>
                <a:ea typeface="+mn-ea"/>
                <a:cs typeface="+mn-cs"/>
              </a:rPr>
              <a:t>Vector Features: </a:t>
            </a:r>
            <a:r>
              <a:rPr lang="en-US" altLang="zh-TW" sz="1200" b="0" i="0" kern="1200" dirty="0">
                <a:solidFill>
                  <a:schemeClr val="tx1"/>
                </a:solidFill>
                <a:effectLst/>
                <a:latin typeface="+mn-lt"/>
                <a:ea typeface="+mn-ea"/>
                <a:cs typeface="+mn-cs"/>
              </a:rPr>
              <a:t>Vector features are commonly used for training in machine learning. In machine learning, data is represented in the form of features, and these features are often organized into vectors. A vector is a mathematical object that has both magnitude and direction and can be represented as an array of numbers.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BD5CA-6D96-4380-B87F-7DF618C14C9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621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12716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202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43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06666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173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73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16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6567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閾值很低</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模型會傾向於將更多的實例預測為正類，這可能會導致高召回率（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高），因為幾乎所有的正類實例都會被捕捉到。</a:t>
            </a:r>
          </a:p>
          <a:p>
            <a:pPr lvl="1"/>
            <a:r>
              <a:rPr lang="zh-TW" altLang="en-US" sz="1200" b="0" i="0" kern="1200" dirty="0">
                <a:solidFill>
                  <a:schemeClr val="tx1"/>
                </a:solidFill>
                <a:effectLst/>
                <a:latin typeface="+mn-lt"/>
                <a:ea typeface="+mn-ea"/>
                <a:cs typeface="+mn-cs"/>
              </a:rPr>
              <a:t>然而，這也可能導致低精確度（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低），因為許多實際上是負類的實例也被錯誤地預測為正類。</a:t>
            </a:r>
          </a:p>
          <a:p>
            <a:r>
              <a:rPr lang="zh-TW" altLang="en-US" sz="1200" b="1" i="0" kern="1200" dirty="0">
                <a:solidFill>
                  <a:schemeClr val="tx1"/>
                </a:solidFill>
                <a:effectLst/>
                <a:latin typeface="+mn-lt"/>
                <a:ea typeface="+mn-ea"/>
                <a:cs typeface="+mn-cs"/>
              </a:rPr>
              <a:t>閾值很高</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0.9</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模型會更加保守，只有當它非常確信一個實例是正類時才會進行預測，導致高精確度（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高），因為預測為正類的實例中真正的正類比例較高。</a:t>
            </a:r>
          </a:p>
          <a:p>
            <a:pPr lvl="1"/>
            <a:r>
              <a:rPr lang="zh-TW" altLang="en-US" sz="1200" b="0" i="0" kern="1200" dirty="0">
                <a:solidFill>
                  <a:schemeClr val="tx1"/>
                </a:solidFill>
                <a:effectLst/>
                <a:latin typeface="+mn-lt"/>
                <a:ea typeface="+mn-ea"/>
                <a:cs typeface="+mn-cs"/>
              </a:rPr>
              <a:t>但這也可能導致低召回率（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低），因為許多正類實例可能由於模型不夠確信而未被預測出來。</a:t>
            </a:r>
          </a:p>
          <a:p>
            <a:r>
              <a:rPr lang="zh-TW" altLang="en-US" sz="1200" b="1" i="0" kern="1200" dirty="0">
                <a:solidFill>
                  <a:schemeClr val="tx1"/>
                </a:solidFill>
                <a:effectLst/>
                <a:latin typeface="+mn-lt"/>
                <a:ea typeface="+mn-ea"/>
                <a:cs typeface="+mn-cs"/>
              </a:rPr>
              <a:t>中間閾值</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0.5</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通常被用作平衡點，試圖達到精確度和召回率的平衡。這是一個常見的初始選擇，可以根據具體應用場景進一步微調。</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7454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063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036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71591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53750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961234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128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637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341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288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446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56162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994523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869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3040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50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20954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8484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887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2703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9093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32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8343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3094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36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592312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7147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9084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0624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35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1835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9827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6181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74D4D-6C6D-4C11-848B-74ADAFFC586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70405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203130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74D4D-6C6D-4C11-848B-74ADAFFC586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11750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8401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917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6095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8575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1884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962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58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629644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253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982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8393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051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2986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7722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7420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77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3094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91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EC087-3FF6-4FB2-8D73-D89312097E9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776B58F-BB82-434D-AAE9-25D6D9D16F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D927DD0-7E5D-41F2-BE87-9B77236D6BB8}"/>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CAF90789-9EBF-4650-BE4E-1833935C659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AF6305-9142-4DD4-98A3-EDAD6E9425C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59925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64A3EA-8E80-4E89-9334-00116802B9F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8DCE8AA-4235-4488-995D-ABF574B961E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605B86-BB62-43DF-BDA8-978153B81E92}"/>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2C781EF9-B91B-4A98-885B-588F732310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6A7E3F-460C-40E0-8AA1-81E6389633FA}"/>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87221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ED7548C-148B-4CAC-A7A3-61E9B5322ED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04D93AC-CADE-4E47-ACB3-376994A5830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122AE1-7B3F-4010-8064-37755578F36C}"/>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46C6FEFD-D152-4B23-B1F3-920774D534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995078-DFD5-48AB-947F-D6CEBDEEE25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1149370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90857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571114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98118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2024/5/17</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71255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2024/5/17</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0556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2024/5/17</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444631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2024/5/17</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57144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2024/5/17</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70908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43B277-CB94-454A-B7E8-F79833BE20D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E3CFCF8-B020-463E-801D-6BC89723B71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56C264-8BF2-45AE-96D8-14C4A76BBD26}"/>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FAA796E9-6376-40E6-9528-559CF62C984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EA588F-96DF-49B1-9362-3E7DB22CCE5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235111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2024/5/17</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96354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75694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786021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2024/5/17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3503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422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1456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04355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A02B93-DA9B-4E41-9A22-D98700B7FEE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84FFE00-A332-4485-B40D-1412CDF0D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D663E4-562C-4883-94F7-FA6C3BD7F986}"/>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7E3D23FF-9DD7-4831-BB39-66EC68E24C7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C7B046-154E-4595-A565-117DE370486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7149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E81B8-625F-4DEA-A0FE-52685CD198B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49B16CA-A4ED-4209-AD85-357746ED0C61}"/>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9F819C4-F9A6-4D07-A45E-9D4F753165C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013FC28-41CF-43C9-81F0-F704A7BF48D9}"/>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6" name="頁尾版面配置區 5">
            <a:extLst>
              <a:ext uri="{FF2B5EF4-FFF2-40B4-BE49-F238E27FC236}">
                <a16:creationId xmlns:a16="http://schemas.microsoft.com/office/drawing/2014/main" id="{8F7B3C71-DB6C-488D-B67C-4CA6B0055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6622AF-01B9-4020-93EB-EA7330FE391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97177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82A66-975E-419A-8380-36FD01A7016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1900270-C903-4A3B-8D55-AC6214FC2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EB43DD9-B7D4-4555-9833-BE7F9A23C57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6557DC9-961B-45D6-B946-0C6262D2E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4275754-98F6-41EA-9FBC-EFA5E5FB07C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E79FE90-0D8B-4BD6-BFB3-1A82FAF27587}"/>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8" name="頁尾版面配置區 7">
            <a:extLst>
              <a:ext uri="{FF2B5EF4-FFF2-40B4-BE49-F238E27FC236}">
                <a16:creationId xmlns:a16="http://schemas.microsoft.com/office/drawing/2014/main" id="{6643A785-CA5C-4B43-A793-3605D4F7C2D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5A817A1-5E56-45DE-B1AD-7801092361F1}"/>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587095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26167-2DB8-415C-80B5-85443226B5A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B2C2722-7F24-421A-A60E-A06D01717F72}"/>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4" name="頁尾版面配置區 3">
            <a:extLst>
              <a:ext uri="{FF2B5EF4-FFF2-40B4-BE49-F238E27FC236}">
                <a16:creationId xmlns:a16="http://schemas.microsoft.com/office/drawing/2014/main" id="{65D60EA1-998F-4A95-9888-8196712DCC0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90075AC-BD2F-4731-A1F3-4E8579D5E97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33237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43D3289-840A-4B2F-8BE8-EE161BB95ED9}"/>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3" name="頁尾版面配置區 2">
            <a:extLst>
              <a:ext uri="{FF2B5EF4-FFF2-40B4-BE49-F238E27FC236}">
                <a16:creationId xmlns:a16="http://schemas.microsoft.com/office/drawing/2014/main" id="{1847D335-6CA5-4027-8E2D-205F7B1C205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FDB5070-CCDB-4FCB-BC05-180476C9EF88}"/>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8879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8ED7-5A54-4EE9-8FBD-5AD0B7A1BDA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8156E46-1F02-4452-B42F-931997292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BBABCCF-A1D6-44AD-ACBF-E4AA2957A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37BECE7-0029-4C33-96BD-40E33FEE6FD4}"/>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6" name="頁尾版面配置區 5">
            <a:extLst>
              <a:ext uri="{FF2B5EF4-FFF2-40B4-BE49-F238E27FC236}">
                <a16:creationId xmlns:a16="http://schemas.microsoft.com/office/drawing/2014/main" id="{58110DB8-B209-4983-9272-C08288A765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1CB1EE-A20C-4234-B93E-A99CED4E06B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270557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F1D550-D94D-4057-B49A-08A6355E979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4164461-ACE9-4708-8681-9D1F23C22E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CCD611F-9947-4DE2-988D-7CFF50B5A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FD02AB0-FA8B-487E-B76B-D87B8D9215AF}"/>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6" name="頁尾版面配置區 5">
            <a:extLst>
              <a:ext uri="{FF2B5EF4-FFF2-40B4-BE49-F238E27FC236}">
                <a16:creationId xmlns:a16="http://schemas.microsoft.com/office/drawing/2014/main" id="{A9A32E64-CD3B-4153-A7A9-671EB3434C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11F7C79-DF97-4CD0-9580-B72FE07D260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5410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7E8231C-B95F-4AE7-A57E-EFF4936C6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BA1AC7B-3D1E-4D12-B350-E420E809F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BDD3C59-245E-4551-8948-E0EE0726B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A6B93D69-6D9F-486B-8CDF-5539A74CA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9D219FF-1810-4156-9B19-04378CD9A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133758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40890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6398431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229.png"/></Relationships>
</file>

<file path=ppt/slides/_rels/slide101.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png"/><Relationship Id="rId1" Type="http://schemas.openxmlformats.org/officeDocument/2006/relationships/slideLayout" Target="../slideLayouts/slideLayout24.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02.xml.rels><?xml version="1.0" encoding="UTF-8" standalone="yes"?>
<Relationships xmlns="http://schemas.openxmlformats.org/package/2006/relationships"><Relationship Id="rId3" Type="http://schemas.openxmlformats.org/officeDocument/2006/relationships/hyperlink" Target="http://vision.stanford.edu/teaching/cs231n-demos/knn/" TargetMode="External"/><Relationship Id="rId2" Type="http://schemas.openxmlformats.org/officeDocument/2006/relationships/image" Target="../media/image237.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9" Type="http://schemas.openxmlformats.org/officeDocument/2006/relationships/image" Target="../media/image49.png"/></Relationships>
</file>

<file path=ppt/slides/_rels/slide10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245.jpeg"/><Relationship Id="rId5" Type="http://schemas.openxmlformats.org/officeDocument/2006/relationships/image" Target="../media/image244.jpeg"/><Relationship Id="rId4" Type="http://schemas.openxmlformats.org/officeDocument/2006/relationships/image" Target="../media/image239.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0.jpe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1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253.png"/><Relationship Id="rId4" Type="http://schemas.openxmlformats.org/officeDocument/2006/relationships/image" Target="../media/image252.png"/></Relationships>
</file>

<file path=ppt/slides/_rels/slide11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4.xml"/><Relationship Id="rId4" Type="http://schemas.openxmlformats.org/officeDocument/2006/relationships/image" Target="../media/image256.png"/></Relationships>
</file>

<file path=ppt/slides/_rels/slide11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4.xml"/><Relationship Id="rId4" Type="http://schemas.openxmlformats.org/officeDocument/2006/relationships/image" Target="../media/image261.png"/></Relationships>
</file>

<file path=ppt/slides/_rels/slide11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4.xml"/><Relationship Id="rId4" Type="http://schemas.openxmlformats.org/officeDocument/2006/relationships/image" Target="../media/image264.png"/></Relationships>
</file>

<file path=ppt/slides/_rels/slide116.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2.png"/><Relationship Id="rId3" Type="http://schemas.openxmlformats.org/officeDocument/2006/relationships/image" Target="../media/image251.png"/><Relationship Id="rId7" Type="http://schemas.openxmlformats.org/officeDocument/2006/relationships/image" Target="../media/image268.png"/><Relationship Id="rId12" Type="http://schemas.openxmlformats.org/officeDocument/2006/relationships/image" Target="../media/image240.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267.png"/><Relationship Id="rId11" Type="http://schemas.openxmlformats.org/officeDocument/2006/relationships/image" Target="../media/image241.png"/><Relationship Id="rId5" Type="http://schemas.openxmlformats.org/officeDocument/2006/relationships/image" Target="../media/image266.png"/><Relationship Id="rId15" Type="http://schemas.openxmlformats.org/officeDocument/2006/relationships/image" Target="../media/image274.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 Id="rId14" Type="http://schemas.openxmlformats.org/officeDocument/2006/relationships/image" Target="../media/image27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51.png"/><Relationship Id="rId7" Type="http://schemas.openxmlformats.org/officeDocument/2006/relationships/image" Target="../media/image268.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267.png"/><Relationship Id="rId11" Type="http://schemas.microsoft.com/office/2007/relationships/hdphoto" Target="../media/hdphoto34.wdp"/><Relationship Id="rId5" Type="http://schemas.openxmlformats.org/officeDocument/2006/relationships/image" Target="../media/image266.png"/><Relationship Id="rId10" Type="http://schemas.openxmlformats.org/officeDocument/2006/relationships/image" Target="../media/image276.png"/><Relationship Id="rId4" Type="http://schemas.openxmlformats.org/officeDocument/2006/relationships/image" Target="../media/image265.png"/><Relationship Id="rId9" Type="http://schemas.microsoft.com/office/2007/relationships/hdphoto" Target="../media/hdphoto33.wdp"/></Relationships>
</file>

<file path=ppt/slides/_rels/slide119.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image" Target="../media/image277.png"/><Relationship Id="rId1" Type="http://schemas.openxmlformats.org/officeDocument/2006/relationships/slideLayout" Target="../slideLayouts/slideLayout24.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 Id="rId9" Type="http://schemas.openxmlformats.org/officeDocument/2006/relationships/image" Target="../media/image28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85.png"/><Relationship Id="rId2" Type="http://schemas.openxmlformats.org/officeDocument/2006/relationships/image" Target="../media/image278.png"/><Relationship Id="rId1" Type="http://schemas.openxmlformats.org/officeDocument/2006/relationships/slideLayout" Target="../slideLayouts/slideLayout2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121.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76.png"/><Relationship Id="rId3" Type="http://schemas.openxmlformats.org/officeDocument/2006/relationships/image" Target="../media/image251.png"/><Relationship Id="rId7" Type="http://schemas.openxmlformats.org/officeDocument/2006/relationships/image" Target="../media/image268.png"/><Relationship Id="rId12" Type="http://schemas.microsoft.com/office/2007/relationships/hdphoto" Target="../media/hdphoto33.wdp"/><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267.png"/><Relationship Id="rId11" Type="http://schemas.openxmlformats.org/officeDocument/2006/relationships/image" Target="../media/image275.png"/><Relationship Id="rId5" Type="http://schemas.openxmlformats.org/officeDocument/2006/relationships/image" Target="../media/image266.png"/><Relationship Id="rId10" Type="http://schemas.openxmlformats.org/officeDocument/2006/relationships/image" Target="../media/image287.png"/><Relationship Id="rId4" Type="http://schemas.openxmlformats.org/officeDocument/2006/relationships/image" Target="../media/image265.png"/><Relationship Id="rId9" Type="http://schemas.microsoft.com/office/2007/relationships/hdphoto" Target="../media/hdphoto35.wdp"/><Relationship Id="rId14" Type="http://schemas.microsoft.com/office/2007/relationships/hdphoto" Target="../media/hdphoto34.wdp"/></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8.png"/><Relationship Id="rId7" Type="http://schemas.microsoft.com/office/2007/relationships/hdphoto" Target="../media/hdphoto36.wdp"/><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291.png"/><Relationship Id="rId5" Type="http://schemas.openxmlformats.org/officeDocument/2006/relationships/image" Target="../media/image290.png"/><Relationship Id="rId10" Type="http://schemas.openxmlformats.org/officeDocument/2006/relationships/image" Target="../media/image293.png"/><Relationship Id="rId4" Type="http://schemas.openxmlformats.org/officeDocument/2006/relationships/image" Target="../media/image289.png"/><Relationship Id="rId9" Type="http://schemas.microsoft.com/office/2007/relationships/hdphoto" Target="../media/hdphoto37.wdp"/></Relationships>
</file>

<file path=ppt/slides/_rels/slide124.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12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297.png"/><Relationship Id="rId4" Type="http://schemas.openxmlformats.org/officeDocument/2006/relationships/image" Target="../media/image296.png"/></Relationships>
</file>

<file path=ppt/slides/_rels/slide12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8.xml"/><Relationship Id="rId1" Type="http://schemas.openxmlformats.org/officeDocument/2006/relationships/slideLayout" Target="../slideLayouts/slideLayout23.xml"/><Relationship Id="rId5" Type="http://schemas.openxmlformats.org/officeDocument/2006/relationships/image" Target="../media/image297.png"/><Relationship Id="rId4" Type="http://schemas.openxmlformats.org/officeDocument/2006/relationships/image" Target="../media/image296.png"/></Relationships>
</file>

<file path=ppt/slides/_rels/slide127.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299.png"/><Relationship Id="rId5" Type="http://schemas.openxmlformats.org/officeDocument/2006/relationships/image" Target="../media/image298.png"/><Relationship Id="rId10" Type="http://schemas.openxmlformats.org/officeDocument/2006/relationships/image" Target="../media/image303.png"/><Relationship Id="rId4" Type="http://schemas.openxmlformats.org/officeDocument/2006/relationships/image" Target="../media/image297.png"/><Relationship Id="rId9" Type="http://schemas.openxmlformats.org/officeDocument/2006/relationships/image" Target="../media/image30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306.svg"/><Relationship Id="rId5" Type="http://schemas.openxmlformats.org/officeDocument/2006/relationships/image" Target="../media/image305.png"/><Relationship Id="rId4" Type="http://schemas.openxmlformats.org/officeDocument/2006/relationships/image" Target="../media/image30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microsoft.com/office/2007/relationships/hdphoto" Target="../media/hdphoto5.wdp"/></Relationships>
</file>

<file path=ppt/slides/_rels/slide13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308.png"/><Relationship Id="rId4" Type="http://schemas.openxmlformats.org/officeDocument/2006/relationships/image" Target="../media/image307.png"/></Relationships>
</file>

<file path=ppt/slides/_rels/slide1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132.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11.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10.png"/></Relationships>
</file>

<file path=ppt/slides/_rels/slide133.xml.rels><?xml version="1.0" encoding="UTF-8" standalone="yes"?>
<Relationships xmlns="http://schemas.openxmlformats.org/package/2006/relationships"><Relationship Id="rId3" Type="http://schemas.openxmlformats.org/officeDocument/2006/relationships/hyperlink" Target="https://www.google.com/url?sa=i&amp;url=https%3A%2F%2Fmakeagif.com%2Fgif%2Fsvm-with-polynomial-kernel-visualization-kL5RYf&amp;psig=AOvVaw20veZZhdU5tUjFvW17tpuu&amp;ust=1715250237238000&amp;source=images&amp;cd=vfe&amp;opi=89978449&amp;ved=0CBIQjhxqFwoTCMjV5aHr_YUDFQAAAAAdAAAAABAS" TargetMode="External"/><Relationship Id="rId2" Type="http://schemas.openxmlformats.org/officeDocument/2006/relationships/image" Target="../media/image312.gif"/><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3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317.png"/></Relationships>
</file>

<file path=ppt/slides/_rels/slide13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319.png"/></Relationships>
</file>

<file path=ppt/slides/_rels/slide13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7.xml"/><Relationship Id="rId1" Type="http://schemas.openxmlformats.org/officeDocument/2006/relationships/slideLayout" Target="../slideLayouts/slideLayout23.xml"/><Relationship Id="rId5" Type="http://schemas.openxmlformats.org/officeDocument/2006/relationships/image" Target="../media/image321.png"/><Relationship Id="rId4" Type="http://schemas.openxmlformats.org/officeDocument/2006/relationships/image" Target="../media/image320.png"/></Relationships>
</file>

<file path=ppt/slides/_rels/slide139.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323.png"/><Relationship Id="rId4" Type="http://schemas.openxmlformats.org/officeDocument/2006/relationships/image" Target="../media/image322.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4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325.png"/><Relationship Id="rId4" Type="http://schemas.microsoft.com/office/2007/relationships/hdphoto" Target="../media/hdphoto38.wdp"/></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3" Type="http://schemas.openxmlformats.org/officeDocument/2006/relationships/hyperlink" Target="https://www.slideshare.net/ankitksharma/svm-37753690"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 Id="rId6" Type="http://schemas.openxmlformats.org/officeDocument/2006/relationships/hyperlink" Target="https://zhuanlan.zhihu.com/p/104383162" TargetMode="External"/><Relationship Id="rId5" Type="http://schemas.openxmlformats.org/officeDocument/2006/relationships/hyperlink" Target="https://maniksonituts.medium.com/what-is-kernel-support-vector-machine-svm-2685d2dec4fa" TargetMode="External"/><Relationship Id="rId4" Type="http://schemas.openxmlformats.org/officeDocument/2006/relationships/hyperlink" Target="https://www.cs.toronto.edu/~urtasun/courses/CSC411_Fall16/16_svm.pdf"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14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microsoft.com/office/2007/relationships/hdphoto" Target="../media/hdphoto6.wdp"/></Relationships>
</file>

<file path=ppt/slides/_rels/slide150.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microsoft.com/office/2007/relationships/hdphoto" Target="../media/hdphoto39.wdp"/><Relationship Id="rId5" Type="http://schemas.openxmlformats.org/officeDocument/2006/relationships/image" Target="../media/image333.png"/><Relationship Id="rId4" Type="http://schemas.openxmlformats.org/officeDocument/2006/relationships/image" Target="../media/image332.png"/></Relationships>
</file>

<file path=ppt/slides/_rels/slide156.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336.png"/><Relationship Id="rId4" Type="http://schemas.openxmlformats.org/officeDocument/2006/relationships/image" Target="../media/image335.png"/></Relationships>
</file>

<file path=ppt/slides/_rels/slide157.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63.xml"/><Relationship Id="rId1" Type="http://schemas.openxmlformats.org/officeDocument/2006/relationships/slideLayout" Target="../slideLayouts/slideLayout23.xml"/><Relationship Id="rId5" Type="http://schemas.openxmlformats.org/officeDocument/2006/relationships/image" Target="../media/image339.png"/><Relationship Id="rId4" Type="http://schemas.openxmlformats.org/officeDocument/2006/relationships/image" Target="../media/image338.png"/></Relationships>
</file>

<file path=ppt/slides/_rels/slide15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340.jpeg"/></Relationships>
</file>

<file path=ppt/slides/_rels/slide159.xml.rels><?xml version="1.0" encoding="UTF-8" standalone="yes"?>
<Relationships xmlns="http://schemas.openxmlformats.org/package/2006/relationships"><Relationship Id="rId3" Type="http://schemas.openxmlformats.org/officeDocument/2006/relationships/image" Target="../media/image340.jpeg"/><Relationship Id="rId2" Type="http://schemas.openxmlformats.org/officeDocument/2006/relationships/notesSlide" Target="../notesSlides/notesSlide65.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337.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60.xml.rels><?xml version="1.0" encoding="UTF-8" standalone="yes"?>
<Relationships xmlns="http://schemas.openxmlformats.org/package/2006/relationships"><Relationship Id="rId3" Type="http://schemas.openxmlformats.org/officeDocument/2006/relationships/image" Target="../media/image340.jpe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337.png"/></Relationships>
</file>

<file path=ppt/slides/_rels/slide161.xml.rels><?xml version="1.0" encoding="UTF-8" standalone="yes"?>
<Relationships xmlns="http://schemas.openxmlformats.org/package/2006/relationships"><Relationship Id="rId8" Type="http://schemas.openxmlformats.org/officeDocument/2006/relationships/image" Target="../media/image346.png"/><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162.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notesSlide" Target="../notesSlides/notesSlide68.xml"/><Relationship Id="rId1" Type="http://schemas.openxmlformats.org/officeDocument/2006/relationships/slideLayout" Target="../slideLayouts/slideLayout23.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6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71.xml"/><Relationship Id="rId1" Type="http://schemas.openxmlformats.org/officeDocument/2006/relationships/slideLayout" Target="../slideLayouts/slideLayout23.xml"/><Relationship Id="rId5" Type="http://schemas.openxmlformats.org/officeDocument/2006/relationships/image" Target="../media/image337.png"/><Relationship Id="rId4" Type="http://schemas.openxmlformats.org/officeDocument/2006/relationships/image" Target="../media/image353.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73.xml"/><Relationship Id="rId1" Type="http://schemas.openxmlformats.org/officeDocument/2006/relationships/slideLayout" Target="../slideLayouts/slideLayout23.xml"/><Relationship Id="rId4" Type="http://schemas.microsoft.com/office/2007/relationships/hdphoto" Target="../media/hdphoto40.wdp"/></Relationships>
</file>

<file path=ppt/slides/_rels/slide168.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74.xml"/><Relationship Id="rId1" Type="http://schemas.openxmlformats.org/officeDocument/2006/relationships/slideLayout" Target="../slideLayouts/slideLayout23.xml"/><Relationship Id="rId5" Type="http://schemas.openxmlformats.org/officeDocument/2006/relationships/image" Target="../media/image356.png"/><Relationship Id="rId4" Type="http://schemas.microsoft.com/office/2007/relationships/hdphoto" Target="../media/hdphoto40.wdp"/></Relationships>
</file>

<file path=ppt/slides/_rels/slide169.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75.xml"/><Relationship Id="rId1" Type="http://schemas.openxmlformats.org/officeDocument/2006/relationships/slideLayout" Target="../slideLayouts/slideLayout23.xml"/><Relationship Id="rId5" Type="http://schemas.openxmlformats.org/officeDocument/2006/relationships/image" Target="../media/image358.png"/><Relationship Id="rId4" Type="http://schemas.microsoft.com/office/2007/relationships/hdphoto" Target="../media/hdphoto41.wdp"/></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46.png"/><Relationship Id="rId5" Type="http://schemas.microsoft.com/office/2007/relationships/hdphoto" Target="../media/hdphoto7.wdp"/><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170.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49.png"/><Relationship Id="rId1" Type="http://schemas.openxmlformats.org/officeDocument/2006/relationships/slideLayout" Target="../slideLayouts/slideLayout24.xml"/><Relationship Id="rId4" Type="http://schemas.openxmlformats.org/officeDocument/2006/relationships/image" Target="../media/image360.gif"/></Relationships>
</file>

<file path=ppt/slides/_rels/slide171.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76.xml"/><Relationship Id="rId1" Type="http://schemas.openxmlformats.org/officeDocument/2006/relationships/slideLayout" Target="../slideLayouts/slideLayout23.xml"/><Relationship Id="rId4" Type="http://schemas.openxmlformats.org/officeDocument/2006/relationships/image" Target="../media/image362.png"/></Relationships>
</file>

<file path=ppt/slides/_rels/slide172.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77.xml"/><Relationship Id="rId1" Type="http://schemas.openxmlformats.org/officeDocument/2006/relationships/slideLayout" Target="../slideLayouts/slideLayout23.xml"/><Relationship Id="rId5" Type="http://schemas.openxmlformats.org/officeDocument/2006/relationships/image" Target="../media/image366.png"/><Relationship Id="rId4" Type="http://schemas.openxmlformats.org/officeDocument/2006/relationships/image" Target="../media/image365.png"/></Relationships>
</file>

<file path=ppt/slides/_rels/slide175.xml.rels><?xml version="1.0" encoding="UTF-8" standalone="yes"?>
<Relationships xmlns="http://schemas.openxmlformats.org/package/2006/relationships"><Relationship Id="rId3" Type="http://schemas.openxmlformats.org/officeDocument/2006/relationships/hyperlink" Target="https://medium.com/@SCU.Datascientist/python%E5%AD%B8%E7%BF%92%E7%AD%86%E8%A8%98-%E6%B1%BA%E7%AD%96%E6%A8%B9-decision-tree-b9acf11f0f84" TargetMode="External"/><Relationship Id="rId2" Type="http://schemas.openxmlformats.org/officeDocument/2006/relationships/hyperlink" Target="https://medium.com/@nikitamalviya/demystifying-cross-entropy-a-key-concept-for-understanding-classification-in-machine-learning-84efb0842fbd" TargetMode="External"/><Relationship Id="rId1" Type="http://schemas.openxmlformats.org/officeDocument/2006/relationships/slideLayout" Target="../slideLayouts/slideLayout2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8.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3.xml"/></Relationships>
</file>

<file path=ppt/slides/_rels/slide179.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79.xml"/><Relationship Id="rId1" Type="http://schemas.openxmlformats.org/officeDocument/2006/relationships/slideLayout" Target="../slideLayouts/slideLayout24.xml"/><Relationship Id="rId5" Type="http://schemas.openxmlformats.org/officeDocument/2006/relationships/image" Target="../media/image370.png"/><Relationship Id="rId4" Type="http://schemas.openxmlformats.org/officeDocument/2006/relationships/image" Target="../media/image369.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0.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3" Type="http://schemas.openxmlformats.org/officeDocument/2006/relationships/image" Target="../media/image374.png"/><Relationship Id="rId7" Type="http://schemas.openxmlformats.org/officeDocument/2006/relationships/image" Target="../media/image378.jpeg"/><Relationship Id="rId2" Type="http://schemas.openxmlformats.org/officeDocument/2006/relationships/image" Target="../media/image373.png"/><Relationship Id="rId1" Type="http://schemas.openxmlformats.org/officeDocument/2006/relationships/slideLayout" Target="../slideLayouts/slideLayout23.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183.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81.xml"/><Relationship Id="rId1" Type="http://schemas.openxmlformats.org/officeDocument/2006/relationships/slideLayout" Target="../slideLayouts/slideLayout23.xml"/><Relationship Id="rId4" Type="http://schemas.openxmlformats.org/officeDocument/2006/relationships/image" Target="../media/image380.png"/></Relationships>
</file>

<file path=ppt/slides/_rels/slide18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82.xml"/><Relationship Id="rId1" Type="http://schemas.openxmlformats.org/officeDocument/2006/relationships/slideLayout" Target="../slideLayouts/slideLayout23.xml"/><Relationship Id="rId4" Type="http://schemas.openxmlformats.org/officeDocument/2006/relationships/image" Target="../media/image380.png"/></Relationships>
</file>

<file path=ppt/slides/_rels/slide18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3.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86.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87.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8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8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19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91.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9.xml"/><Relationship Id="rId1" Type="http://schemas.openxmlformats.org/officeDocument/2006/relationships/slideLayout" Target="../slideLayouts/slideLayout23.xml"/></Relationships>
</file>

<file path=ppt/slides/_rels/slide192.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gif"/><Relationship Id="rId1" Type="http://schemas.openxmlformats.org/officeDocument/2006/relationships/slideLayout" Target="../slideLayouts/slideLayout24.xml"/><Relationship Id="rId4" Type="http://schemas.openxmlformats.org/officeDocument/2006/relationships/image" Target="../media/image383.png"/></Relationships>
</file>

<file path=ppt/slides/_rels/slide193.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24.xml"/><Relationship Id="rId4" Type="http://schemas.openxmlformats.org/officeDocument/2006/relationships/image" Target="../media/image38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4.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196.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24.xml"/><Relationship Id="rId5" Type="http://schemas.openxmlformats.org/officeDocument/2006/relationships/image" Target="../media/image397.png"/><Relationship Id="rId4" Type="http://schemas.openxmlformats.org/officeDocument/2006/relationships/image" Target="../media/image39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3" Type="http://schemas.openxmlformats.org/officeDocument/2006/relationships/hyperlink" Target="https://www.js-adways.com.tw/news/253" TargetMode="External"/><Relationship Id="rId2" Type="http://schemas.openxmlformats.org/officeDocument/2006/relationships/hyperlink" Target="https://www.linkflowtech.com/news/142" TargetMode="External"/><Relationship Id="rId1" Type="http://schemas.openxmlformats.org/officeDocument/2006/relationships/slideLayout" Target="../slideLayouts/slideLayout23.xml"/><Relationship Id="rId6" Type="http://schemas.openxmlformats.org/officeDocument/2006/relationships/image" Target="../media/image399.png"/><Relationship Id="rId5" Type="http://schemas.openxmlformats.org/officeDocument/2006/relationships/hyperlink" Target="https://coggle.it/diagram/Xjp5TJiXnjNH-Vej/t/%E8%81%9A%E9%A1%9E%E6%BC%94%E7%AE%97%E6%B3%95-%EF%BC%88cluster-analysis%EF%BC%89" TargetMode="External"/><Relationship Id="rId4" Type="http://schemas.openxmlformats.org/officeDocument/2006/relationships/image" Target="../media/image39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1.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203.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1.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4.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2.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3.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6.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4.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7.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5.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6.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9.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97.xml"/><Relationship Id="rId1" Type="http://schemas.openxmlformats.org/officeDocument/2006/relationships/slideLayout" Target="../slideLayouts/slideLayout23.xml"/><Relationship Id="rId5" Type="http://schemas.openxmlformats.org/officeDocument/2006/relationships/image" Target="../media/image405.png"/><Relationship Id="rId4" Type="http://schemas.microsoft.com/office/2007/relationships/hdphoto" Target="../media/hdphoto42.wdp"/></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0.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6.png"/><Relationship Id="rId7" Type="http://schemas.openxmlformats.org/officeDocument/2006/relationships/image" Target="../media/image410.png"/><Relationship Id="rId2" Type="http://schemas.openxmlformats.org/officeDocument/2006/relationships/notesSlide" Target="../notesSlides/notesSlide98.xml"/><Relationship Id="rId1" Type="http://schemas.openxmlformats.org/officeDocument/2006/relationships/slideLayout" Target="../slideLayouts/slideLayout23.xml"/><Relationship Id="rId6" Type="http://schemas.openxmlformats.org/officeDocument/2006/relationships/image" Target="../media/image409.png"/><Relationship Id="rId11" Type="http://schemas.openxmlformats.org/officeDocument/2006/relationships/image" Target="../media/image414.png"/><Relationship Id="rId5" Type="http://schemas.openxmlformats.org/officeDocument/2006/relationships/image" Target="../media/image408.pn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png"/></Relationships>
</file>

<file path=ppt/slides/_rels/slide211.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9.xml"/><Relationship Id="rId1" Type="http://schemas.openxmlformats.org/officeDocument/2006/relationships/slideLayout" Target="../slideLayouts/slideLayout23.xml"/><Relationship Id="rId5" Type="http://schemas.openxmlformats.org/officeDocument/2006/relationships/image" Target="../media/image415.png"/><Relationship Id="rId4" Type="http://schemas.openxmlformats.org/officeDocument/2006/relationships/image" Target="../media/image403.png"/></Relationships>
</file>

<file path=ppt/slides/_rels/slide212.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2" Type="http://schemas.openxmlformats.org/officeDocument/2006/relationships/hyperlink" Target="https://medium.com/@jason8410271027/%E5%AD%B8%E7%BF%92%E7%AD%86%E8%A8%98-k-means%E7%90%86%E8%AB%96%E7%AF%87-40e0ae506e1b" TargetMode="External"/><Relationship Id="rId1" Type="http://schemas.openxmlformats.org/officeDocument/2006/relationships/slideLayout" Target="../slideLayouts/slideLayout2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7.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101.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9.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23.xml"/><Relationship Id="rId4" Type="http://schemas.openxmlformats.org/officeDocument/2006/relationships/image" Target="../media/image420.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microsoft.com/office/2007/relationships/hdphoto" Target="../media/hdphoto10.wdp"/><Relationship Id="rId5" Type="http://schemas.openxmlformats.org/officeDocument/2006/relationships/image" Target="../media/image68.png"/><Relationship Id="rId4" Type="http://schemas.openxmlformats.org/officeDocument/2006/relationships/image" Target="../media/image67.gif"/></Relationships>
</file>

<file path=ppt/slides/_rels/slide220.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png"/><Relationship Id="rId1" Type="http://schemas.openxmlformats.org/officeDocument/2006/relationships/slideLayout" Target="../slideLayouts/slideLayout23.xml"/><Relationship Id="rId4" Type="http://schemas.openxmlformats.org/officeDocument/2006/relationships/image" Target="../media/image423.png"/></Relationships>
</file>

<file path=ppt/slides/_rels/slide221.xml.rels><?xml version="1.0" encoding="UTF-8" standalone="yes"?>
<Relationships xmlns="http://schemas.openxmlformats.org/package/2006/relationships"><Relationship Id="rId3" Type="http://schemas.openxmlformats.org/officeDocument/2006/relationships/image" Target="../media/image425.png"/><Relationship Id="rId7" Type="http://schemas.openxmlformats.org/officeDocument/2006/relationships/image" Target="../media/image427.png"/><Relationship Id="rId2" Type="http://schemas.openxmlformats.org/officeDocument/2006/relationships/image" Target="../media/image424.png"/><Relationship Id="rId1" Type="http://schemas.openxmlformats.org/officeDocument/2006/relationships/slideLayout" Target="../slideLayouts/slideLayout23.xml"/><Relationship Id="rId6" Type="http://schemas.microsoft.com/office/2007/relationships/hdphoto" Target="../media/hdphoto44.wdp"/><Relationship Id="rId5" Type="http://schemas.openxmlformats.org/officeDocument/2006/relationships/image" Target="../media/image426.png"/><Relationship Id="rId4" Type="http://schemas.microsoft.com/office/2007/relationships/hdphoto" Target="../media/hdphoto43.wdp"/></Relationships>
</file>

<file path=ppt/slides/_rels/slide222.xml.rels><?xml version="1.0" encoding="UTF-8" standalone="yes"?>
<Relationships xmlns="http://schemas.openxmlformats.org/package/2006/relationships"><Relationship Id="rId8" Type="http://schemas.microsoft.com/office/2007/relationships/hdphoto" Target="../media/hdphoto45.wdp"/><Relationship Id="rId3" Type="http://schemas.openxmlformats.org/officeDocument/2006/relationships/image" Target="../media/image428.png"/><Relationship Id="rId7" Type="http://schemas.openxmlformats.org/officeDocument/2006/relationships/image" Target="../media/image430.png"/><Relationship Id="rId12" Type="http://schemas.openxmlformats.org/officeDocument/2006/relationships/image" Target="../media/image433.png"/><Relationship Id="rId2" Type="http://schemas.openxmlformats.org/officeDocument/2006/relationships/notesSlide" Target="../notesSlides/notesSlide102.xml"/><Relationship Id="rId1" Type="http://schemas.openxmlformats.org/officeDocument/2006/relationships/slideLayout" Target="../slideLayouts/slideLayout23.xml"/><Relationship Id="rId6" Type="http://schemas.microsoft.com/office/2007/relationships/hdphoto" Target="../media/hdphoto44.wdp"/><Relationship Id="rId11" Type="http://schemas.openxmlformats.org/officeDocument/2006/relationships/image" Target="../media/image432.png"/><Relationship Id="rId5" Type="http://schemas.openxmlformats.org/officeDocument/2006/relationships/image" Target="../media/image426.png"/><Relationship Id="rId10" Type="http://schemas.microsoft.com/office/2007/relationships/hdphoto" Target="../media/hdphoto46.wdp"/><Relationship Id="rId4" Type="http://schemas.openxmlformats.org/officeDocument/2006/relationships/image" Target="../media/image429.png"/><Relationship Id="rId9" Type="http://schemas.openxmlformats.org/officeDocument/2006/relationships/image" Target="../media/image431.png"/></Relationships>
</file>

<file path=ppt/slides/_rels/slide22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34.png"/><Relationship Id="rId1" Type="http://schemas.openxmlformats.org/officeDocument/2006/relationships/slideLayout" Target="../slideLayouts/slideLayout23.xml"/></Relationships>
</file>

<file path=ppt/slides/_rels/slide224.xml.rels><?xml version="1.0" encoding="UTF-8" standalone="yes"?>
<Relationships xmlns="http://schemas.openxmlformats.org/package/2006/relationships"><Relationship Id="rId8" Type="http://schemas.openxmlformats.org/officeDocument/2006/relationships/image" Target="../media/image438.png"/><Relationship Id="rId13" Type="http://schemas.microsoft.com/office/2007/relationships/hdphoto" Target="../media/hdphoto52.wdp"/><Relationship Id="rId3" Type="http://schemas.microsoft.com/office/2007/relationships/hdphoto" Target="../media/hdphoto47.wdp"/><Relationship Id="rId7" Type="http://schemas.microsoft.com/office/2007/relationships/hdphoto" Target="../media/hdphoto49.wdp"/><Relationship Id="rId12" Type="http://schemas.openxmlformats.org/officeDocument/2006/relationships/image" Target="../media/image440.png"/><Relationship Id="rId2" Type="http://schemas.openxmlformats.org/officeDocument/2006/relationships/image" Target="../media/image435.png"/><Relationship Id="rId1" Type="http://schemas.openxmlformats.org/officeDocument/2006/relationships/slideLayout" Target="../slideLayouts/slideLayout24.xml"/><Relationship Id="rId6" Type="http://schemas.openxmlformats.org/officeDocument/2006/relationships/image" Target="../media/image437.png"/><Relationship Id="rId11" Type="http://schemas.microsoft.com/office/2007/relationships/hdphoto" Target="../media/hdphoto51.wdp"/><Relationship Id="rId5" Type="http://schemas.microsoft.com/office/2007/relationships/hdphoto" Target="../media/hdphoto48.wdp"/><Relationship Id="rId10" Type="http://schemas.openxmlformats.org/officeDocument/2006/relationships/image" Target="../media/image439.png"/><Relationship Id="rId4" Type="http://schemas.openxmlformats.org/officeDocument/2006/relationships/image" Target="../media/image436.png"/><Relationship Id="rId9" Type="http://schemas.microsoft.com/office/2007/relationships/hdphoto" Target="../media/hdphoto50.wdp"/></Relationships>
</file>

<file path=ppt/slides/_rels/slide225.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441.png"/><Relationship Id="rId1" Type="http://schemas.openxmlformats.org/officeDocument/2006/relationships/slideLayout" Target="../slideLayouts/slideLayout23.xml"/><Relationship Id="rId5" Type="http://schemas.openxmlformats.org/officeDocument/2006/relationships/image" Target="../media/image444.png"/><Relationship Id="rId4" Type="http://schemas.openxmlformats.org/officeDocument/2006/relationships/image" Target="../media/image443.png"/></Relationships>
</file>

<file path=ppt/slides/_rels/slide226.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5.gif"/><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gif"/><Relationship Id="rId1" Type="http://schemas.openxmlformats.org/officeDocument/2006/relationships/slideLayout" Target="../slideLayouts/slideLayout24.xml"/><Relationship Id="rId4" Type="http://schemas.openxmlformats.org/officeDocument/2006/relationships/image" Target="../media/image448.png"/></Relationships>
</file>

<file path=ppt/slides/_rels/slide22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23.xml"/><Relationship Id="rId4" Type="http://schemas.openxmlformats.org/officeDocument/2006/relationships/image" Target="../media/image451.png"/></Relationships>
</file>

<file path=ppt/slides/_rels/slide229.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52.png"/><Relationship Id="rId1" Type="http://schemas.openxmlformats.org/officeDocument/2006/relationships/slideLayout" Target="../slideLayouts/slideLayout24.xml"/><Relationship Id="rId5" Type="http://schemas.openxmlformats.org/officeDocument/2006/relationships/image" Target="../media/image454.png"/><Relationship Id="rId4" Type="http://schemas.openxmlformats.org/officeDocument/2006/relationships/image" Target="../media/image434.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microsoft.com/office/2007/relationships/hdphoto" Target="../media/hdphoto11.wdp"/><Relationship Id="rId5" Type="http://schemas.openxmlformats.org/officeDocument/2006/relationships/image" Target="../media/image70.png"/><Relationship Id="rId4" Type="http://schemas.openxmlformats.org/officeDocument/2006/relationships/image" Target="../media/image60.png"/></Relationships>
</file>

<file path=ppt/slides/_rels/slide23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jpeg"/><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2.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103.xml"/><Relationship Id="rId1" Type="http://schemas.openxmlformats.org/officeDocument/2006/relationships/slideLayout" Target="../slideLayouts/slideLayout23.xml"/><Relationship Id="rId6" Type="http://schemas.openxmlformats.org/officeDocument/2006/relationships/image" Target="../media/image458.png"/><Relationship Id="rId5" Type="http://schemas.openxmlformats.org/officeDocument/2006/relationships/image" Target="../media/image49.png"/><Relationship Id="rId4" Type="http://schemas.microsoft.com/office/2007/relationships/hdphoto" Target="../media/hdphoto53.wdp"/></Relationships>
</file>

<file path=ppt/slides/_rels/slide233.xml.rels><?xml version="1.0" encoding="UTF-8" standalone="yes"?>
<Relationships xmlns="http://schemas.openxmlformats.org/package/2006/relationships"><Relationship Id="rId8" Type="http://schemas.openxmlformats.org/officeDocument/2006/relationships/hyperlink" Target="https://365datascience.com/tutorials/python-tutorials/principal-components-analysis/" TargetMode="External"/><Relationship Id="rId3" Type="http://schemas.openxmlformats.org/officeDocument/2006/relationships/hyperlink" Target="http://yann.lecun.com/exdb/mnist/" TargetMode="External"/><Relationship Id="rId7" Type="http://schemas.openxmlformats.org/officeDocument/2006/relationships/hyperlink" Target="https://365datascience.com/tutorials/python-tutorials/lda-python/" TargetMode="External"/><Relationship Id="rId2" Type="http://schemas.openxmlformats.org/officeDocument/2006/relationships/notesSlide" Target="../notesSlides/notesSlide104.xml"/><Relationship Id="rId1" Type="http://schemas.openxmlformats.org/officeDocument/2006/relationships/slideLayout" Target="../slideLayouts/slideLayout23.xml"/><Relationship Id="rId6" Type="http://schemas.openxmlformats.org/officeDocument/2006/relationships/image" Target="../media/image461.png"/><Relationship Id="rId5" Type="http://schemas.openxmlformats.org/officeDocument/2006/relationships/image" Target="../media/image460.jpeg"/><Relationship Id="rId4" Type="http://schemas.openxmlformats.org/officeDocument/2006/relationships/image" Target="../media/image459.jpe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5.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105.xml"/><Relationship Id="rId1" Type="http://schemas.openxmlformats.org/officeDocument/2006/relationships/slideLayout" Target="../slideLayouts/slideLayout23.xml"/></Relationships>
</file>

<file path=ppt/slides/_rels/slide236.xml.rels><?xml version="1.0" encoding="UTF-8" standalone="yes"?>
<Relationships xmlns="http://schemas.openxmlformats.org/package/2006/relationships"><Relationship Id="rId3" Type="http://schemas.microsoft.com/office/2007/relationships/hdphoto" Target="../media/hdphoto54.wdp"/><Relationship Id="rId2" Type="http://schemas.openxmlformats.org/officeDocument/2006/relationships/image" Target="../media/image463.png"/><Relationship Id="rId1" Type="http://schemas.openxmlformats.org/officeDocument/2006/relationships/slideLayout" Target="../slideLayouts/slideLayout24.xml"/><Relationship Id="rId4" Type="http://schemas.openxmlformats.org/officeDocument/2006/relationships/image" Target="../media/image464.png"/></Relationships>
</file>

<file path=ppt/slides/_rels/slide237.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24.xml"/></Relationships>
</file>

<file path=ppt/slides/_rels/slide238.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24.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69.png"/></Relationships>
</file>

<file path=ppt/slides/_rels/slide239.xml.rels><?xml version="1.0" encoding="UTF-8" standalone="yes"?>
<Relationships xmlns="http://schemas.openxmlformats.org/package/2006/relationships"><Relationship Id="rId2" Type="http://schemas.openxmlformats.org/officeDocument/2006/relationships/image" Target="../media/image471.jpe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240.xml.rels><?xml version="1.0" encoding="UTF-8" standalone="yes"?>
<Relationships xmlns="http://schemas.openxmlformats.org/package/2006/relationships"><Relationship Id="rId3" Type="http://schemas.microsoft.com/office/2007/relationships/hdphoto" Target="../media/hdphoto55.wdp"/><Relationship Id="rId2" Type="http://schemas.openxmlformats.org/officeDocument/2006/relationships/image" Target="../media/image472.png"/><Relationship Id="rId1" Type="http://schemas.openxmlformats.org/officeDocument/2006/relationships/slideLayout" Target="../slideLayouts/slideLayout24.xml"/></Relationships>
</file>

<file path=ppt/slides/_rels/slide241.xml.rels><?xml version="1.0" encoding="UTF-8" standalone="yes"?>
<Relationships xmlns="http://schemas.openxmlformats.org/package/2006/relationships"><Relationship Id="rId3" Type="http://schemas.openxmlformats.org/officeDocument/2006/relationships/hyperlink" Target="https://chih-sheng-huang821.medium.com/%E6%A9%9F%E5%99%A8%E5%AD%B8%E7%BF%92-%E9%99%8D%E7%B6%AD-dimension-reduction-%E7%B7%9A%E6%80%A7%E5%8D%80%E5%88%A5%E5%88%86%E6%9E%90-linear-discriminant-analysis-d4c40c4cf937" TargetMode="External"/><Relationship Id="rId2" Type="http://schemas.openxmlformats.org/officeDocument/2006/relationships/hyperlink" Target="https://dorianzi.github.io/2019/03/23/relationship-between-PCA-and-SVD/" TargetMode="External"/><Relationship Id="rId1" Type="http://schemas.openxmlformats.org/officeDocument/2006/relationships/slideLayout" Target="../slideLayouts/slideLayout23.xml"/><Relationship Id="rId4" Type="http://schemas.openxmlformats.org/officeDocument/2006/relationships/hyperlink" Target="http://www.d.umn.edu/~mhampton/m4326svd_example.pdf"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3.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106.xml"/><Relationship Id="rId1" Type="http://schemas.openxmlformats.org/officeDocument/2006/relationships/slideLayout" Target="../slideLayouts/slideLayout23.xml"/><Relationship Id="rId4" Type="http://schemas.openxmlformats.org/officeDocument/2006/relationships/image" Target="../media/image4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5.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107.xml"/><Relationship Id="rId1" Type="http://schemas.openxmlformats.org/officeDocument/2006/relationships/slideLayout" Target="../slideLayouts/slideLayout23.xml"/></Relationships>
</file>

<file path=ppt/slides/_rels/slide246.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notesSlide" Target="../notesSlides/notesSlide108.xml"/><Relationship Id="rId1" Type="http://schemas.openxmlformats.org/officeDocument/2006/relationships/slideLayout" Target="../slideLayouts/slideLayout23.xml"/></Relationships>
</file>

<file path=ppt/slides/_rels/slide247.xml.rels><?xml version="1.0" encoding="UTF-8" standalone="yes"?>
<Relationships xmlns="http://schemas.openxmlformats.org/package/2006/relationships"><Relationship Id="rId3" Type="http://schemas.openxmlformats.org/officeDocument/2006/relationships/image" Target="../media/image477.jpeg"/><Relationship Id="rId2" Type="http://schemas.openxmlformats.org/officeDocument/2006/relationships/notesSlide" Target="../notesSlides/notesSlide109.xml"/><Relationship Id="rId1" Type="http://schemas.openxmlformats.org/officeDocument/2006/relationships/slideLayout" Target="../slideLayouts/slideLayout23.xml"/><Relationship Id="rId5" Type="http://schemas.openxmlformats.org/officeDocument/2006/relationships/image" Target="../media/image479.png"/><Relationship Id="rId4" Type="http://schemas.openxmlformats.org/officeDocument/2006/relationships/image" Target="../media/image478.jpe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3.xml"/></Relationships>
</file>

<file path=ppt/slides/_rels/slide249.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50.xml.rels><?xml version="1.0" encoding="UTF-8" standalone="yes"?>
<Relationships xmlns="http://schemas.openxmlformats.org/package/2006/relationships"><Relationship Id="rId3" Type="http://schemas.microsoft.com/office/2007/relationships/hdphoto" Target="../media/hdphoto56.wdp"/><Relationship Id="rId2" Type="http://schemas.openxmlformats.org/officeDocument/2006/relationships/image" Target="../media/image482.png"/><Relationship Id="rId1" Type="http://schemas.openxmlformats.org/officeDocument/2006/relationships/slideLayout" Target="../slideLayouts/slideLayout24.xml"/><Relationship Id="rId4" Type="http://schemas.openxmlformats.org/officeDocument/2006/relationships/image" Target="../media/image48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2.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notesSlide" Target="../notesSlides/notesSlide111.xml"/><Relationship Id="rId1" Type="http://schemas.openxmlformats.org/officeDocument/2006/relationships/slideLayout" Target="../slideLayouts/slideLayout23.xml"/></Relationships>
</file>

<file path=ppt/slides/_rels/slide253.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4.xml"/><Relationship Id="rId4" Type="http://schemas.openxmlformats.org/officeDocument/2006/relationships/image" Target="../media/image487.png"/></Relationships>
</file>

<file path=ppt/slides/_rels/slide254.xml.rels><?xml version="1.0" encoding="UTF-8" standalone="yes"?>
<Relationships xmlns="http://schemas.openxmlformats.org/package/2006/relationships"><Relationship Id="rId2" Type="http://schemas.openxmlformats.org/officeDocument/2006/relationships/image" Target="../media/image488.gif"/><Relationship Id="rId1" Type="http://schemas.openxmlformats.org/officeDocument/2006/relationships/slideLayout" Target="../slideLayouts/slideLayout2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23.xml"/><Relationship Id="rId6" Type="http://schemas.openxmlformats.org/officeDocument/2006/relationships/image" Target="../media/image168.png"/><Relationship Id="rId5" Type="http://schemas.microsoft.com/office/2007/relationships/hdphoto" Target="../media/hdphoto27.wdp"/><Relationship Id="rId4" Type="http://schemas.openxmlformats.org/officeDocument/2006/relationships/image" Target="../media/image167.png"/></Relationships>
</file>

<file path=ppt/slides/_rels/slide258.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3.xml"/><Relationship Id="rId6" Type="http://schemas.openxmlformats.org/officeDocument/2006/relationships/image" Target="../media/image172.png"/><Relationship Id="rId5" Type="http://schemas.microsoft.com/office/2007/relationships/hdphoto" Target="../media/hdphoto28.wdp"/><Relationship Id="rId4" Type="http://schemas.openxmlformats.org/officeDocument/2006/relationships/image" Target="../media/image171.png"/></Relationships>
</file>

<file path=ppt/slides/_rels/slide259.xml.rels><?xml version="1.0" encoding="UTF-8" standalone="yes"?>
<Relationships xmlns="http://schemas.openxmlformats.org/package/2006/relationships"><Relationship Id="rId3" Type="http://schemas.microsoft.com/office/2007/relationships/hdphoto" Target="../media/hdphoto57.wdp"/><Relationship Id="rId2" Type="http://schemas.openxmlformats.org/officeDocument/2006/relationships/image" Target="../media/image489.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3.xml"/><Relationship Id="rId1" Type="http://schemas.openxmlformats.org/officeDocument/2006/relationships/slideLayout" Target="../slideLayouts/slideLayout23.xml"/><Relationship Id="rId4" Type="http://schemas.openxmlformats.org/officeDocument/2006/relationships/image" Target="../media/image490.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2.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23.xml"/><Relationship Id="rId4" Type="http://schemas.microsoft.com/office/2007/relationships/hdphoto" Target="../media/hdphoto58.wdp"/></Relationships>
</file>

<file path=ppt/slides/_rels/slide263.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image" Target="../media/image493.png"/><Relationship Id="rId1" Type="http://schemas.openxmlformats.org/officeDocument/2006/relationships/slideLayout" Target="../slideLayouts/slideLayout23.xml"/></Relationships>
</file>

<file path=ppt/slides/_rels/slide264.xml.rels><?xml version="1.0" encoding="UTF-8" standalone="yes"?>
<Relationships xmlns="http://schemas.openxmlformats.org/package/2006/relationships"><Relationship Id="rId2" Type="http://schemas.openxmlformats.org/officeDocument/2006/relationships/image" Target="../media/image495.gif"/><Relationship Id="rId1" Type="http://schemas.openxmlformats.org/officeDocument/2006/relationships/slideLayout" Target="../slideLayouts/slideLayout24.xml"/></Relationships>
</file>

<file path=ppt/slides/_rels/slide265.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24.xml"/><Relationship Id="rId4" Type="http://schemas.microsoft.com/office/2007/relationships/hdphoto" Target="../media/hdphoto59.wdp"/></Relationships>
</file>

<file path=ppt/slides/_rels/slide266.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image" Target="../media/image498.png"/><Relationship Id="rId1" Type="http://schemas.openxmlformats.org/officeDocument/2006/relationships/slideLayout" Target="../slideLayouts/slideLayout24.xml"/></Relationships>
</file>

<file path=ppt/slides/_rels/slide26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73.png"/></Relationships>
</file>

<file path=ppt/slides/_rels/slide270.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494.png"/><Relationship Id="rId1" Type="http://schemas.openxmlformats.org/officeDocument/2006/relationships/slideLayout" Target="../slideLayouts/slideLayout23.xml"/></Relationships>
</file>

<file path=ppt/slides/_rels/slide271.xml.rels><?xml version="1.0" encoding="UTF-8" standalone="yes"?>
<Relationships xmlns="http://schemas.openxmlformats.org/package/2006/relationships"><Relationship Id="rId2" Type="http://schemas.openxmlformats.org/officeDocument/2006/relationships/image" Target="../media/image502.gif"/><Relationship Id="rId1" Type="http://schemas.openxmlformats.org/officeDocument/2006/relationships/slideLayout" Target="../slideLayouts/slideLayout2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07.png"/><Relationship Id="rId2" Type="http://schemas.openxmlformats.org/officeDocument/2006/relationships/image" Target="../media/image503.png"/><Relationship Id="rId1" Type="http://schemas.openxmlformats.org/officeDocument/2006/relationships/slideLayout" Target="../slideLayouts/slideLayout23.xml"/><Relationship Id="rId6" Type="http://schemas.openxmlformats.org/officeDocument/2006/relationships/image" Target="../media/image506.png"/><Relationship Id="rId5" Type="http://schemas.openxmlformats.org/officeDocument/2006/relationships/image" Target="../media/image505.png"/><Relationship Id="rId4" Type="http://schemas.openxmlformats.org/officeDocument/2006/relationships/image" Target="../media/image504.png"/></Relationships>
</file>

<file path=ppt/slides/_rels/slide274.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slideLayout" Target="../slideLayouts/slideLayout23.xml"/><Relationship Id="rId5" Type="http://schemas.openxmlformats.org/officeDocument/2006/relationships/image" Target="../media/image511.png"/><Relationship Id="rId4" Type="http://schemas.openxmlformats.org/officeDocument/2006/relationships/image" Target="../media/image510.png"/></Relationships>
</file>

<file path=ppt/slides/_rels/slide275.xml.rels><?xml version="1.0" encoding="UTF-8" standalone="yes"?>
<Relationships xmlns="http://schemas.openxmlformats.org/package/2006/relationships"><Relationship Id="rId3" Type="http://schemas.microsoft.com/office/2007/relationships/hdphoto" Target="../media/hdphoto60.wdp"/><Relationship Id="rId2" Type="http://schemas.openxmlformats.org/officeDocument/2006/relationships/image" Target="../media/image512.png"/><Relationship Id="rId1" Type="http://schemas.openxmlformats.org/officeDocument/2006/relationships/slideLayout" Target="../slideLayouts/slideLayout24.xml"/></Relationships>
</file>

<file path=ppt/slides/_rels/slide276.xml.rels><?xml version="1.0" encoding="UTF-8" standalone="yes"?>
<Relationships xmlns="http://schemas.openxmlformats.org/package/2006/relationships"><Relationship Id="rId2" Type="http://schemas.openxmlformats.org/officeDocument/2006/relationships/image" Target="../media/image513.png"/><Relationship Id="rId1" Type="http://schemas.openxmlformats.org/officeDocument/2006/relationships/slideLayout" Target="../slideLayouts/slideLayout23.xml"/></Relationships>
</file>

<file path=ppt/slides/_rels/slide277.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image" Target="../media/image514.jpeg"/><Relationship Id="rId1" Type="http://schemas.openxmlformats.org/officeDocument/2006/relationships/slideLayout" Target="../slideLayouts/slideLayout2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3.xml"/><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simranjeetsingh1497/the-ultimate-guide-to-machine-learning-from-eda-to-model-deployment-part-2-e56ac58785f8"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23.xml"/><Relationship Id="rId6" Type="http://schemas.openxmlformats.org/officeDocument/2006/relationships/image" Target="../media/image99.jpeg"/><Relationship Id="rId5" Type="http://schemas.openxmlformats.org/officeDocument/2006/relationships/image" Target="../media/image98.gif"/><Relationship Id="rId4" Type="http://schemas.openxmlformats.org/officeDocument/2006/relationships/image" Target="../media/image97.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6" Type="http://schemas.openxmlformats.org/officeDocument/2006/relationships/image" Target="../media/image96.jpeg"/><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8.gif"/><Relationship Id="rId2" Type="http://schemas.openxmlformats.org/officeDocument/2006/relationships/image" Target="../media/image105.png"/><Relationship Id="rId1" Type="http://schemas.openxmlformats.org/officeDocument/2006/relationships/slideLayout" Target="../slideLayouts/slideLayout23.xml"/><Relationship Id="rId6" Type="http://schemas.openxmlformats.org/officeDocument/2006/relationships/image" Target="../media/image97.gif"/><Relationship Id="rId5" Type="http://schemas.openxmlformats.org/officeDocument/2006/relationships/image" Target="../media/image96.jpeg"/><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5.png"/><Relationship Id="rId1" Type="http://schemas.openxmlformats.org/officeDocument/2006/relationships/slideLayout" Target="../slideLayouts/slideLayout23.xml"/><Relationship Id="rId5" Type="http://schemas.microsoft.com/office/2007/relationships/hdphoto" Target="../media/hdphoto14.wdp"/><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23.xml"/><Relationship Id="rId6" Type="http://schemas.microsoft.com/office/2007/relationships/hdphoto" Target="../media/hdphoto15.wdp"/><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s>
</file>

<file path=ppt/slides/_rels/slide4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microsoft.com/office/2007/relationships/hdphoto" Target="../media/hdphoto17.wdp"/><Relationship Id="rId2" Type="http://schemas.openxmlformats.org/officeDocument/2006/relationships/image" Target="../media/image124.png"/><Relationship Id="rId1" Type="http://schemas.openxmlformats.org/officeDocument/2006/relationships/slideLayout" Target="../slideLayouts/slideLayout2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0.png"/></Relationships>
</file>

<file path=ppt/slides/_rels/slide4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xml.rels><?xml version="1.0" encoding="UTF-8" standalone="yes"?>
<Relationships xmlns="http://schemas.openxmlformats.org/package/2006/relationships"><Relationship Id="rId2" Type="http://schemas.openxmlformats.org/officeDocument/2006/relationships/hyperlink" Target="https://python.plainenglish.io/feature-scaling-when-should-you-use-standardization-and-normalization-ea2eabb4a1d5" TargetMode="Externa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8" Type="http://schemas.microsoft.com/office/2007/relationships/hdphoto" Target="../media/hdphoto20.wdp"/><Relationship Id="rId3" Type="http://schemas.microsoft.com/office/2007/relationships/hdphoto" Target="../media/hdphoto18.wdp"/><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3.xml"/><Relationship Id="rId6" Type="http://schemas.microsoft.com/office/2007/relationships/hdphoto" Target="../media/hdphoto19.wdp"/><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5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gif"/><Relationship Id="rId2" Type="http://schemas.openxmlformats.org/officeDocument/2006/relationships/image" Target="../media/image138.png"/><Relationship Id="rId1" Type="http://schemas.openxmlformats.org/officeDocument/2006/relationships/slideLayout" Target="../slideLayouts/slideLayout23.xml"/><Relationship Id="rId6" Type="http://schemas.openxmlformats.org/officeDocument/2006/relationships/image" Target="../media/image143.png"/><Relationship Id="rId5" Type="http://schemas.openxmlformats.org/officeDocument/2006/relationships/image" Target="../media/image142.png"/><Relationship Id="rId10" Type="http://schemas.microsoft.com/office/2007/relationships/hdphoto" Target="../media/hdphoto21.wdp"/><Relationship Id="rId4" Type="http://schemas.microsoft.com/office/2007/relationships/hdphoto" Target="../media/hdphoto20.wdp"/><Relationship Id="rId9" Type="http://schemas.openxmlformats.org/officeDocument/2006/relationships/image" Target="../media/image146.png"/></Relationships>
</file>

<file path=ppt/slides/_rels/slide5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37.png"/><Relationship Id="rId1" Type="http://schemas.openxmlformats.org/officeDocument/2006/relationships/slideLayout" Target="../slideLayouts/slideLayout23.xml"/><Relationship Id="rId6" Type="http://schemas.openxmlformats.org/officeDocument/2006/relationships/image" Target="../media/image138.png"/><Relationship Id="rId5" Type="http://schemas.openxmlformats.org/officeDocument/2006/relationships/image" Target="../media/image148.png"/><Relationship Id="rId4" Type="http://schemas.openxmlformats.org/officeDocument/2006/relationships/image" Target="../media/image147.png"/></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hyperlink" Target="https://www.businesstoday.com.tw/author/release/7288" TargetMode="External"/><Relationship Id="rId7" Type="http://schemas.openxmlformats.org/officeDocument/2006/relationships/image" Target="../media/image155.jpeg"/><Relationship Id="rId2" Type="http://schemas.openxmlformats.org/officeDocument/2006/relationships/image" Target="../media/image151.png"/><Relationship Id="rId1" Type="http://schemas.openxmlformats.org/officeDocument/2006/relationships/slideLayout" Target="../slideLayouts/slideLayout23.xm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56.png"/><Relationship Id="rId1" Type="http://schemas.openxmlformats.org/officeDocument/2006/relationships/slideLayout" Target="../slideLayouts/slideLayout23.xml"/><Relationship Id="rId4" Type="http://schemas.openxmlformats.org/officeDocument/2006/relationships/image" Target="../media/image157.png"/></Relationships>
</file>

<file path=ppt/slides/_rels/slide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3.xml"/><Relationship Id="rId5" Type="http://schemas.openxmlformats.org/officeDocument/2006/relationships/image" Target="../media/image160.gif"/><Relationship Id="rId4" Type="http://schemas.microsoft.com/office/2007/relationships/hdphoto" Target="../media/hdphoto23.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62.png"/><Relationship Id="rId7" Type="http://schemas.openxmlformats.org/officeDocument/2006/relationships/image" Target="../media/image164.png"/><Relationship Id="rId2" Type="http://schemas.openxmlformats.org/officeDocument/2006/relationships/image" Target="../media/image161.png"/><Relationship Id="rId1" Type="http://schemas.openxmlformats.org/officeDocument/2006/relationships/slideLayout" Target="../slideLayouts/slideLayout23.xml"/><Relationship Id="rId6" Type="http://schemas.microsoft.com/office/2007/relationships/hdphoto" Target="../media/hdphoto25.wdp"/><Relationship Id="rId5" Type="http://schemas.openxmlformats.org/officeDocument/2006/relationships/image" Target="../media/image163.png"/><Relationship Id="rId4" Type="http://schemas.microsoft.com/office/2007/relationships/hdphoto" Target="../media/hdphoto24.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23.xml"/><Relationship Id="rId6" Type="http://schemas.openxmlformats.org/officeDocument/2006/relationships/image" Target="../media/image168.png"/><Relationship Id="rId5" Type="http://schemas.microsoft.com/office/2007/relationships/hdphoto" Target="../media/hdphoto27.wdp"/><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3.xml"/><Relationship Id="rId6" Type="http://schemas.openxmlformats.org/officeDocument/2006/relationships/image" Target="../media/image172.png"/><Relationship Id="rId5" Type="http://schemas.microsoft.com/office/2007/relationships/hdphoto" Target="../media/hdphoto28.wdp"/><Relationship Id="rId4" Type="http://schemas.openxmlformats.org/officeDocument/2006/relationships/image" Target="../media/image171.png"/></Relationships>
</file>

<file path=ppt/slides/_rels/slide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77.png"/><Relationship Id="rId4" Type="http://schemas.openxmlformats.org/officeDocument/2006/relationships/image" Target="../media/image176.png"/></Relationships>
</file>

<file path=ppt/slides/_rels/slide6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84.png"/><Relationship Id="rId4" Type="http://schemas.openxmlformats.org/officeDocument/2006/relationships/image" Target="../media/image183.png"/></Relationships>
</file>

<file path=ppt/slides/_rels/slide7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187.png"/><Relationship Id="rId4" Type="http://schemas.openxmlformats.org/officeDocument/2006/relationships/image" Target="../media/image1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152.png"/><Relationship Id="rId4" Type="http://schemas.openxmlformats.org/officeDocument/2006/relationships/image" Target="../media/image192.png"/></Relationships>
</file>

<file path=ppt/slides/_rels/slide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93.png"/><Relationship Id="rId7"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195.png"/><Relationship Id="rId5" Type="http://schemas.openxmlformats.org/officeDocument/2006/relationships/image" Target="../media/image192.png"/><Relationship Id="rId10" Type="http://schemas.openxmlformats.org/officeDocument/2006/relationships/image" Target="../media/image189.png"/><Relationship Id="rId4" Type="http://schemas.openxmlformats.org/officeDocument/2006/relationships/image" Target="../media/image194.png"/><Relationship Id="rId9" Type="http://schemas.openxmlformats.org/officeDocument/2006/relationships/image" Target="../media/image153.png"/></Relationships>
</file>

<file path=ppt/slides/_rels/slide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194.png"/><Relationship Id="rId5" Type="http://schemas.openxmlformats.org/officeDocument/2006/relationships/image" Target="../media/image198.png"/><Relationship Id="rId4" Type="http://schemas.openxmlformats.org/officeDocument/2006/relationships/image" Target="../media/image197.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microsoft.com/office/2007/relationships/hdphoto" Target="../media/hdphoto31.wdp"/><Relationship Id="rId2" Type="http://schemas.openxmlformats.org/officeDocument/2006/relationships/image" Target="../media/image199.png"/><Relationship Id="rId1" Type="http://schemas.openxmlformats.org/officeDocument/2006/relationships/slideLayout" Target="../slideLayouts/slideLayout23.xml"/><Relationship Id="rId6" Type="http://schemas.openxmlformats.org/officeDocument/2006/relationships/image" Target="../media/image202.png"/><Relationship Id="rId5" Type="http://schemas.microsoft.com/office/2007/relationships/hdphoto" Target="../media/hdphoto30.wdp"/><Relationship Id="rId4" Type="http://schemas.openxmlformats.org/officeDocument/2006/relationships/image" Target="../media/image201.png"/></Relationships>
</file>

<file path=ppt/slides/_rels/slide8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4.png"/><Relationship Id="rId1" Type="http://schemas.openxmlformats.org/officeDocument/2006/relationships/slideLayout" Target="../slideLayouts/slideLayout23.xml"/><Relationship Id="rId5" Type="http://schemas.openxmlformats.org/officeDocument/2006/relationships/image" Target="../media/image206.png"/><Relationship Id="rId4" Type="http://schemas.openxmlformats.org/officeDocument/2006/relationships/image" Target="../media/image205.png"/></Relationships>
</file>

<file path=ppt/slides/_rels/slide8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07.pn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4.xml"/><Relationship Id="rId4" Type="http://schemas.openxmlformats.org/officeDocument/2006/relationships/image" Target="../media/image214.png"/></Relationships>
</file>

<file path=ppt/slides/_rels/slide9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219.png"/><Relationship Id="rId5" Type="http://schemas.openxmlformats.org/officeDocument/2006/relationships/image" Target="../media/image218.gif"/><Relationship Id="rId4" Type="http://schemas.openxmlformats.org/officeDocument/2006/relationships/image" Target="../media/image217.gif"/></Relationships>
</file>

<file path=ppt/slides/_rels/slide9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6.xml"/><Relationship Id="rId5" Type="http://schemas.openxmlformats.org/officeDocument/2006/relationships/hyperlink" Target="https://www.researchgate.net/publication/367161027_Assessment_of_Convolutional_Neural_Network_Pre-Trained_Models_for_Detection_and_Orientation_of_Cracks?_tp=eyJjb250ZXh0Ijp7ImZpcnN0UGFnZSI6Il9kaXJlY3QiLCJwYWdlIjoiX2RpcmVjdCJ9fQ" TargetMode="External"/><Relationship Id="rId4" Type="http://schemas.openxmlformats.org/officeDocument/2006/relationships/image" Target="../media/image224.png"/></Relationships>
</file>

<file path=ppt/slides/_rels/slide9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6.xml"/><Relationship Id="rId6" Type="http://schemas.openxmlformats.org/officeDocument/2006/relationships/hyperlink" Target="https://www.researchgate.net/publication/336676712_Interaction-Based_Behavioral_Analysis_of_Twitter_Social_Network_Accounts?_tp=eyJjb250ZXh0Ijp7ImZpcnN0UGFnZSI6Il9kaXJlY3QiLCJwYWdlIjoiX2RpcmVjdCJ9fQ" TargetMode="External"/><Relationship Id="rId5" Type="http://schemas.openxmlformats.org/officeDocument/2006/relationships/image" Target="../media/image227.png"/><Relationship Id="rId4" Type="http://schemas.microsoft.com/office/2007/relationships/hdphoto" Target="../media/hdphoto32.wdp"/></Relationships>
</file>

<file path=ppt/slides/_rels/slide98.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DB35C67-4C90-4826-A46F-5E3BC89D3CD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時間花費</a:t>
            </a:r>
          </a:p>
        </p:txBody>
      </p:sp>
      <p:sp>
        <p:nvSpPr>
          <p:cNvPr id="5" name="矩形 4">
            <a:extLst>
              <a:ext uri="{FF2B5EF4-FFF2-40B4-BE49-F238E27FC236}">
                <a16:creationId xmlns:a16="http://schemas.microsoft.com/office/drawing/2014/main" id="{0B6FDD52-9601-49D9-8A10-B6A974882BE9}"/>
              </a:ext>
            </a:extLst>
          </p:cNvPr>
          <p:cNvSpPr/>
          <p:nvPr/>
        </p:nvSpPr>
        <p:spPr>
          <a:xfrm>
            <a:off x="355600" y="9588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 data scientists spend the most time doing</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006FFCB5-95DA-4FF4-B641-3A25308336F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50173"/>
          <a:stretch/>
        </p:blipFill>
        <p:spPr>
          <a:xfrm>
            <a:off x="5969530" y="2116666"/>
            <a:ext cx="5705475" cy="2743200"/>
          </a:xfrm>
          <a:prstGeom prst="rect">
            <a:avLst/>
          </a:prstGeom>
        </p:spPr>
      </p:pic>
      <p:pic>
        <p:nvPicPr>
          <p:cNvPr id="7" name="圖片 6">
            <a:extLst>
              <a:ext uri="{FF2B5EF4-FFF2-40B4-BE49-F238E27FC236}">
                <a16:creationId xmlns:a16="http://schemas.microsoft.com/office/drawing/2014/main" id="{98A7B1F1-D614-4243-8EFB-7E83B371E88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345" b="50442"/>
          <a:stretch/>
        </p:blipFill>
        <p:spPr>
          <a:xfrm>
            <a:off x="262996" y="2345268"/>
            <a:ext cx="5705475" cy="2599266"/>
          </a:xfrm>
          <a:prstGeom prst="rect">
            <a:avLst/>
          </a:prstGeom>
        </p:spPr>
      </p:pic>
      <p:sp>
        <p:nvSpPr>
          <p:cNvPr id="8" name="矩形 7">
            <a:extLst>
              <a:ext uri="{FF2B5EF4-FFF2-40B4-BE49-F238E27FC236}">
                <a16:creationId xmlns:a16="http://schemas.microsoft.com/office/drawing/2014/main" id="{CC738867-3F9D-42E7-9845-CC4F1008CA0C}"/>
              </a:ext>
            </a:extLst>
          </p:cNvPr>
          <p:cNvSpPr/>
          <p:nvPr/>
        </p:nvSpPr>
        <p:spPr>
          <a:xfrm>
            <a:off x="30649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67687BDB-66D3-4A7A-881A-E0C435379AC5}"/>
              </a:ext>
            </a:extLst>
          </p:cNvPr>
          <p:cNvSpPr/>
          <p:nvPr/>
        </p:nvSpPr>
        <p:spPr>
          <a:xfrm>
            <a:off x="87291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2260423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鄰近點選擇（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Nearest Neighbors Selection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通過選擇與新樣本最接近的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個已知樣本（即最鄰近點），並基於這些鄰近點的類別來預測新樣本的類別。這種方法不需要明確的數據映射或轉換，而是直接在原始數據空間中進行操作。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距離計算（</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Distance Calculation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中，計算新樣本與每個訓練樣本之間的距離是決定最近鄰居的關鍵步驟。常用的距離度量方法包括歐幾里得距離、曼哈頓距離和切比雪夫距離等。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投票機制（</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Voting Mechanism</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一旦選定了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個最鄰近的點，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會使用投票機制來決定新樣本的類別。如果是分類問題，最常見的類別（在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個鄰近點中）會被選為預測結果；如果是回歸問題，則可能計算這些鄰近點的平均值或加權平均值。</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sp>
        <p:nvSpPr>
          <p:cNvPr id="2" name="矩形 1">
            <a:extLst>
              <a:ext uri="{FF2B5EF4-FFF2-40B4-BE49-F238E27FC236}">
                <a16:creationId xmlns:a16="http://schemas.microsoft.com/office/drawing/2014/main" id="{729EAB5E-D95C-4591-B53C-72B33CE5C78C}"/>
              </a:ext>
            </a:extLst>
          </p:cNvPr>
          <p:cNvSpPr/>
          <p:nvPr/>
        </p:nvSpPr>
        <p:spPr>
          <a:xfrm>
            <a:off x="7248128" y="5229200"/>
            <a:ext cx="43204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：選擇鄰居的數量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：根據歐幾里得距離，找出新數據點的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個最近鄰居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：在這些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個鄰居中，計算每個類別的數據點數量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4</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：將新數據點歸類到鄰居數量最多的類別中</a:t>
            </a:r>
            <a:endParaRPr kumimoji="0" lang="zh-TW" altLang="en-US" sz="12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730E331-5DE5-4BE2-8C9B-6E128D866DE8}"/>
              </a:ext>
            </a:extLst>
          </p:cNvPr>
          <p:cNvPicPr>
            <a:picLocks noChangeAspect="1"/>
          </p:cNvPicPr>
          <p:nvPr/>
        </p:nvPicPr>
        <p:blipFill>
          <a:blip r:embed="rId3"/>
          <a:stretch>
            <a:fillRect/>
          </a:stretch>
        </p:blipFill>
        <p:spPr>
          <a:xfrm>
            <a:off x="6816080" y="2060848"/>
            <a:ext cx="4392488" cy="2556821"/>
          </a:xfrm>
          <a:prstGeom prst="rect">
            <a:avLst/>
          </a:prstGeom>
        </p:spPr>
      </p:pic>
      <p:pic>
        <p:nvPicPr>
          <p:cNvPr id="5" name="圖片 4">
            <a:extLst>
              <a:ext uri="{FF2B5EF4-FFF2-40B4-BE49-F238E27FC236}">
                <a16:creationId xmlns:a16="http://schemas.microsoft.com/office/drawing/2014/main" id="{0CD5E405-CF1E-4AB0-9D90-68C883BF62A9}"/>
              </a:ext>
            </a:extLst>
          </p:cNvPr>
          <p:cNvPicPr>
            <a:picLocks noChangeAspect="1"/>
          </p:cNvPicPr>
          <p:nvPr/>
        </p:nvPicPr>
        <p:blipFill>
          <a:blip r:embed="rId4"/>
          <a:stretch>
            <a:fillRect/>
          </a:stretch>
        </p:blipFill>
        <p:spPr>
          <a:xfrm>
            <a:off x="7032104" y="4725144"/>
            <a:ext cx="4176464" cy="370434"/>
          </a:xfrm>
          <a:prstGeom prst="rect">
            <a:avLst/>
          </a:prstGeom>
        </p:spPr>
      </p:pic>
      <p:sp>
        <p:nvSpPr>
          <p:cNvPr id="8" name="橢圓 7">
            <a:extLst>
              <a:ext uri="{FF2B5EF4-FFF2-40B4-BE49-F238E27FC236}">
                <a16:creationId xmlns:a16="http://schemas.microsoft.com/office/drawing/2014/main" id="{DA684831-2E99-40E3-A85E-181C1D225AF5}"/>
              </a:ext>
            </a:extLst>
          </p:cNvPr>
          <p:cNvSpPr/>
          <p:nvPr/>
        </p:nvSpPr>
        <p:spPr>
          <a:xfrm>
            <a:off x="8472264"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7B30BAA4-3541-460C-A902-F1F73298D4E9}"/>
              </a:ext>
            </a:extLst>
          </p:cNvPr>
          <p:cNvSpPr/>
          <p:nvPr/>
        </p:nvSpPr>
        <p:spPr>
          <a:xfrm>
            <a:off x="8184232"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91E451B2-2579-4D86-93B8-07383DAECB00}"/>
              </a:ext>
            </a:extLst>
          </p:cNvPr>
          <p:cNvSpPr/>
          <p:nvPr/>
        </p:nvSpPr>
        <p:spPr>
          <a:xfrm>
            <a:off x="8256240" y="3356992"/>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F9A01B24-BF2D-4ECE-ACFD-32498393F07C}"/>
              </a:ext>
            </a:extLst>
          </p:cNvPr>
          <p:cNvSpPr/>
          <p:nvPr/>
        </p:nvSpPr>
        <p:spPr>
          <a:xfrm>
            <a:off x="8904312" y="2636912"/>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40D2DD9B-7D93-45DF-B9D0-DA9226CEA3BA}"/>
              </a:ext>
            </a:extLst>
          </p:cNvPr>
          <p:cNvSpPr/>
          <p:nvPr/>
        </p:nvSpPr>
        <p:spPr>
          <a:xfrm>
            <a:off x="8904312" y="2924944"/>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矩形 44">
            <a:extLst>
              <a:ext uri="{FF2B5EF4-FFF2-40B4-BE49-F238E27FC236}">
                <a16:creationId xmlns:a16="http://schemas.microsoft.com/office/drawing/2014/main" id="{6AC1D2C9-4D6B-45C7-9C15-FF260BC7FE42}"/>
              </a:ext>
            </a:extLst>
          </p:cNvPr>
          <p:cNvSpPr/>
          <p:nvPr/>
        </p:nvSpPr>
        <p:spPr>
          <a:xfrm>
            <a:off x="8256240" y="1700808"/>
            <a:ext cx="126028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 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8DDBCBA6-1067-45C9-B510-E093DAE057AE}"/>
              </a:ext>
            </a:extLst>
          </p:cNvPr>
          <p:cNvSpPr/>
          <p:nvPr/>
        </p:nvSpPr>
        <p:spPr>
          <a:xfrm>
            <a:off x="8058147" y="2452530"/>
            <a:ext cx="1260281" cy="126028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4139270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机器学习基础】常见的9种距离度量方法，内含欧氏距离、切比雪夫距离等-CSDN博客">
            <a:extLst>
              <a:ext uri="{FF2B5EF4-FFF2-40B4-BE49-F238E27FC236}">
                <a16:creationId xmlns:a16="http://schemas.microsoft.com/office/drawing/2014/main" id="{8442A8CA-0CF1-4481-8DD2-FAD2DD724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290"/>
          <a:stretch/>
        </p:blipFill>
        <p:spPr bwMode="auto">
          <a:xfrm>
            <a:off x="7392144" y="2276872"/>
            <a:ext cx="4499931" cy="3024336"/>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F97159C0-BA87-4B6D-A499-A7666A4003F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機器學習中的距離計算</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D063E6F0-D058-40A8-A1EB-2B965B2697A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sp>
        <p:nvSpPr>
          <p:cNvPr id="10" name="矩形: 圓角 9">
            <a:extLst>
              <a:ext uri="{FF2B5EF4-FFF2-40B4-BE49-F238E27FC236}">
                <a16:creationId xmlns:a16="http://schemas.microsoft.com/office/drawing/2014/main" id="{5E1CA005-E627-4F86-85BF-85A86EFEE7E7}"/>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pic>
        <p:nvPicPr>
          <p:cNvPr id="13" name="圖片 12">
            <a:extLst>
              <a:ext uri="{FF2B5EF4-FFF2-40B4-BE49-F238E27FC236}">
                <a16:creationId xmlns:a16="http://schemas.microsoft.com/office/drawing/2014/main" id="{648391A6-0AA7-4DBD-8185-F3A87A56C95B}"/>
              </a:ext>
            </a:extLst>
          </p:cNvPr>
          <p:cNvPicPr>
            <a:picLocks noChangeAspect="1"/>
          </p:cNvPicPr>
          <p:nvPr/>
        </p:nvPicPr>
        <p:blipFill>
          <a:blip r:embed="rId3">
            <a:grayscl/>
          </a:blip>
          <a:stretch>
            <a:fillRect/>
          </a:stretch>
        </p:blipFill>
        <p:spPr>
          <a:xfrm>
            <a:off x="7464152" y="1916832"/>
            <a:ext cx="1368152" cy="213381"/>
          </a:xfrm>
          <a:prstGeom prst="rect">
            <a:avLst/>
          </a:prstGeom>
        </p:spPr>
      </p:pic>
      <p:pic>
        <p:nvPicPr>
          <p:cNvPr id="14" name="圖片 13">
            <a:extLst>
              <a:ext uri="{FF2B5EF4-FFF2-40B4-BE49-F238E27FC236}">
                <a16:creationId xmlns:a16="http://schemas.microsoft.com/office/drawing/2014/main" id="{B4F66468-C161-4D6E-BE3E-B96012082339}"/>
              </a:ext>
            </a:extLst>
          </p:cNvPr>
          <p:cNvPicPr>
            <a:picLocks noChangeAspect="1"/>
          </p:cNvPicPr>
          <p:nvPr/>
        </p:nvPicPr>
        <p:blipFill>
          <a:blip r:embed="rId4">
            <a:grayscl/>
          </a:blip>
          <a:stretch>
            <a:fillRect/>
          </a:stretch>
        </p:blipFill>
        <p:spPr>
          <a:xfrm>
            <a:off x="9408368" y="1844824"/>
            <a:ext cx="466790" cy="304843"/>
          </a:xfrm>
          <a:prstGeom prst="rect">
            <a:avLst/>
          </a:prstGeom>
        </p:spPr>
      </p:pic>
      <p:pic>
        <p:nvPicPr>
          <p:cNvPr id="15" name="圖片 14">
            <a:extLst>
              <a:ext uri="{FF2B5EF4-FFF2-40B4-BE49-F238E27FC236}">
                <a16:creationId xmlns:a16="http://schemas.microsoft.com/office/drawing/2014/main" id="{1CC225C7-AE29-4303-8DB4-E25AB533F89A}"/>
              </a:ext>
            </a:extLst>
          </p:cNvPr>
          <p:cNvPicPr>
            <a:picLocks noChangeAspect="1"/>
          </p:cNvPicPr>
          <p:nvPr/>
        </p:nvPicPr>
        <p:blipFill>
          <a:blip r:embed="rId5">
            <a:grayscl/>
          </a:blip>
          <a:stretch>
            <a:fillRect/>
          </a:stretch>
        </p:blipFill>
        <p:spPr>
          <a:xfrm>
            <a:off x="10992544" y="1916832"/>
            <a:ext cx="513983" cy="219075"/>
          </a:xfrm>
          <a:prstGeom prst="rect">
            <a:avLst/>
          </a:prstGeom>
        </p:spPr>
      </p:pic>
      <p:pic>
        <p:nvPicPr>
          <p:cNvPr id="16" name="圖片 15">
            <a:extLst>
              <a:ext uri="{FF2B5EF4-FFF2-40B4-BE49-F238E27FC236}">
                <a16:creationId xmlns:a16="http://schemas.microsoft.com/office/drawing/2014/main" id="{55BF5E6A-6F2E-447E-A11E-ED295E63B4F5}"/>
              </a:ext>
            </a:extLst>
          </p:cNvPr>
          <p:cNvPicPr>
            <a:picLocks noChangeAspect="1"/>
          </p:cNvPicPr>
          <p:nvPr/>
        </p:nvPicPr>
        <p:blipFill>
          <a:blip r:embed="rId6">
            <a:grayscl/>
          </a:blip>
          <a:stretch>
            <a:fillRect/>
          </a:stretch>
        </p:blipFill>
        <p:spPr>
          <a:xfrm>
            <a:off x="7536160" y="5445224"/>
            <a:ext cx="1224136" cy="173842"/>
          </a:xfrm>
          <a:prstGeom prst="rect">
            <a:avLst/>
          </a:prstGeom>
        </p:spPr>
      </p:pic>
      <p:pic>
        <p:nvPicPr>
          <p:cNvPr id="17" name="圖片 16">
            <a:extLst>
              <a:ext uri="{FF2B5EF4-FFF2-40B4-BE49-F238E27FC236}">
                <a16:creationId xmlns:a16="http://schemas.microsoft.com/office/drawing/2014/main" id="{FCEFA74D-EB64-436D-B6FD-B8B9C90F02D7}"/>
              </a:ext>
            </a:extLst>
          </p:cNvPr>
          <p:cNvPicPr>
            <a:picLocks noChangeAspect="1"/>
          </p:cNvPicPr>
          <p:nvPr/>
        </p:nvPicPr>
        <p:blipFill>
          <a:blip r:embed="rId7">
            <a:grayscl/>
          </a:blip>
          <a:stretch>
            <a:fillRect/>
          </a:stretch>
        </p:blipFill>
        <p:spPr>
          <a:xfrm>
            <a:off x="8976320" y="5445224"/>
            <a:ext cx="1296144" cy="150714"/>
          </a:xfrm>
          <a:prstGeom prst="rect">
            <a:avLst/>
          </a:prstGeom>
        </p:spPr>
      </p:pic>
      <p:pic>
        <p:nvPicPr>
          <p:cNvPr id="18" name="圖片 17">
            <a:extLst>
              <a:ext uri="{FF2B5EF4-FFF2-40B4-BE49-F238E27FC236}">
                <a16:creationId xmlns:a16="http://schemas.microsoft.com/office/drawing/2014/main" id="{A42578E0-764F-46AC-B8AC-28B42B5297CA}"/>
              </a:ext>
            </a:extLst>
          </p:cNvPr>
          <p:cNvPicPr>
            <a:picLocks noChangeAspect="1"/>
          </p:cNvPicPr>
          <p:nvPr/>
        </p:nvPicPr>
        <p:blipFill>
          <a:blip r:embed="rId8">
            <a:grayscl/>
          </a:blip>
          <a:stretch>
            <a:fillRect/>
          </a:stretch>
        </p:blipFill>
        <p:spPr>
          <a:xfrm>
            <a:off x="10560496" y="5445224"/>
            <a:ext cx="1296144" cy="175859"/>
          </a:xfrm>
          <a:prstGeom prst="rect">
            <a:avLst/>
          </a:prstGeom>
        </p:spPr>
      </p:pic>
      <p:sp>
        <p:nvSpPr>
          <p:cNvPr id="19" name="橢圓 18">
            <a:extLst>
              <a:ext uri="{FF2B5EF4-FFF2-40B4-BE49-F238E27FC236}">
                <a16:creationId xmlns:a16="http://schemas.microsoft.com/office/drawing/2014/main" id="{34E90382-D8A3-4464-BC4B-20188F40E6BC}"/>
              </a:ext>
            </a:extLst>
          </p:cNvPr>
          <p:cNvSpPr/>
          <p:nvPr/>
        </p:nvSpPr>
        <p:spPr>
          <a:xfrm>
            <a:off x="7248128"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FF654AE6-4D42-4923-B2C9-1699716A5AB1}"/>
              </a:ext>
            </a:extLst>
          </p:cNvPr>
          <p:cNvSpPr/>
          <p:nvPr/>
        </p:nvSpPr>
        <p:spPr>
          <a:xfrm>
            <a:off x="8760296"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62EFAEF0-9691-412E-A06C-C688965706DD}"/>
              </a:ext>
            </a:extLst>
          </p:cNvPr>
          <p:cNvSpPr/>
          <p:nvPr/>
        </p:nvSpPr>
        <p:spPr>
          <a:xfrm>
            <a:off x="10344472"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6D01C506-A8A8-42A1-A53C-1A2F58588B07}"/>
              </a:ext>
            </a:extLst>
          </p:cNvPr>
          <p:cNvSpPr/>
          <p:nvPr/>
        </p:nvSpPr>
        <p:spPr>
          <a:xfrm>
            <a:off x="7248128"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C8B836B5-F3F9-4E9E-9D07-754D7782A2FD}"/>
              </a:ext>
            </a:extLst>
          </p:cNvPr>
          <p:cNvSpPr/>
          <p:nvPr/>
        </p:nvSpPr>
        <p:spPr>
          <a:xfrm>
            <a:off x="8760296"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55571A31-0767-4C22-A520-30CD92716AF5}"/>
              </a:ext>
            </a:extLst>
          </p:cNvPr>
          <p:cNvSpPr/>
          <p:nvPr/>
        </p:nvSpPr>
        <p:spPr>
          <a:xfrm>
            <a:off x="10344472"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25" name="表格 24">
            <a:extLst>
              <a:ext uri="{FF2B5EF4-FFF2-40B4-BE49-F238E27FC236}">
                <a16:creationId xmlns:a16="http://schemas.microsoft.com/office/drawing/2014/main" id="{3DB6D10A-345F-4AD1-86CB-13442DA06A8F}"/>
              </a:ext>
            </a:extLst>
          </p:cNvPr>
          <p:cNvGraphicFramePr>
            <a:graphicFrameLocks noGrp="1"/>
          </p:cNvGraphicFramePr>
          <p:nvPr/>
        </p:nvGraphicFramePr>
        <p:xfrm>
          <a:off x="479376" y="1556792"/>
          <a:ext cx="6517256" cy="4370718"/>
        </p:xfrm>
        <a:graphic>
          <a:graphicData uri="http://schemas.openxmlformats.org/drawingml/2006/table">
            <a:tbl>
              <a:tblPr/>
              <a:tblGrid>
                <a:gridCol w="163941">
                  <a:extLst>
                    <a:ext uri="{9D8B030D-6E8A-4147-A177-3AD203B41FA5}">
                      <a16:colId xmlns:a16="http://schemas.microsoft.com/office/drawing/2014/main" val="3653628753"/>
                    </a:ext>
                  </a:extLst>
                </a:gridCol>
                <a:gridCol w="1104821">
                  <a:extLst>
                    <a:ext uri="{9D8B030D-6E8A-4147-A177-3AD203B41FA5}">
                      <a16:colId xmlns:a16="http://schemas.microsoft.com/office/drawing/2014/main" val="201387043"/>
                    </a:ext>
                  </a:extLst>
                </a:gridCol>
                <a:gridCol w="1104821">
                  <a:extLst>
                    <a:ext uri="{9D8B030D-6E8A-4147-A177-3AD203B41FA5}">
                      <a16:colId xmlns:a16="http://schemas.microsoft.com/office/drawing/2014/main" val="863855776"/>
                    </a:ext>
                  </a:extLst>
                </a:gridCol>
                <a:gridCol w="2024317">
                  <a:extLst>
                    <a:ext uri="{9D8B030D-6E8A-4147-A177-3AD203B41FA5}">
                      <a16:colId xmlns:a16="http://schemas.microsoft.com/office/drawing/2014/main" val="2249701511"/>
                    </a:ext>
                  </a:extLst>
                </a:gridCol>
                <a:gridCol w="2119356">
                  <a:extLst>
                    <a:ext uri="{9D8B030D-6E8A-4147-A177-3AD203B41FA5}">
                      <a16:colId xmlns:a16="http://schemas.microsoft.com/office/drawing/2014/main" val="2020952493"/>
                    </a:ext>
                  </a:extLst>
                </a:gridCol>
              </a:tblGrid>
              <a:tr h="171256">
                <a:tc>
                  <a:txBody>
                    <a:bodyPr/>
                    <a:lstStyle/>
                    <a:p>
                      <a:pPr algn="l" fontAlgn="ctr"/>
                      <a:r>
                        <a:rPr lang="zh-TW" altLang="en-US" sz="9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Distance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altLang="zh-TW"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D</a:t>
                      </a:r>
                      <a:r>
                        <a:rPr lang="en-US"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escible</a:t>
                      </a:r>
                      <a:endPar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endParaRP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Drawbacks</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Usage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8195723"/>
                  </a:ext>
                </a:extLst>
              </a:tr>
              <a:tr h="555156">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1</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Euclidean </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L2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The standard method of distance calculation in a Cartesian plane.</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does not perform well in high-dimensional spaces (curse of dimensionality) and is not scale-invariant.</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Widely used in 2D or 3D space for geometry, physics, and various algorithms, such as in machine learning for clustering.</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63655352"/>
                  </a:ext>
                </a:extLst>
              </a:tr>
              <a:tr h="82060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2</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Cosine Similarity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cosine of the angle between two vectors in a multi-dimensional space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Not an actual distance metric, but rather a similarity measure.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Text analysis, determining document or string similarity in machine learning and data mining.</a:t>
                      </a:r>
                    </a:p>
                  </a:txBody>
                  <a:tcPr marL="7136" marR="7136" marT="7136" marB="0" anchor="ctr">
                    <a:lnL>
                      <a:noFill/>
                    </a:lnL>
                    <a:lnR>
                      <a:noFill/>
                    </a:lnR>
                    <a:lnT>
                      <a:noFill/>
                    </a:lnT>
                    <a:lnB>
                      <a:noFill/>
                    </a:lnB>
                  </a:tcPr>
                </a:tc>
                <a:extLst>
                  <a:ext uri="{0D108BD9-81ED-4DB2-BD59-A6C34878D82A}">
                    <a16:rowId xmlns:a16="http://schemas.microsoft.com/office/drawing/2014/main" val="3889744875"/>
                  </a:ext>
                </a:extLst>
              </a:tr>
              <a:tr h="984724">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3</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Hamming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number of positions at which the corresponding symbols are different.</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Only applicable to strings of equal length; not a metric for numerical distances.</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Information theory for error detection and correction, coding theory.</a:t>
                      </a:r>
                    </a:p>
                  </a:txBody>
                  <a:tcPr marL="7136" marR="7136" marT="7136" marB="0" anchor="ctr">
                    <a:lnL>
                      <a:noFill/>
                    </a:lnL>
                    <a:lnR>
                      <a:noFill/>
                    </a:lnR>
                    <a:lnT>
                      <a:noFill/>
                    </a:lnT>
                    <a:lnB>
                      <a:noFill/>
                    </a:lnB>
                  </a:tcPr>
                </a:tc>
                <a:extLst>
                  <a:ext uri="{0D108BD9-81ED-4DB2-BD59-A6C34878D82A}">
                    <a16:rowId xmlns:a16="http://schemas.microsoft.com/office/drawing/2014/main" val="215181572"/>
                  </a:ext>
                </a:extLst>
              </a:tr>
              <a:tr h="65648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4</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Manhattan</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L1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distance between points in a grid-based path.</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Assumes grid-like path movement, which is not always realistic in physical space.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Useful in urban planning, circuit design, and some machine learning models.</a:t>
                      </a:r>
                    </a:p>
                  </a:txBody>
                  <a:tcPr marL="7136" marR="7136" marT="7136" marB="0" anchor="ctr">
                    <a:lnL>
                      <a:noFill/>
                    </a:lnL>
                    <a:lnR>
                      <a:noFill/>
                    </a:lnR>
                    <a:lnT>
                      <a:noFill/>
                    </a:lnT>
                    <a:lnB>
                      <a:noFill/>
                    </a:lnB>
                  </a:tcPr>
                </a:tc>
                <a:extLst>
                  <a:ext uri="{0D108BD9-81ED-4DB2-BD59-A6C34878D82A}">
                    <a16:rowId xmlns:a16="http://schemas.microsoft.com/office/drawing/2014/main" val="4282877140"/>
                  </a:ext>
                </a:extLst>
              </a:tr>
              <a:tr h="50663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5</a:t>
                      </a:r>
                    </a:p>
                  </a:txBody>
                  <a:tcPr marL="7136" marR="7136" marT="7136" marB="0" anchor="ctr">
                    <a:lnL>
                      <a:noFill/>
                    </a:lnL>
                    <a:lnR>
                      <a:noFill/>
                    </a:lnR>
                    <a:lnT>
                      <a:noFill/>
                    </a:lnT>
                    <a:lnB>
                      <a:noFill/>
                    </a:lnB>
                  </a:tcPr>
                </a:tc>
                <a:tc>
                  <a:txBody>
                    <a:bodyPr/>
                    <a:lstStyle/>
                    <a:p>
                      <a:pPr algn="l" fontAlgn="ctr"/>
                      <a:r>
                        <a:rPr lang="en-US" sz="1400" b="1" i="0" u="none" strike="noStrike" dirty="0" err="1">
                          <a:solidFill>
                            <a:schemeClr val="accent6">
                              <a:lumMod val="10000"/>
                            </a:schemeClr>
                          </a:solidFill>
                          <a:effectLst/>
                          <a:latin typeface="微軟正黑體" panose="020B0604030504040204" pitchFamily="34" charset="-120"/>
                          <a:ea typeface="微軟正黑體" panose="020B0604030504040204" pitchFamily="34" charset="-120"/>
                        </a:rPr>
                        <a:t>Minkowski</a:t>
                      </a: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 generalization of both Euclidean and Manhattan distances</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Choosing an appropriate 𝑝p can be non-trivial and impacts the calculation significantly.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In machine learning, different values of p can be chosen to experiment with the performance of models.</a:t>
                      </a:r>
                    </a:p>
                  </a:txBody>
                  <a:tcPr marL="7136" marR="7136" marT="7136" marB="0" anchor="ctr">
                    <a:lnL>
                      <a:noFill/>
                    </a:lnL>
                    <a:lnR>
                      <a:noFill/>
                    </a:lnR>
                    <a:lnT>
                      <a:noFill/>
                    </a:lnT>
                    <a:lnB>
                      <a:noFill/>
                    </a:lnB>
                  </a:tcPr>
                </a:tc>
                <a:extLst>
                  <a:ext uri="{0D108BD9-81ED-4DB2-BD59-A6C34878D82A}">
                    <a16:rowId xmlns:a16="http://schemas.microsoft.com/office/drawing/2014/main" val="480100793"/>
                  </a:ext>
                </a:extLst>
              </a:tr>
              <a:tr h="65648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6</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Chebyshev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Based on the maximum difference along any coordinate dimension.</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can be overly simplistic for some applications, as it only considers the largest difference.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Chess games for calculating the distance of the king's move, operations research, and some computer algorithms.</a:t>
                      </a:r>
                    </a:p>
                  </a:txBody>
                  <a:tcPr marL="7136" marR="7136" marT="7136" marB="0" anchor="ctr">
                    <a:lnL>
                      <a:noFill/>
                    </a:lnL>
                    <a:lnR>
                      <a:noFill/>
                    </a:lnR>
                    <a:lnT>
                      <a:noFill/>
                    </a:lnT>
                    <a:lnB>
                      <a:noFill/>
                    </a:lnB>
                  </a:tcPr>
                </a:tc>
                <a:extLst>
                  <a:ext uri="{0D108BD9-81ED-4DB2-BD59-A6C34878D82A}">
                    <a16:rowId xmlns:a16="http://schemas.microsoft.com/office/drawing/2014/main" val="3131411462"/>
                  </a:ext>
                </a:extLst>
              </a:tr>
            </a:tbl>
          </a:graphicData>
        </a:graphic>
      </p:graphicFrame>
    </p:spTree>
    <p:extLst>
      <p:ext uri="{BB962C8B-B14F-4D97-AF65-F5344CB8AC3E}">
        <p14:creationId xmlns:p14="http://schemas.microsoft.com/office/powerpoint/2010/main" val="7862447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5A4360-938A-4E2C-B923-93266428C86C}"/>
              </a:ext>
            </a:extLst>
          </p:cNvPr>
          <p:cNvPicPr>
            <a:picLocks noChangeAspect="1"/>
          </p:cNvPicPr>
          <p:nvPr/>
        </p:nvPicPr>
        <p:blipFill>
          <a:blip r:embed="rId2"/>
          <a:stretch>
            <a:fillRect/>
          </a:stretch>
        </p:blipFill>
        <p:spPr>
          <a:xfrm>
            <a:off x="2071687" y="1995487"/>
            <a:ext cx="8048625" cy="2867025"/>
          </a:xfrm>
          <a:prstGeom prst="rect">
            <a:avLst/>
          </a:prstGeom>
        </p:spPr>
      </p:pic>
      <p:sp>
        <p:nvSpPr>
          <p:cNvPr id="6" name="標題 1">
            <a:extLst>
              <a:ext uri="{FF2B5EF4-FFF2-40B4-BE49-F238E27FC236}">
                <a16:creationId xmlns:a16="http://schemas.microsoft.com/office/drawing/2014/main" id="{DA7A4EAE-5756-401E-94FD-6DE9D12227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KNN</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可調參數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800CBA06-14CA-4260-BA9C-5E220C750E4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40EBE635-93B2-4D6C-AE48-27352C94C52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4489FEBE-96AC-4DD9-BDF5-419CE511CEF2}"/>
              </a:ext>
            </a:extLst>
          </p:cNvPr>
          <p:cNvSpPr/>
          <p:nvPr/>
        </p:nvSpPr>
        <p:spPr>
          <a:xfrm>
            <a:off x="3165311" y="4862512"/>
            <a:ext cx="6238666" cy="1015663"/>
          </a:xfrm>
          <a:prstGeom prst="rect">
            <a:avLst/>
          </a:prstGeom>
        </p:spPr>
        <p:txBody>
          <a:bodyPr wrap="squar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 is small </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sensitive to noise points </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 is large</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neighborhood may include points from other classes smoother boundary </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If too large, machine always predict majority class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AC351B4F-8146-4084-B472-B4B884BD6259}"/>
              </a:ext>
            </a:extLst>
          </p:cNvPr>
          <p:cNvSpPr/>
          <p:nvPr/>
        </p:nvSpPr>
        <p:spPr>
          <a:xfrm>
            <a:off x="3240090" y="1526659"/>
            <a:ext cx="5711820" cy="369332"/>
          </a:xfrm>
          <a:prstGeom prst="rect">
            <a:avLst/>
          </a:prstGeom>
        </p:spPr>
        <p:txBody>
          <a:bodyPr wrap="none">
            <a:spAutoFit/>
          </a:bodyPr>
          <a:lstStyle/>
          <a:p>
            <a:r>
              <a:rPr lang="en-US" altLang="zh-TW" dirty="0">
                <a:hlinkClick r:id="rId3"/>
              </a:rPr>
              <a:t>vision.stanford.edu/teaching/cs231n-demos/</a:t>
            </a:r>
            <a:r>
              <a:rPr lang="en-US" altLang="zh-TW" dirty="0" err="1">
                <a:hlinkClick r:id="rId3"/>
              </a:rPr>
              <a:t>knn</a:t>
            </a:r>
            <a:r>
              <a:rPr lang="en-US" altLang="zh-TW" dirty="0">
                <a:hlinkClick r:id="rId3"/>
              </a:rPr>
              <a:t>/</a:t>
            </a:r>
            <a:endParaRPr lang="zh-TW" altLang="en-US" dirty="0"/>
          </a:p>
        </p:txBody>
      </p:sp>
    </p:spTree>
    <p:extLst>
      <p:ext uri="{BB962C8B-B14F-4D97-AF65-F5344CB8AC3E}">
        <p14:creationId xmlns:p14="http://schemas.microsoft.com/office/powerpoint/2010/main" val="19925364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3738677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232875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do what?</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1955056"/>
            <a:ext cx="753154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是一種知名的二元分類器</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(binary classifier) </a:t>
            </a: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基於統計學習理論基礎的機器學習模型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針對</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小樣本、非線性、高維度與局部最小點</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等問題具有相對的優勢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計算速度快且空間成本低等優勢</a:t>
            </a:r>
          </a:p>
        </p:txBody>
      </p:sp>
      <p:sp>
        <p:nvSpPr>
          <p:cNvPr id="6" name="矩形 5">
            <a:extLst>
              <a:ext uri="{FF2B5EF4-FFF2-40B4-BE49-F238E27FC236}">
                <a16:creationId xmlns:a16="http://schemas.microsoft.com/office/drawing/2014/main" id="{794F5BC7-8E7D-4F6A-830C-B2B9FCEA46AB}"/>
              </a:ext>
            </a:extLst>
          </p:cNvPr>
          <p:cNvSpPr/>
          <p:nvPr/>
        </p:nvSpPr>
        <p:spPr>
          <a:xfrm>
            <a:off x="6096000" y="5139268"/>
            <a:ext cx="5970795" cy="1121410"/>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7A95EAD6-C93F-448D-A1DA-54801E8F9EE9}"/>
              </a:ext>
            </a:extLst>
          </p:cNvPr>
          <p:cNvSpPr txBox="1"/>
          <p:nvPr/>
        </p:nvSpPr>
        <p:spPr>
          <a:xfrm>
            <a:off x="6960097" y="5222919"/>
            <a:ext cx="501177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因為支持向量機在建立模型時，必須要先有已經分類好 的資料作為訓練用，所以支持向量機是監督式學習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(Supervised Learning)</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的方法之一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8EBAA12E-578E-46B4-A039-C6CFF8B4E9B7}"/>
              </a:ext>
            </a:extLst>
          </p:cNvPr>
          <p:cNvPicPr>
            <a:picLocks noChangeAspect="1"/>
          </p:cNvPicPr>
          <p:nvPr/>
        </p:nvPicPr>
        <p:blipFill>
          <a:blip r:embed="rId3"/>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40351453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intuition</a:t>
            </a:r>
          </a:p>
        </p:txBody>
      </p:sp>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加號 20">
            <a:extLst>
              <a:ext uri="{FF2B5EF4-FFF2-40B4-BE49-F238E27FC236}">
                <a16:creationId xmlns:a16="http://schemas.microsoft.com/office/drawing/2014/main" id="{E0BC2D04-4E80-4590-9656-4A148BA14F2A}"/>
              </a:ext>
            </a:extLst>
          </p:cNvPr>
          <p:cNvSpPr/>
          <p:nvPr/>
        </p:nvSpPr>
        <p:spPr>
          <a:xfrm>
            <a:off x="5975675" y="21327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5A79C5B7-A8F5-449B-A423-7DFE491219BA}"/>
              </a:ext>
            </a:extLst>
          </p:cNvPr>
          <p:cNvCxnSpPr>
            <a:cxnSpLocks/>
          </p:cNvCxnSpPr>
          <p:nvPr/>
        </p:nvCxnSpPr>
        <p:spPr>
          <a:xfrm>
            <a:off x="5141393" y="1117600"/>
            <a:ext cx="1576913" cy="4428067"/>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CF1A1AA9-C87F-4A11-ADCE-7532F71910A8}"/>
              </a:ext>
            </a:extLst>
          </p:cNvPr>
          <p:cNvSpPr/>
          <p:nvPr/>
        </p:nvSpPr>
        <p:spPr>
          <a:xfrm>
            <a:off x="2341361" y="5777469"/>
            <a:ext cx="848782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試找出一個超平面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(Hyperplane)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將以下分屬兩個不同類 別的資料加以分割</a:t>
            </a:r>
          </a:p>
        </p:txBody>
      </p:sp>
      <p:cxnSp>
        <p:nvCxnSpPr>
          <p:cNvPr id="36" name="直線接點 35">
            <a:extLst>
              <a:ext uri="{FF2B5EF4-FFF2-40B4-BE49-F238E27FC236}">
                <a16:creationId xmlns:a16="http://schemas.microsoft.com/office/drawing/2014/main" id="{C2612A4B-F2AE-483E-9A74-A8D63F0AA443}"/>
              </a:ext>
            </a:extLst>
          </p:cNvPr>
          <p:cNvCxnSpPr>
            <a:cxnSpLocks/>
            <a:stCxn id="5" idx="2"/>
          </p:cNvCxnSpPr>
          <p:nvPr/>
        </p:nvCxnSpPr>
        <p:spPr>
          <a:xfrm flipH="1">
            <a:off x="5227272" y="1019431"/>
            <a:ext cx="900804" cy="4526236"/>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40" name="直線接點 39">
            <a:extLst>
              <a:ext uri="{FF2B5EF4-FFF2-40B4-BE49-F238E27FC236}">
                <a16:creationId xmlns:a16="http://schemas.microsoft.com/office/drawing/2014/main" id="{89C8517C-E78A-4737-827D-683A038B134D}"/>
              </a:ext>
            </a:extLst>
          </p:cNvPr>
          <p:cNvCxnSpPr>
            <a:cxnSpLocks/>
          </p:cNvCxnSpPr>
          <p:nvPr/>
        </p:nvCxnSpPr>
        <p:spPr>
          <a:xfrm>
            <a:off x="4756143" y="1214164"/>
            <a:ext cx="2622563" cy="4255303"/>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A410E16B-4226-437C-A581-379DC11A3282}"/>
              </a:ext>
            </a:extLst>
          </p:cNvPr>
          <p:cNvSpPr txBox="1"/>
          <p:nvPr/>
        </p:nvSpPr>
        <p:spPr>
          <a:xfrm>
            <a:off x="8994862" y="1651798"/>
            <a:ext cx="1564156" cy="369332"/>
          </a:xfrm>
          <a:prstGeom prst="rect">
            <a:avLst/>
          </a:prstGeom>
          <a:solidFill>
            <a:srgbClr val="C00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Q</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選哪一條</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0380570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Margin </a:t>
            </a:r>
          </a:p>
        </p:txBody>
      </p:sp>
      <p:sp>
        <p:nvSpPr>
          <p:cNvPr id="34" name="矩形 33">
            <a:extLst>
              <a:ext uri="{FF2B5EF4-FFF2-40B4-BE49-F238E27FC236}">
                <a16:creationId xmlns:a16="http://schemas.microsoft.com/office/drawing/2014/main" id="{CF1A1AA9-C87F-4A11-ADCE-7532F71910A8}"/>
              </a:ext>
            </a:extLst>
          </p:cNvPr>
          <p:cNvSpPr/>
          <p:nvPr/>
        </p:nvSpPr>
        <p:spPr>
          <a:xfrm>
            <a:off x="2038957" y="5345757"/>
            <a:ext cx="848782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選擇邊界較大者。 邊界較大者，其推論錯誤率優於邊界較小者，這是因為邊界如果 太小，那麼任何些微的變動都會引起顯著的影響。</a:t>
            </a:r>
          </a:p>
        </p:txBody>
      </p:sp>
      <p:grpSp>
        <p:nvGrpSpPr>
          <p:cNvPr id="3" name="群組 2">
            <a:extLst>
              <a:ext uri="{FF2B5EF4-FFF2-40B4-BE49-F238E27FC236}">
                <a16:creationId xmlns:a16="http://schemas.microsoft.com/office/drawing/2014/main" id="{9D0937B2-E86D-47EB-B60A-4D74EB631C0A}"/>
              </a:ext>
            </a:extLst>
          </p:cNvPr>
          <p:cNvGrpSpPr/>
          <p:nvPr/>
        </p:nvGrpSpPr>
        <p:grpSpPr>
          <a:xfrm>
            <a:off x="1360659" y="1718733"/>
            <a:ext cx="3783241" cy="2938504"/>
            <a:chOff x="2893126" y="990714"/>
            <a:chExt cx="5374581" cy="4174523"/>
          </a:xfrm>
        </p:grpSpPr>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4" name="加號 93">
              <a:extLst>
                <a:ext uri="{FF2B5EF4-FFF2-40B4-BE49-F238E27FC236}">
                  <a16:creationId xmlns:a16="http://schemas.microsoft.com/office/drawing/2014/main" id="{36B42EFE-D54D-431F-B159-A607986DAC4E}"/>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86" name="直線接點 85">
            <a:extLst>
              <a:ext uri="{FF2B5EF4-FFF2-40B4-BE49-F238E27FC236}">
                <a16:creationId xmlns:a16="http://schemas.microsoft.com/office/drawing/2014/main" id="{5B38A0CD-5413-449B-BC9B-4CED281A3CEE}"/>
              </a:ext>
            </a:extLst>
          </p:cNvPr>
          <p:cNvCxnSpPr>
            <a:cxnSpLocks/>
          </p:cNvCxnSpPr>
          <p:nvPr/>
        </p:nvCxnSpPr>
        <p:spPr>
          <a:xfrm>
            <a:off x="3076429"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grpSp>
        <p:nvGrpSpPr>
          <p:cNvPr id="96" name="群組 95">
            <a:extLst>
              <a:ext uri="{FF2B5EF4-FFF2-40B4-BE49-F238E27FC236}">
                <a16:creationId xmlns:a16="http://schemas.microsoft.com/office/drawing/2014/main" id="{C562DE5A-8546-4B31-9FDD-13B9AB54CC79}"/>
              </a:ext>
            </a:extLst>
          </p:cNvPr>
          <p:cNvGrpSpPr/>
          <p:nvPr/>
        </p:nvGrpSpPr>
        <p:grpSpPr>
          <a:xfrm>
            <a:off x="6864939" y="1657633"/>
            <a:ext cx="3783241" cy="2938504"/>
            <a:chOff x="2893126" y="990714"/>
            <a:chExt cx="5374581" cy="4174523"/>
          </a:xfrm>
        </p:grpSpPr>
        <p:sp>
          <p:nvSpPr>
            <p:cNvPr id="97" name="加號 96">
              <a:extLst>
                <a:ext uri="{FF2B5EF4-FFF2-40B4-BE49-F238E27FC236}">
                  <a16:creationId xmlns:a16="http://schemas.microsoft.com/office/drawing/2014/main" id="{68248071-CF4D-4412-BDBF-1A6A77DB6B64}"/>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8" name="加號 97">
              <a:extLst>
                <a:ext uri="{FF2B5EF4-FFF2-40B4-BE49-F238E27FC236}">
                  <a16:creationId xmlns:a16="http://schemas.microsoft.com/office/drawing/2014/main" id="{AC65D363-0349-4FCF-98DE-BBD697A3F854}"/>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9" name="加號 98">
              <a:extLst>
                <a:ext uri="{FF2B5EF4-FFF2-40B4-BE49-F238E27FC236}">
                  <a16:creationId xmlns:a16="http://schemas.microsoft.com/office/drawing/2014/main" id="{DB49A9C0-ACF8-4CBB-83E9-70DBE186E4CD}"/>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0" name="加號 99">
              <a:extLst>
                <a:ext uri="{FF2B5EF4-FFF2-40B4-BE49-F238E27FC236}">
                  <a16:creationId xmlns:a16="http://schemas.microsoft.com/office/drawing/2014/main" id="{CD32AA6D-8F8D-4505-A70E-172B53E2D81B}"/>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1" name="加號 100">
              <a:extLst>
                <a:ext uri="{FF2B5EF4-FFF2-40B4-BE49-F238E27FC236}">
                  <a16:creationId xmlns:a16="http://schemas.microsoft.com/office/drawing/2014/main" id="{C849D2FE-E1DA-4446-AC57-E1BAC132D771}"/>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 name="加號 101">
              <a:extLst>
                <a:ext uri="{FF2B5EF4-FFF2-40B4-BE49-F238E27FC236}">
                  <a16:creationId xmlns:a16="http://schemas.microsoft.com/office/drawing/2014/main" id="{285A1E0A-51E8-4244-BB03-915F8278E767}"/>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3" name="加號 102">
              <a:extLst>
                <a:ext uri="{FF2B5EF4-FFF2-40B4-BE49-F238E27FC236}">
                  <a16:creationId xmlns:a16="http://schemas.microsoft.com/office/drawing/2014/main" id="{16D1668D-5236-4F6E-A57D-3FEB1804D801}"/>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加號 103">
              <a:extLst>
                <a:ext uri="{FF2B5EF4-FFF2-40B4-BE49-F238E27FC236}">
                  <a16:creationId xmlns:a16="http://schemas.microsoft.com/office/drawing/2014/main" id="{28CFE189-0D5B-4A09-AC5F-3511EBB12EDD}"/>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5" name="加號 104">
              <a:extLst>
                <a:ext uri="{FF2B5EF4-FFF2-40B4-BE49-F238E27FC236}">
                  <a16:creationId xmlns:a16="http://schemas.microsoft.com/office/drawing/2014/main" id="{840BED4A-AEF5-45F4-B6F1-098BCA857E4C}"/>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6" name="加號 105">
              <a:extLst>
                <a:ext uri="{FF2B5EF4-FFF2-40B4-BE49-F238E27FC236}">
                  <a16:creationId xmlns:a16="http://schemas.microsoft.com/office/drawing/2014/main" id="{F7F514A0-615E-4988-9C97-B4C855C2F1EF}"/>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加號 106">
              <a:extLst>
                <a:ext uri="{FF2B5EF4-FFF2-40B4-BE49-F238E27FC236}">
                  <a16:creationId xmlns:a16="http://schemas.microsoft.com/office/drawing/2014/main" id="{AEAB7D2F-7208-4128-8F49-428E07A57386}"/>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8" name="加號 107">
              <a:extLst>
                <a:ext uri="{FF2B5EF4-FFF2-40B4-BE49-F238E27FC236}">
                  <a16:creationId xmlns:a16="http://schemas.microsoft.com/office/drawing/2014/main" id="{6C247330-164C-48AF-ADAB-E214FCD10679}"/>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9" name="加號 108">
              <a:extLst>
                <a:ext uri="{FF2B5EF4-FFF2-40B4-BE49-F238E27FC236}">
                  <a16:creationId xmlns:a16="http://schemas.microsoft.com/office/drawing/2014/main" id="{9E5BB7F8-8BAD-4A2C-96A6-C46D20DFF086}"/>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0" name="加號 109">
              <a:extLst>
                <a:ext uri="{FF2B5EF4-FFF2-40B4-BE49-F238E27FC236}">
                  <a16:creationId xmlns:a16="http://schemas.microsoft.com/office/drawing/2014/main" id="{3C431C3D-B55A-4EC0-A82B-A561AF626142}"/>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1" name="加號 110">
              <a:extLst>
                <a:ext uri="{FF2B5EF4-FFF2-40B4-BE49-F238E27FC236}">
                  <a16:creationId xmlns:a16="http://schemas.microsoft.com/office/drawing/2014/main" id="{64F86686-447C-489C-A269-C747C2E6C872}"/>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2" name="加號 111">
              <a:extLst>
                <a:ext uri="{FF2B5EF4-FFF2-40B4-BE49-F238E27FC236}">
                  <a16:creationId xmlns:a16="http://schemas.microsoft.com/office/drawing/2014/main" id="{6656BC35-8602-4C1F-A300-9F9437DD554C}"/>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3" name="加號 112">
              <a:extLst>
                <a:ext uri="{FF2B5EF4-FFF2-40B4-BE49-F238E27FC236}">
                  <a16:creationId xmlns:a16="http://schemas.microsoft.com/office/drawing/2014/main" id="{9093665F-9147-4C5A-81A4-C141E30AC73A}"/>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4" name="加號 113">
              <a:extLst>
                <a:ext uri="{FF2B5EF4-FFF2-40B4-BE49-F238E27FC236}">
                  <a16:creationId xmlns:a16="http://schemas.microsoft.com/office/drawing/2014/main" id="{AE4121FB-8FC6-4D0B-BDB6-72FA99135663}"/>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5" name="加號 114">
              <a:extLst>
                <a:ext uri="{FF2B5EF4-FFF2-40B4-BE49-F238E27FC236}">
                  <a16:creationId xmlns:a16="http://schemas.microsoft.com/office/drawing/2014/main" id="{92455114-D576-4BAC-A2BB-8207DC3A4433}"/>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6" name="加號 115">
              <a:extLst>
                <a:ext uri="{FF2B5EF4-FFF2-40B4-BE49-F238E27FC236}">
                  <a16:creationId xmlns:a16="http://schemas.microsoft.com/office/drawing/2014/main" id="{BF8C82E4-FB46-4FE8-98ED-11EB482B7650}"/>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7" name="加號 116">
              <a:extLst>
                <a:ext uri="{FF2B5EF4-FFF2-40B4-BE49-F238E27FC236}">
                  <a16:creationId xmlns:a16="http://schemas.microsoft.com/office/drawing/2014/main" id="{082D7268-9236-4BE1-84FC-E67BFE10D58C}"/>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8" name="加號 117">
              <a:extLst>
                <a:ext uri="{FF2B5EF4-FFF2-40B4-BE49-F238E27FC236}">
                  <a16:creationId xmlns:a16="http://schemas.microsoft.com/office/drawing/2014/main" id="{DAC21E75-DC12-4121-8BC4-CAC1A415C50F}"/>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9" name="加號 118">
              <a:extLst>
                <a:ext uri="{FF2B5EF4-FFF2-40B4-BE49-F238E27FC236}">
                  <a16:creationId xmlns:a16="http://schemas.microsoft.com/office/drawing/2014/main" id="{9F007D91-0934-4BA1-BD96-B4E620F42E66}"/>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0" name="加號 119">
              <a:extLst>
                <a:ext uri="{FF2B5EF4-FFF2-40B4-BE49-F238E27FC236}">
                  <a16:creationId xmlns:a16="http://schemas.microsoft.com/office/drawing/2014/main" id="{439167C4-9935-4E70-B335-C34F1307C426}"/>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1" name="加號 120">
              <a:extLst>
                <a:ext uri="{FF2B5EF4-FFF2-40B4-BE49-F238E27FC236}">
                  <a16:creationId xmlns:a16="http://schemas.microsoft.com/office/drawing/2014/main" id="{004CF55D-EB7D-44BE-97BD-BC16F0E49CF8}"/>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2" name="加號 121">
              <a:extLst>
                <a:ext uri="{FF2B5EF4-FFF2-40B4-BE49-F238E27FC236}">
                  <a16:creationId xmlns:a16="http://schemas.microsoft.com/office/drawing/2014/main" id="{98A98F35-10EF-4B6C-A96F-55076CBAF9B2}"/>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3" name="加號 122">
              <a:extLst>
                <a:ext uri="{FF2B5EF4-FFF2-40B4-BE49-F238E27FC236}">
                  <a16:creationId xmlns:a16="http://schemas.microsoft.com/office/drawing/2014/main" id="{5B5F0C6F-EA17-451C-AE60-E7918EC15427}"/>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4" name="加號 123">
              <a:extLst>
                <a:ext uri="{FF2B5EF4-FFF2-40B4-BE49-F238E27FC236}">
                  <a16:creationId xmlns:a16="http://schemas.microsoft.com/office/drawing/2014/main" id="{9E434251-DF51-4B80-BC47-39F06C453DB6}"/>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5" name="加號 124">
              <a:extLst>
                <a:ext uri="{FF2B5EF4-FFF2-40B4-BE49-F238E27FC236}">
                  <a16:creationId xmlns:a16="http://schemas.microsoft.com/office/drawing/2014/main" id="{6A859B27-6B46-48A6-AFE4-0D58CE36C8DA}"/>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6" name="加號 125">
              <a:extLst>
                <a:ext uri="{FF2B5EF4-FFF2-40B4-BE49-F238E27FC236}">
                  <a16:creationId xmlns:a16="http://schemas.microsoft.com/office/drawing/2014/main" id="{17B1EA42-CD3A-4FAC-A483-F8A98B0BF3A1}"/>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127" name="直線接點 126">
            <a:extLst>
              <a:ext uri="{FF2B5EF4-FFF2-40B4-BE49-F238E27FC236}">
                <a16:creationId xmlns:a16="http://schemas.microsoft.com/office/drawing/2014/main" id="{52FDE994-9BDE-47FD-965D-361954ECED33}"/>
              </a:ext>
            </a:extLst>
          </p:cNvPr>
          <p:cNvCxnSpPr>
            <a:cxnSpLocks/>
          </p:cNvCxnSpPr>
          <p:nvPr/>
        </p:nvCxnSpPr>
        <p:spPr>
          <a:xfrm>
            <a:off x="8164311"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4" name="直線接點 133">
            <a:extLst>
              <a:ext uri="{FF2B5EF4-FFF2-40B4-BE49-F238E27FC236}">
                <a16:creationId xmlns:a16="http://schemas.microsoft.com/office/drawing/2014/main" id="{52C198DD-2610-4E52-9408-FA0439F01F19}"/>
              </a:ext>
            </a:extLst>
          </p:cNvPr>
          <p:cNvCxnSpPr>
            <a:cxnSpLocks/>
          </p:cNvCxnSpPr>
          <p:nvPr/>
        </p:nvCxnSpPr>
        <p:spPr>
          <a:xfrm>
            <a:off x="8714963"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5" name="直線接點 134">
            <a:extLst>
              <a:ext uri="{FF2B5EF4-FFF2-40B4-BE49-F238E27FC236}">
                <a16:creationId xmlns:a16="http://schemas.microsoft.com/office/drawing/2014/main" id="{E61901DB-203D-4BC2-8981-0B74415EA39F}"/>
              </a:ext>
            </a:extLst>
          </p:cNvPr>
          <p:cNvCxnSpPr>
            <a:cxnSpLocks/>
          </p:cNvCxnSpPr>
          <p:nvPr/>
        </p:nvCxnSpPr>
        <p:spPr>
          <a:xfrm>
            <a:off x="8451242" y="1778000"/>
            <a:ext cx="1116150" cy="3547533"/>
          </a:xfrm>
          <a:prstGeom prst="line">
            <a:avLst/>
          </a:prstGeom>
          <a:ln w="28575">
            <a:prstDash val="solid"/>
          </a:ln>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id="{A1AB295F-7B4F-4CBA-B77F-F4A34AFE782D}"/>
              </a:ext>
            </a:extLst>
          </p:cNvPr>
          <p:cNvCxnSpPr>
            <a:cxnSpLocks/>
          </p:cNvCxnSpPr>
          <p:nvPr/>
        </p:nvCxnSpPr>
        <p:spPr>
          <a:xfrm>
            <a:off x="3396730"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9" name="直線接點 138">
            <a:extLst>
              <a:ext uri="{FF2B5EF4-FFF2-40B4-BE49-F238E27FC236}">
                <a16:creationId xmlns:a16="http://schemas.microsoft.com/office/drawing/2014/main" id="{E4CD1ADB-FD4C-49F5-9044-0B5DBD048D07}"/>
              </a:ext>
            </a:extLst>
          </p:cNvPr>
          <p:cNvCxnSpPr>
            <a:cxnSpLocks/>
          </p:cNvCxnSpPr>
          <p:nvPr/>
        </p:nvCxnSpPr>
        <p:spPr>
          <a:xfrm>
            <a:off x="3237421" y="1626136"/>
            <a:ext cx="152723" cy="3710234"/>
          </a:xfrm>
          <a:prstGeom prst="line">
            <a:avLst/>
          </a:prstGeom>
          <a:ln w="28575">
            <a:prstDash val="solid"/>
          </a:ln>
        </p:spPr>
        <p:style>
          <a:lnRef idx="1">
            <a:schemeClr val="dk1"/>
          </a:lnRef>
          <a:fillRef idx="0">
            <a:schemeClr val="dk1"/>
          </a:fillRef>
          <a:effectRef idx="0">
            <a:schemeClr val="dk1"/>
          </a:effectRef>
          <a:fontRef idx="minor">
            <a:schemeClr val="tx1"/>
          </a:fontRef>
        </p:style>
      </p:cxnSp>
      <p:sp>
        <p:nvSpPr>
          <p:cNvPr id="140" name="矩形: 圓角 139">
            <a:extLst>
              <a:ext uri="{FF2B5EF4-FFF2-40B4-BE49-F238E27FC236}">
                <a16:creationId xmlns:a16="http://schemas.microsoft.com/office/drawing/2014/main" id="{38E400CA-B61C-4595-9410-0E479664C833}"/>
              </a:ext>
            </a:extLst>
          </p:cNvPr>
          <p:cNvSpPr/>
          <p:nvPr/>
        </p:nvSpPr>
        <p:spPr>
          <a:xfrm>
            <a:off x="2422942"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邊界小</a:t>
            </a:r>
          </a:p>
        </p:txBody>
      </p:sp>
      <p:sp>
        <p:nvSpPr>
          <p:cNvPr id="141" name="矩形: 圓角 140">
            <a:extLst>
              <a:ext uri="{FF2B5EF4-FFF2-40B4-BE49-F238E27FC236}">
                <a16:creationId xmlns:a16="http://schemas.microsoft.com/office/drawing/2014/main" id="{0B841443-CA45-4555-A530-27B68108F681}"/>
              </a:ext>
            </a:extLst>
          </p:cNvPr>
          <p:cNvSpPr/>
          <p:nvPr/>
        </p:nvSpPr>
        <p:spPr>
          <a:xfrm>
            <a:off x="7902198"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邊界大</a:t>
            </a:r>
          </a:p>
        </p:txBody>
      </p:sp>
      <p:sp>
        <p:nvSpPr>
          <p:cNvPr id="142" name="文字方塊 141">
            <a:extLst>
              <a:ext uri="{FF2B5EF4-FFF2-40B4-BE49-F238E27FC236}">
                <a16:creationId xmlns:a16="http://schemas.microsoft.com/office/drawing/2014/main" id="{83EC7235-82D8-45C6-A5C3-F7B1117C08AB}"/>
              </a:ext>
            </a:extLst>
          </p:cNvPr>
          <p:cNvSpPr txBox="1"/>
          <p:nvPr/>
        </p:nvSpPr>
        <p:spPr>
          <a:xfrm>
            <a:off x="4372099" y="5946215"/>
            <a:ext cx="32960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我希望護城河越寬越好</a:t>
            </a:r>
          </a:p>
        </p:txBody>
      </p:sp>
      <p:sp>
        <p:nvSpPr>
          <p:cNvPr id="144" name="橢圓 143">
            <a:extLst>
              <a:ext uri="{FF2B5EF4-FFF2-40B4-BE49-F238E27FC236}">
                <a16:creationId xmlns:a16="http://schemas.microsoft.com/office/drawing/2014/main" id="{09AB4A53-D28B-4DC1-B8D6-04E153818842}"/>
              </a:ext>
            </a:extLst>
          </p:cNvPr>
          <p:cNvSpPr/>
          <p:nvPr/>
        </p:nvSpPr>
        <p:spPr>
          <a:xfrm>
            <a:off x="8451242" y="3256282"/>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5" name="橢圓 144">
            <a:extLst>
              <a:ext uri="{FF2B5EF4-FFF2-40B4-BE49-F238E27FC236}">
                <a16:creationId xmlns:a16="http://schemas.microsoft.com/office/drawing/2014/main" id="{EA3FE784-CF9B-4A4D-A2F0-6267F796BA4C}"/>
              </a:ext>
            </a:extLst>
          </p:cNvPr>
          <p:cNvSpPr/>
          <p:nvPr/>
        </p:nvSpPr>
        <p:spPr>
          <a:xfrm>
            <a:off x="8863072" y="231931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6" name="橢圓 145">
            <a:extLst>
              <a:ext uri="{FF2B5EF4-FFF2-40B4-BE49-F238E27FC236}">
                <a16:creationId xmlns:a16="http://schemas.microsoft.com/office/drawing/2014/main" id="{1110186E-361B-4D27-935F-0B0D47FF6751}"/>
              </a:ext>
            </a:extLst>
          </p:cNvPr>
          <p:cNvSpPr/>
          <p:nvPr/>
        </p:nvSpPr>
        <p:spPr>
          <a:xfrm>
            <a:off x="9140203" y="303740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7" name="橢圓 146">
            <a:extLst>
              <a:ext uri="{FF2B5EF4-FFF2-40B4-BE49-F238E27FC236}">
                <a16:creationId xmlns:a16="http://schemas.microsoft.com/office/drawing/2014/main" id="{A6030E8E-8EA4-42E6-A4DB-80CDF0586703}"/>
              </a:ext>
            </a:extLst>
          </p:cNvPr>
          <p:cNvSpPr/>
          <p:nvPr/>
        </p:nvSpPr>
        <p:spPr>
          <a:xfrm>
            <a:off x="8132509" y="2283634"/>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8" name="橢圓 147">
            <a:extLst>
              <a:ext uri="{FF2B5EF4-FFF2-40B4-BE49-F238E27FC236}">
                <a16:creationId xmlns:a16="http://schemas.microsoft.com/office/drawing/2014/main" id="{8A10B186-D22F-47EF-B66E-17590919CF5C}"/>
              </a:ext>
            </a:extLst>
          </p:cNvPr>
          <p:cNvSpPr/>
          <p:nvPr/>
        </p:nvSpPr>
        <p:spPr>
          <a:xfrm>
            <a:off x="3340353" y="2393318"/>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9" name="橢圓 148">
            <a:extLst>
              <a:ext uri="{FF2B5EF4-FFF2-40B4-BE49-F238E27FC236}">
                <a16:creationId xmlns:a16="http://schemas.microsoft.com/office/drawing/2014/main" id="{F7BAE588-88AB-4498-8B70-22A990F11637}"/>
              </a:ext>
            </a:extLst>
          </p:cNvPr>
          <p:cNvSpPr/>
          <p:nvPr/>
        </p:nvSpPr>
        <p:spPr>
          <a:xfrm>
            <a:off x="2933497" y="3327799"/>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51" name="直線單箭頭接點 150">
            <a:extLst>
              <a:ext uri="{FF2B5EF4-FFF2-40B4-BE49-F238E27FC236}">
                <a16:creationId xmlns:a16="http://schemas.microsoft.com/office/drawing/2014/main" id="{6BA5F549-9CF2-4768-A6CF-303E30C5F8AC}"/>
              </a:ext>
            </a:extLst>
          </p:cNvPr>
          <p:cNvCxnSpPr/>
          <p:nvPr/>
        </p:nvCxnSpPr>
        <p:spPr>
          <a:xfrm>
            <a:off x="8164311" y="1718733"/>
            <a:ext cx="5580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E39A26E6-4493-4104-A15A-9EC6A5B4FF7D}"/>
              </a:ext>
            </a:extLst>
          </p:cNvPr>
          <p:cNvCxnSpPr>
            <a:cxnSpLocks/>
          </p:cNvCxnSpPr>
          <p:nvPr/>
        </p:nvCxnSpPr>
        <p:spPr>
          <a:xfrm>
            <a:off x="3042625" y="1566333"/>
            <a:ext cx="4295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960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12" name="圖片 11">
            <a:extLst>
              <a:ext uri="{FF2B5EF4-FFF2-40B4-BE49-F238E27FC236}">
                <a16:creationId xmlns:a16="http://schemas.microsoft.com/office/drawing/2014/main" id="{7896C107-712A-4CF2-AFBE-423723371B0B}"/>
              </a:ext>
            </a:extLst>
          </p:cNvPr>
          <p:cNvPicPr>
            <a:picLocks noChangeAspect="1"/>
          </p:cNvPicPr>
          <p:nvPr/>
        </p:nvPicPr>
        <p:blipFill>
          <a:blip r:embed="rId5"/>
          <a:stretch>
            <a:fillRect/>
          </a:stretch>
        </p:blipFill>
        <p:spPr>
          <a:xfrm>
            <a:off x="7299133" y="3717032"/>
            <a:ext cx="885099" cy="720080"/>
          </a:xfrm>
          <a:prstGeom prst="rect">
            <a:avLst/>
          </a:prstGeom>
        </p:spPr>
      </p:pic>
      <p:pic>
        <p:nvPicPr>
          <p:cNvPr id="13" name="圖片 12">
            <a:extLst>
              <a:ext uri="{FF2B5EF4-FFF2-40B4-BE49-F238E27FC236}">
                <a16:creationId xmlns:a16="http://schemas.microsoft.com/office/drawing/2014/main" id="{0D2A9739-74A7-468B-BAC5-34535F7B3BC8}"/>
              </a:ext>
            </a:extLst>
          </p:cNvPr>
          <p:cNvPicPr>
            <a:picLocks noChangeAspect="1"/>
          </p:cNvPicPr>
          <p:nvPr/>
        </p:nvPicPr>
        <p:blipFill>
          <a:blip r:embed="rId6"/>
          <a:stretch>
            <a:fillRect/>
          </a:stretch>
        </p:blipFill>
        <p:spPr>
          <a:xfrm>
            <a:off x="10488488" y="2924944"/>
            <a:ext cx="874886" cy="843640"/>
          </a:xfrm>
          <a:prstGeom prst="rect">
            <a:avLst/>
          </a:prstGeom>
        </p:spPr>
      </p:pic>
      <p:sp>
        <p:nvSpPr>
          <p:cNvPr id="2" name="橢圓 1">
            <a:extLst>
              <a:ext uri="{FF2B5EF4-FFF2-40B4-BE49-F238E27FC236}">
                <a16:creationId xmlns:a16="http://schemas.microsoft.com/office/drawing/2014/main" id="{32A83E17-C37E-4A19-BDB4-94312856D63E}"/>
              </a:ext>
            </a:extLst>
          </p:cNvPr>
          <p:cNvSpPr/>
          <p:nvPr/>
        </p:nvSpPr>
        <p:spPr>
          <a:xfrm>
            <a:off x="8328248" y="3717032"/>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F55EF05A-D14C-4536-B798-45C22BF5A0D0}"/>
              </a:ext>
            </a:extLst>
          </p:cNvPr>
          <p:cNvSpPr/>
          <p:nvPr/>
        </p:nvSpPr>
        <p:spPr>
          <a:xfrm>
            <a:off x="9624392" y="2852936"/>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206907D3-DF5E-2EE4-64DE-F9AD32BAA3EC}"/>
              </a:ext>
            </a:extLst>
          </p:cNvPr>
          <p:cNvPicPr>
            <a:picLocks noChangeAspect="1"/>
          </p:cNvPicPr>
          <p:nvPr/>
        </p:nvPicPr>
        <p:blipFill>
          <a:blip r:embed="rId7"/>
          <a:stretch>
            <a:fillRect/>
          </a:stretch>
        </p:blipFill>
        <p:spPr>
          <a:xfrm>
            <a:off x="9984432" y="4365104"/>
            <a:ext cx="334700" cy="465669"/>
          </a:xfrm>
          <a:prstGeom prst="rect">
            <a:avLst/>
          </a:prstGeom>
        </p:spPr>
      </p:pic>
      <p:cxnSp>
        <p:nvCxnSpPr>
          <p:cNvPr id="10" name="直線單箭頭接點 9">
            <a:extLst>
              <a:ext uri="{FF2B5EF4-FFF2-40B4-BE49-F238E27FC236}">
                <a16:creationId xmlns:a16="http://schemas.microsoft.com/office/drawing/2014/main" id="{A740E3A9-682D-964C-2F58-F6C374FF726E}"/>
              </a:ext>
            </a:extLst>
          </p:cNvPr>
          <p:cNvCxnSpPr>
            <a:cxnSpLocks/>
          </p:cNvCxnSpPr>
          <p:nvPr/>
        </p:nvCxnSpPr>
        <p:spPr>
          <a:xfrm flipV="1">
            <a:off x="9768408" y="4293096"/>
            <a:ext cx="360040" cy="2880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8BB20080-72EC-7269-3ABC-7BF056016320}"/>
              </a:ext>
            </a:extLst>
          </p:cNvPr>
          <p:cNvPicPr>
            <a:picLocks noChangeAspect="1"/>
          </p:cNvPicPr>
          <p:nvPr/>
        </p:nvPicPr>
        <p:blipFill>
          <a:blip r:embed="rId8"/>
          <a:stretch>
            <a:fillRect/>
          </a:stretch>
        </p:blipFill>
        <p:spPr>
          <a:xfrm>
            <a:off x="8544272" y="4797152"/>
            <a:ext cx="1296144" cy="490964"/>
          </a:xfrm>
          <a:prstGeom prst="rect">
            <a:avLst/>
          </a:prstGeom>
        </p:spPr>
      </p:pic>
      <p:sp>
        <p:nvSpPr>
          <p:cNvPr id="18" name="文字方塊 17">
            <a:extLst>
              <a:ext uri="{FF2B5EF4-FFF2-40B4-BE49-F238E27FC236}">
                <a16:creationId xmlns:a16="http://schemas.microsoft.com/office/drawing/2014/main" id="{CDA4C3FD-A2EF-9CFD-468F-39211D38A290}"/>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1" name="矩形 20">
            <a:extLst>
              <a:ext uri="{FF2B5EF4-FFF2-40B4-BE49-F238E27FC236}">
                <a16:creationId xmlns:a16="http://schemas.microsoft.com/office/drawing/2014/main" id="{560B0B1A-509E-F148-3D97-012DA23CDDDD}"/>
              </a:ext>
            </a:extLst>
          </p:cNvPr>
          <p:cNvSpPr/>
          <p:nvPr/>
        </p:nvSpPr>
        <p:spPr>
          <a:xfrm>
            <a:off x="6096000" y="5373216"/>
            <a:ext cx="5970795"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51CDF584-3613-73DC-4F11-647E146ED747}"/>
              </a:ext>
            </a:extLst>
          </p:cNvPr>
          <p:cNvSpPr txBox="1"/>
          <p:nvPr/>
        </p:nvSpPr>
        <p:spPr>
          <a:xfrm>
            <a:off x="6960097" y="5429680"/>
            <a:ext cx="458599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支持向量的目的是用來協助找到最大化距離邊界，因此得名支持向量邊界。</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4" name="圖片 23">
            <a:extLst>
              <a:ext uri="{FF2B5EF4-FFF2-40B4-BE49-F238E27FC236}">
                <a16:creationId xmlns:a16="http://schemas.microsoft.com/office/drawing/2014/main" id="{0CAF4DA7-9E67-BE78-45CE-CBFA68300E24}"/>
              </a:ext>
            </a:extLst>
          </p:cNvPr>
          <p:cNvPicPr>
            <a:picLocks noChangeAspect="1"/>
          </p:cNvPicPr>
          <p:nvPr/>
        </p:nvPicPr>
        <p:blipFill>
          <a:blip r:embed="rId9"/>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22561830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4098" name="Picture 2" descr="çıkarma dava kabarcık orange apple - tokaiphotonetwork.com">
            <a:extLst>
              <a:ext uri="{FF2B5EF4-FFF2-40B4-BE49-F238E27FC236}">
                <a16:creationId xmlns:a16="http://schemas.microsoft.com/office/drawing/2014/main" id="{515869CB-C348-4C99-9084-7D65D4683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12" y="5085184"/>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reen orange - YouTube">
            <a:extLst>
              <a:ext uri="{FF2B5EF4-FFF2-40B4-BE49-F238E27FC236}">
                <a16:creationId xmlns:a16="http://schemas.microsoft.com/office/drawing/2014/main" id="{7F333FA5-9C93-4D96-9156-356C1DFDE8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4552" y="2780928"/>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FE109D5-4268-40D0-B834-870595299CC1}"/>
              </a:ext>
            </a:extLst>
          </p:cNvPr>
          <p:cNvSpPr/>
          <p:nvPr/>
        </p:nvSpPr>
        <p:spPr>
          <a:xfrm>
            <a:off x="8832304" y="3501008"/>
            <a:ext cx="360040"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DEECCEA0-0E0B-4FEF-AB42-6C31DCF81863}"/>
              </a:ext>
            </a:extLst>
          </p:cNvPr>
          <p:cNvCxnSpPr>
            <a:stCxn id="2" idx="3"/>
            <a:endCxn id="4098" idx="0"/>
          </p:cNvCxnSpPr>
          <p:nvPr/>
        </p:nvCxnSpPr>
        <p:spPr>
          <a:xfrm flipH="1">
            <a:off x="7680176" y="3808321"/>
            <a:ext cx="1204855" cy="127686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8DA22A04-AEAA-4A55-8284-51FC0F88FD3C}"/>
              </a:ext>
            </a:extLst>
          </p:cNvPr>
          <p:cNvSpPr/>
          <p:nvPr/>
        </p:nvSpPr>
        <p:spPr>
          <a:xfrm>
            <a:off x="9336360" y="3284984"/>
            <a:ext cx="360040" cy="360040"/>
          </a:xfrm>
          <a:prstGeom prst="ellipse">
            <a:avLst/>
          </a:prstGeom>
          <a:noFill/>
          <a:ln>
            <a:solidFill>
              <a:srgbClr val="296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1E18433C-FE24-4CE6-98D7-DAE1B4CEAE56}"/>
              </a:ext>
            </a:extLst>
          </p:cNvPr>
          <p:cNvCxnSpPr>
            <a:endCxn id="6146" idx="1"/>
          </p:cNvCxnSpPr>
          <p:nvPr/>
        </p:nvCxnSpPr>
        <p:spPr>
          <a:xfrm flipV="1">
            <a:off x="9624392" y="3248980"/>
            <a:ext cx="1440160" cy="108012"/>
          </a:xfrm>
          <a:prstGeom prst="straightConnector1">
            <a:avLst/>
          </a:prstGeom>
          <a:ln>
            <a:solidFill>
              <a:srgbClr val="296536"/>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E6AA93B1-546F-DD9A-F6DC-B994A0C253F1}"/>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37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69109F9-8B1A-6C74-EC4E-57FF962DFAE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何謂機器學習</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46" name="群組 45">
            <a:extLst>
              <a:ext uri="{FF2B5EF4-FFF2-40B4-BE49-F238E27FC236}">
                <a16:creationId xmlns:a16="http://schemas.microsoft.com/office/drawing/2014/main" id="{F7EB4DD3-0DF5-46AF-B732-53A747AE3917}"/>
              </a:ext>
            </a:extLst>
          </p:cNvPr>
          <p:cNvGrpSpPr/>
          <p:nvPr/>
        </p:nvGrpSpPr>
        <p:grpSpPr>
          <a:xfrm>
            <a:off x="2135560" y="1412776"/>
            <a:ext cx="9322194" cy="4761820"/>
            <a:chOff x="623392" y="1268760"/>
            <a:chExt cx="11520109" cy="6298863"/>
          </a:xfrm>
        </p:grpSpPr>
        <p:pic>
          <p:nvPicPr>
            <p:cNvPr id="4" name="圖片 3">
              <a:extLst>
                <a:ext uri="{FF2B5EF4-FFF2-40B4-BE49-F238E27FC236}">
                  <a16:creationId xmlns:a16="http://schemas.microsoft.com/office/drawing/2014/main" id="{E9611BA8-9E0B-3470-755B-3576039CD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579224" y="4167309"/>
              <a:ext cx="1080121" cy="740654"/>
            </a:xfrm>
            <a:prstGeom prst="rect">
              <a:avLst/>
            </a:prstGeom>
          </p:spPr>
        </p:pic>
        <p:pic>
          <p:nvPicPr>
            <p:cNvPr id="6" name="圖片 5">
              <a:extLst>
                <a:ext uri="{FF2B5EF4-FFF2-40B4-BE49-F238E27FC236}">
                  <a16:creationId xmlns:a16="http://schemas.microsoft.com/office/drawing/2014/main" id="{066A53AE-EDD0-2FDC-AB1E-0BB4ABBE9C6A}"/>
                </a:ext>
              </a:extLst>
            </p:cNvPr>
            <p:cNvPicPr>
              <a:picLocks noChangeAspect="1"/>
            </p:cNvPicPr>
            <p:nvPr/>
          </p:nvPicPr>
          <p:blipFill>
            <a:blip r:embed="rId4"/>
            <a:stretch>
              <a:fillRect/>
            </a:stretch>
          </p:blipFill>
          <p:spPr>
            <a:xfrm>
              <a:off x="623392" y="1268760"/>
              <a:ext cx="3528392" cy="1411356"/>
            </a:xfrm>
            <a:prstGeom prst="rect">
              <a:avLst/>
            </a:prstGeom>
          </p:spPr>
        </p:pic>
        <p:sp>
          <p:nvSpPr>
            <p:cNvPr id="9" name="文字方塊 8">
              <a:extLst>
                <a:ext uri="{FF2B5EF4-FFF2-40B4-BE49-F238E27FC236}">
                  <a16:creationId xmlns:a16="http://schemas.microsoft.com/office/drawing/2014/main" id="{158088C1-EB8F-F91E-5CEC-9A0265903555}"/>
                </a:ext>
              </a:extLst>
            </p:cNvPr>
            <p:cNvSpPr txBox="1"/>
            <p:nvPr/>
          </p:nvSpPr>
          <p:spPr>
            <a:xfrm>
              <a:off x="8098174" y="1477359"/>
              <a:ext cx="36004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馬、青蛙、卡車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172" name="Picture 4" descr="Method of acoustic emission signal denoising and signal anal">
              <a:extLst>
                <a:ext uri="{FF2B5EF4-FFF2-40B4-BE49-F238E27FC236}">
                  <a16:creationId xmlns:a16="http://schemas.microsoft.com/office/drawing/2014/main" id="{223E3570-6CDB-94AA-86C9-5B50A22C7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3140968"/>
              <a:ext cx="2843325"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9B3E41C9-E219-CF16-E34F-7FCD712ED9D7}"/>
                </a:ext>
              </a:extLst>
            </p:cNvPr>
            <p:cNvCxnSpPr>
              <a:stCxn id="6" idx="3"/>
              <a:endCxn id="4" idx="1"/>
            </p:cNvCxnSpPr>
            <p:nvPr/>
          </p:nvCxnSpPr>
          <p:spPr>
            <a:xfrm>
              <a:off x="4151784" y="1974438"/>
              <a:ext cx="1427441" cy="2563198"/>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8BC1758B-C486-E59D-AFC2-D8BFBE6B932A}"/>
                </a:ext>
              </a:extLst>
            </p:cNvPr>
            <p:cNvCxnSpPr>
              <a:cxnSpLocks/>
              <a:stCxn id="7172" idx="3"/>
              <a:endCxn id="4" idx="1"/>
            </p:cNvCxnSpPr>
            <p:nvPr/>
          </p:nvCxnSpPr>
          <p:spPr>
            <a:xfrm>
              <a:off x="3682742" y="3717032"/>
              <a:ext cx="1896483" cy="82060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2FFE5512-FC29-EF20-4402-65B8E2285E2A}"/>
                </a:ext>
              </a:extLst>
            </p:cNvPr>
            <p:cNvCxnSpPr>
              <a:cxnSpLocks/>
              <a:stCxn id="4" idx="3"/>
              <a:endCxn id="9" idx="1"/>
            </p:cNvCxnSpPr>
            <p:nvPr/>
          </p:nvCxnSpPr>
          <p:spPr>
            <a:xfrm flipV="1">
              <a:off x="6659345" y="1662025"/>
              <a:ext cx="1438829" cy="287561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2988E246-B171-DEB7-05C9-C49B809CFF93}"/>
                </a:ext>
              </a:extLst>
            </p:cNvPr>
            <p:cNvSpPr txBox="1"/>
            <p:nvPr/>
          </p:nvSpPr>
          <p:spPr>
            <a:xfrm>
              <a:off x="8543101" y="3304472"/>
              <a:ext cx="36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你好嗎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358700B2-892E-C5E2-E080-51C99AC653B1}"/>
                </a:ext>
              </a:extLst>
            </p:cNvPr>
            <p:cNvCxnSpPr>
              <a:cxnSpLocks/>
              <a:stCxn id="4" idx="3"/>
              <a:endCxn id="30" idx="1"/>
            </p:cNvCxnSpPr>
            <p:nvPr/>
          </p:nvCxnSpPr>
          <p:spPr>
            <a:xfrm flipV="1">
              <a:off x="6659345" y="3489138"/>
              <a:ext cx="1883756" cy="1048497"/>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7174" name="Picture 6">
              <a:extLst>
                <a:ext uri="{FF2B5EF4-FFF2-40B4-BE49-F238E27FC236}">
                  <a16:creationId xmlns:a16="http://schemas.microsoft.com/office/drawing/2014/main" id="{332A94CA-B0E9-5127-CB17-56C5BD0662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39" t="14578" r="61961" b="9311"/>
            <a:stretch/>
          </p:blipFill>
          <p:spPr bwMode="auto">
            <a:xfrm>
              <a:off x="1847528" y="4581128"/>
              <a:ext cx="1368319" cy="16737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FB32530A-C6A5-3CF8-2B4A-36642BFCD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74" r="8269"/>
            <a:stretch/>
          </p:blipFill>
          <p:spPr bwMode="auto">
            <a:xfrm>
              <a:off x="8544271" y="4149081"/>
              <a:ext cx="1600569" cy="26676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6BD87911-D76D-8308-1B44-EA35DBDC90B1}"/>
                </a:ext>
              </a:extLst>
            </p:cNvPr>
            <p:cNvCxnSpPr>
              <a:cxnSpLocks/>
              <a:stCxn id="7174" idx="3"/>
              <a:endCxn id="4" idx="1"/>
            </p:cNvCxnSpPr>
            <p:nvPr/>
          </p:nvCxnSpPr>
          <p:spPr>
            <a:xfrm flipV="1">
              <a:off x="3215847" y="4537635"/>
              <a:ext cx="2363377" cy="880366"/>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7866E928-A934-D767-7ED7-23D545520E06}"/>
                </a:ext>
              </a:extLst>
            </p:cNvPr>
            <p:cNvCxnSpPr>
              <a:cxnSpLocks/>
              <a:stCxn id="4" idx="3"/>
              <a:endCxn id="37" idx="1"/>
            </p:cNvCxnSpPr>
            <p:nvPr/>
          </p:nvCxnSpPr>
          <p:spPr>
            <a:xfrm>
              <a:off x="6659345" y="4537636"/>
              <a:ext cx="1884926" cy="945251"/>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7FCB7A7-53CD-1265-5D4F-CE2BA22BCB1C}"/>
                </a:ext>
              </a:extLst>
            </p:cNvPr>
            <p:cNvCxnSpPr>
              <a:cxnSpLocks/>
              <a:stCxn id="57" idx="3"/>
              <a:endCxn id="4" idx="1"/>
            </p:cNvCxnSpPr>
            <p:nvPr/>
          </p:nvCxnSpPr>
          <p:spPr>
            <a:xfrm flipV="1">
              <a:off x="3470928" y="4537635"/>
              <a:ext cx="2108297" cy="2532645"/>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43A76D70-8363-523F-0DF3-3B49D91E3895}"/>
                </a:ext>
              </a:extLst>
            </p:cNvPr>
            <p:cNvCxnSpPr>
              <a:cxnSpLocks/>
              <a:stCxn id="4" idx="3"/>
              <a:endCxn id="7171" idx="1"/>
            </p:cNvCxnSpPr>
            <p:nvPr/>
          </p:nvCxnSpPr>
          <p:spPr>
            <a:xfrm>
              <a:off x="6659345" y="4537636"/>
              <a:ext cx="1527814" cy="278571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171" name="文字方塊 7170">
              <a:extLst>
                <a:ext uri="{FF2B5EF4-FFF2-40B4-BE49-F238E27FC236}">
                  <a16:creationId xmlns:a16="http://schemas.microsoft.com/office/drawing/2014/main" id="{A28A4FB5-F628-E504-C245-8D6B27FF1D5A}"/>
                </a:ext>
              </a:extLst>
            </p:cNvPr>
            <p:cNvSpPr txBox="1"/>
            <p:nvPr/>
          </p:nvSpPr>
          <p:spPr>
            <a:xfrm>
              <a:off x="8187159" y="7079076"/>
              <a:ext cx="3600400" cy="488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漲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跌</a:t>
              </a:r>
            </a:p>
          </p:txBody>
        </p:sp>
      </p:grpSp>
      <p:sp>
        <p:nvSpPr>
          <p:cNvPr id="47" name="矩形 46">
            <a:extLst>
              <a:ext uri="{FF2B5EF4-FFF2-40B4-BE49-F238E27FC236}">
                <a16:creationId xmlns:a16="http://schemas.microsoft.com/office/drawing/2014/main" id="{6F4BB18F-6736-5623-868B-582CAB46FBF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想要找到一個方程式滿足以下情境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影像、語音、文字</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等</a:t>
            </a:r>
          </a:p>
        </p:txBody>
      </p:sp>
      <p:sp>
        <p:nvSpPr>
          <p:cNvPr id="53" name="文字方塊 52">
            <a:extLst>
              <a:ext uri="{FF2B5EF4-FFF2-40B4-BE49-F238E27FC236}">
                <a16:creationId xmlns:a16="http://schemas.microsoft.com/office/drawing/2014/main" id="{31694559-AA54-B054-51A3-D47AA37868B7}"/>
              </a:ext>
            </a:extLst>
          </p:cNvPr>
          <p:cNvSpPr txBox="1"/>
          <p:nvPr/>
        </p:nvSpPr>
        <p:spPr>
          <a:xfrm>
            <a:off x="1055440" y="3068960"/>
            <a:ext cx="11521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Speech</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C2F51DE2-0D50-6289-F65C-A86D4CBCBF41}"/>
              </a:ext>
            </a:extLst>
          </p:cNvPr>
          <p:cNvSpPr txBox="1"/>
          <p:nvPr/>
        </p:nvSpPr>
        <p:spPr>
          <a:xfrm>
            <a:off x="839416" y="4437112"/>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Nature language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ED353FB-7C17-1C78-C3BF-407DC6F15596}"/>
              </a:ext>
            </a:extLst>
          </p:cNvPr>
          <p:cNvSpPr txBox="1"/>
          <p:nvPr/>
        </p:nvSpPr>
        <p:spPr>
          <a:xfrm>
            <a:off x="983432" y="1772816"/>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Image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D6649599-CEA3-598B-97FB-BA4EE71AF682}"/>
              </a:ext>
            </a:extLst>
          </p:cNvPr>
          <p:cNvPicPr>
            <a:picLocks noChangeAspect="1"/>
          </p:cNvPicPr>
          <p:nvPr/>
        </p:nvPicPr>
        <p:blipFill>
          <a:blip r:embed="rId7"/>
          <a:stretch>
            <a:fillRect/>
          </a:stretch>
        </p:blipFill>
        <p:spPr>
          <a:xfrm>
            <a:off x="2855640" y="5301208"/>
            <a:ext cx="1584176" cy="994812"/>
          </a:xfrm>
          <a:prstGeom prst="rect">
            <a:avLst/>
          </a:prstGeom>
        </p:spPr>
      </p:pic>
      <p:sp>
        <p:nvSpPr>
          <p:cNvPr id="58" name="文字方塊 57">
            <a:extLst>
              <a:ext uri="{FF2B5EF4-FFF2-40B4-BE49-F238E27FC236}">
                <a16:creationId xmlns:a16="http://schemas.microsoft.com/office/drawing/2014/main" id="{05F1B57E-44AC-3070-CA70-DBCBFBA49973}"/>
              </a:ext>
            </a:extLst>
          </p:cNvPr>
          <p:cNvSpPr txBox="1"/>
          <p:nvPr/>
        </p:nvSpPr>
        <p:spPr>
          <a:xfrm>
            <a:off x="1127448" y="5517232"/>
            <a:ext cx="14474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Time Series</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561272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24DB77D0-EC0C-4025-B5EC-A29F92F53F82}"/>
              </a:ext>
            </a:extLst>
          </p:cNvPr>
          <p:cNvGrpSpPr/>
          <p:nvPr/>
        </p:nvGrpSpPr>
        <p:grpSpPr>
          <a:xfrm>
            <a:off x="263352" y="1844824"/>
            <a:ext cx="4005410" cy="3456384"/>
            <a:chOff x="479376" y="1700808"/>
            <a:chExt cx="4422640" cy="3816424"/>
          </a:xfrm>
        </p:grpSpPr>
        <p:pic>
          <p:nvPicPr>
            <p:cNvPr id="7170" name="Picture 2" descr="Intro to machine learning part 4: Support Vector Machines – Water  Programming: A Collaborative Research Blog">
              <a:extLst>
                <a:ext uri="{FF2B5EF4-FFF2-40B4-BE49-F238E27FC236}">
                  <a16:creationId xmlns:a16="http://schemas.microsoft.com/office/drawing/2014/main" id="{6B9AC0BC-7262-47B5-9571-D0F049B1E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988840"/>
              <a:ext cx="4422640"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D667546-C97C-4C02-98E5-2995C8772E35}"/>
                </a:ext>
              </a:extLst>
            </p:cNvPr>
            <p:cNvSpPr/>
            <p:nvPr/>
          </p:nvSpPr>
          <p:spPr>
            <a:xfrm>
              <a:off x="2135560" y="1916832"/>
              <a:ext cx="216024" cy="216024"/>
            </a:xfrm>
            <a:prstGeom prst="ellipse">
              <a:avLst/>
            </a:prstGeom>
            <a:solidFill>
              <a:srgbClr val="262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 name="直線接點 8">
              <a:extLst>
                <a:ext uri="{FF2B5EF4-FFF2-40B4-BE49-F238E27FC236}">
                  <a16:creationId xmlns:a16="http://schemas.microsoft.com/office/drawing/2014/main" id="{A156A5C8-5748-401F-9B74-B23864E7E4EB}"/>
                </a:ext>
              </a:extLst>
            </p:cNvPr>
            <p:cNvCxnSpPr>
              <a:cxnSpLocks/>
              <a:stCxn id="2" idx="5"/>
            </p:cNvCxnSpPr>
            <p:nvPr/>
          </p:nvCxnSpPr>
          <p:spPr>
            <a:xfrm>
              <a:off x="2319948" y="2101220"/>
              <a:ext cx="864096" cy="143142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4B5A528-31BF-483B-991C-27DF35BE3CA5}"/>
                </a:ext>
              </a:extLst>
            </p:cNvPr>
            <p:cNvSpPr txBox="1"/>
            <p:nvPr/>
          </p:nvSpPr>
          <p:spPr>
            <a:xfrm>
              <a:off x="2639616" y="2348880"/>
              <a:ext cx="3600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半框架 15">
              <a:extLst>
                <a:ext uri="{FF2B5EF4-FFF2-40B4-BE49-F238E27FC236}">
                  <a16:creationId xmlns:a16="http://schemas.microsoft.com/office/drawing/2014/main" id="{25F6515F-C048-4068-AFB8-DD45DB01C8C5}"/>
                </a:ext>
              </a:extLst>
            </p:cNvPr>
            <p:cNvSpPr/>
            <p:nvPr/>
          </p:nvSpPr>
          <p:spPr>
            <a:xfrm rot="3630982">
              <a:off x="3064944" y="3134248"/>
              <a:ext cx="360040" cy="360040"/>
            </a:xfrm>
            <a:prstGeom prst="halfFrame">
              <a:avLst>
                <a:gd name="adj1" fmla="val 14520"/>
                <a:gd name="adj2" fmla="val 12169"/>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6445FA6D-65D3-4572-BF9E-0D3AB7FD9FB6}"/>
                </a:ext>
              </a:extLst>
            </p:cNvPr>
            <p:cNvSpPr txBox="1"/>
            <p:nvPr/>
          </p:nvSpPr>
          <p:spPr>
            <a:xfrm>
              <a:off x="2279576" y="1700808"/>
              <a:ext cx="867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3" name="接點: 弧形 22">
              <a:extLst>
                <a:ext uri="{FF2B5EF4-FFF2-40B4-BE49-F238E27FC236}">
                  <a16:creationId xmlns:a16="http://schemas.microsoft.com/office/drawing/2014/main" id="{53DEA00E-E3E0-42AF-ACE4-1BEFA81E7695}"/>
                </a:ext>
              </a:extLst>
            </p:cNvPr>
            <p:cNvCxnSpPr>
              <a:cxnSpLocks/>
            </p:cNvCxnSpPr>
            <p:nvPr/>
          </p:nvCxnSpPr>
          <p:spPr>
            <a:xfrm rot="5400000" flipH="1" flipV="1">
              <a:off x="3461708" y="2041347"/>
              <a:ext cx="1422158" cy="1080118"/>
            </a:xfrm>
            <a:prstGeom prst="curved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pic>
        <p:nvPicPr>
          <p:cNvPr id="7172" name="Picture 4" descr="向量&amp; 直線方程– Easy Math Club">
            <a:extLst>
              <a:ext uri="{FF2B5EF4-FFF2-40B4-BE49-F238E27FC236}">
                <a16:creationId xmlns:a16="http://schemas.microsoft.com/office/drawing/2014/main" id="{736E6DDE-15BB-44D0-88C1-A836B77FE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192" y="1772816"/>
            <a:ext cx="3528392" cy="2205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How to choose the one width large margin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三維狀態下的點面距離公式</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21" name="圖片 20">
            <a:extLst>
              <a:ext uri="{FF2B5EF4-FFF2-40B4-BE49-F238E27FC236}">
                <a16:creationId xmlns:a16="http://schemas.microsoft.com/office/drawing/2014/main" id="{91EE2145-3B65-430A-8C7A-DEBD234F668E}"/>
              </a:ext>
            </a:extLst>
          </p:cNvPr>
          <p:cNvPicPr>
            <a:picLocks noChangeAspect="1"/>
          </p:cNvPicPr>
          <p:nvPr/>
        </p:nvPicPr>
        <p:blipFill>
          <a:blip r:embed="rId5"/>
          <a:stretch>
            <a:fillRect/>
          </a:stretch>
        </p:blipFill>
        <p:spPr>
          <a:xfrm>
            <a:off x="3863752" y="4869160"/>
            <a:ext cx="2434990" cy="648072"/>
          </a:xfrm>
          <a:prstGeom prst="rect">
            <a:avLst/>
          </a:prstGeom>
        </p:spPr>
      </p:pic>
      <p:sp>
        <p:nvSpPr>
          <p:cNvPr id="30" name="矩形 29">
            <a:extLst>
              <a:ext uri="{FF2B5EF4-FFF2-40B4-BE49-F238E27FC236}">
                <a16:creationId xmlns:a16="http://schemas.microsoft.com/office/drawing/2014/main" id="{FDBD0CD7-4EA7-43C0-97CF-FA05FAE6E951}"/>
              </a:ext>
            </a:extLst>
          </p:cNvPr>
          <p:cNvSpPr/>
          <p:nvPr/>
        </p:nvSpPr>
        <p:spPr>
          <a:xfrm>
            <a:off x="9048328" y="1556792"/>
            <a:ext cx="110799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高中數學</a:t>
            </a:r>
          </a:p>
        </p:txBody>
      </p:sp>
      <p:sp>
        <p:nvSpPr>
          <p:cNvPr id="31" name="文字方塊 30">
            <a:extLst>
              <a:ext uri="{FF2B5EF4-FFF2-40B4-BE49-F238E27FC236}">
                <a16:creationId xmlns:a16="http://schemas.microsoft.com/office/drawing/2014/main" id="{67ABB897-B5EE-4AA8-B97C-EC4A4A766D33}"/>
              </a:ext>
            </a:extLst>
          </p:cNvPr>
          <p:cNvSpPr txBox="1"/>
          <p:nvPr/>
        </p:nvSpPr>
        <p:spPr>
          <a:xfrm>
            <a:off x="3431704" y="5013176"/>
            <a:ext cx="5760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 =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3CBF63BD-4521-44C5-B7C5-4DCCDFEAD74F}"/>
              </a:ext>
            </a:extLst>
          </p:cNvPr>
          <p:cNvSpPr/>
          <p:nvPr/>
        </p:nvSpPr>
        <p:spPr>
          <a:xfrm>
            <a:off x="3791744" y="4509120"/>
            <a:ext cx="23599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calculate distance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2" name="圖片 31">
            <a:extLst>
              <a:ext uri="{FF2B5EF4-FFF2-40B4-BE49-F238E27FC236}">
                <a16:creationId xmlns:a16="http://schemas.microsoft.com/office/drawing/2014/main" id="{C7020F47-C2F3-483C-8230-46CD360582B6}"/>
              </a:ext>
            </a:extLst>
          </p:cNvPr>
          <p:cNvPicPr>
            <a:picLocks noChangeAspect="1"/>
          </p:cNvPicPr>
          <p:nvPr/>
        </p:nvPicPr>
        <p:blipFill>
          <a:blip r:embed="rId6"/>
          <a:stretch>
            <a:fillRect/>
          </a:stretch>
        </p:blipFill>
        <p:spPr>
          <a:xfrm>
            <a:off x="4295800" y="1700808"/>
            <a:ext cx="2225801" cy="303183"/>
          </a:xfrm>
          <a:prstGeom prst="rect">
            <a:avLst/>
          </a:prstGeom>
        </p:spPr>
      </p:pic>
      <p:pic>
        <p:nvPicPr>
          <p:cNvPr id="8194" name="Picture 2" descr="翻轉學習影片：高中_數學_點到平面、兩平行平面的距離">
            <a:extLst>
              <a:ext uri="{FF2B5EF4-FFF2-40B4-BE49-F238E27FC236}">
                <a16:creationId xmlns:a16="http://schemas.microsoft.com/office/drawing/2014/main" id="{E76A76F4-896F-42F4-84C0-A77568377F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664"/>
          <a:stretch/>
        </p:blipFill>
        <p:spPr bwMode="auto">
          <a:xfrm>
            <a:off x="7752184" y="4221088"/>
            <a:ext cx="3600400" cy="1890253"/>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圓角 21">
            <a:extLst>
              <a:ext uri="{FF2B5EF4-FFF2-40B4-BE49-F238E27FC236}">
                <a16:creationId xmlns:a16="http://schemas.microsoft.com/office/drawing/2014/main" id="{DC783857-38B0-4375-9289-CB458782E78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2262928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Hyperplane in N-dimension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1271464" y="2869704"/>
            <a:ext cx="3286953" cy="1728192"/>
          </a:xfrm>
          <a:prstGeom prst="rect">
            <a:avLst/>
          </a:prstGeom>
        </p:spPr>
      </p:pic>
      <p:pic>
        <p:nvPicPr>
          <p:cNvPr id="5" name="圖片 4">
            <a:extLst>
              <a:ext uri="{FF2B5EF4-FFF2-40B4-BE49-F238E27FC236}">
                <a16:creationId xmlns:a16="http://schemas.microsoft.com/office/drawing/2014/main" id="{772D3D16-B63C-434A-ACB3-995CF56A3770}"/>
              </a:ext>
            </a:extLst>
          </p:cNvPr>
          <p:cNvPicPr>
            <a:picLocks noChangeAspect="1"/>
          </p:cNvPicPr>
          <p:nvPr/>
        </p:nvPicPr>
        <p:blipFill>
          <a:blip r:embed="rId4"/>
          <a:stretch>
            <a:fillRect/>
          </a:stretch>
        </p:blipFill>
        <p:spPr>
          <a:xfrm>
            <a:off x="6960096" y="4509120"/>
            <a:ext cx="4320480" cy="637088"/>
          </a:xfrm>
          <a:prstGeom prst="rect">
            <a:avLst/>
          </a:prstGeom>
        </p:spPr>
      </p:pic>
      <p:pic>
        <p:nvPicPr>
          <p:cNvPr id="6" name="圖片 5">
            <a:extLst>
              <a:ext uri="{FF2B5EF4-FFF2-40B4-BE49-F238E27FC236}">
                <a16:creationId xmlns:a16="http://schemas.microsoft.com/office/drawing/2014/main" id="{2D79B9AE-008F-4B11-BCCD-BB87A968EF3F}"/>
              </a:ext>
            </a:extLst>
          </p:cNvPr>
          <p:cNvPicPr>
            <a:picLocks noChangeAspect="1"/>
          </p:cNvPicPr>
          <p:nvPr/>
        </p:nvPicPr>
        <p:blipFill>
          <a:blip r:embed="rId5"/>
          <a:stretch>
            <a:fillRect/>
          </a:stretch>
        </p:blipFill>
        <p:spPr>
          <a:xfrm>
            <a:off x="6023992" y="2924944"/>
            <a:ext cx="3888432" cy="1152464"/>
          </a:xfrm>
          <a:prstGeom prst="rect">
            <a:avLst/>
          </a:prstGeom>
        </p:spPr>
      </p:pic>
      <p:sp>
        <p:nvSpPr>
          <p:cNvPr id="10" name="矩形 9">
            <a:extLst>
              <a:ext uri="{FF2B5EF4-FFF2-40B4-BE49-F238E27FC236}">
                <a16:creationId xmlns:a16="http://schemas.microsoft.com/office/drawing/2014/main" id="{76B3F923-073C-4725-B63F-004D72DB98BC}"/>
              </a:ext>
            </a:extLst>
          </p:cNvPr>
          <p:cNvSpPr/>
          <p:nvPr/>
        </p:nvSpPr>
        <p:spPr>
          <a:xfrm>
            <a:off x="5519936" y="2132856"/>
            <a:ext cx="172354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(2, 3, 4,1,1) </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24">
            <a:extLst>
              <a:ext uri="{FF2B5EF4-FFF2-40B4-BE49-F238E27FC236}">
                <a16:creationId xmlns:a16="http://schemas.microsoft.com/office/drawing/2014/main" id="{7E57A5EA-2E86-4B2C-946C-19A62C5E6154}"/>
              </a:ext>
            </a:extLst>
          </p:cNvPr>
          <p:cNvSpPr/>
          <p:nvPr/>
        </p:nvSpPr>
        <p:spPr>
          <a:xfrm>
            <a:off x="5519936" y="3356992"/>
            <a:ext cx="5261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26" name="矩形 25">
            <a:extLst>
              <a:ext uri="{FF2B5EF4-FFF2-40B4-BE49-F238E27FC236}">
                <a16:creationId xmlns:a16="http://schemas.microsoft.com/office/drawing/2014/main" id="{5D75D5E2-E6C2-450C-949E-3A273C684C54}"/>
              </a:ext>
            </a:extLst>
          </p:cNvPr>
          <p:cNvSpPr/>
          <p:nvPr/>
        </p:nvSpPr>
        <p:spPr>
          <a:xfrm>
            <a:off x="5519936" y="4509120"/>
            <a:ext cx="14494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點到面距離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12" name="矩形: 圓角 11">
            <a:extLst>
              <a:ext uri="{FF2B5EF4-FFF2-40B4-BE49-F238E27FC236}">
                <a16:creationId xmlns:a16="http://schemas.microsoft.com/office/drawing/2014/main" id="{B65EAF83-E709-4E39-8313-CE9855E46BF4}"/>
              </a:ext>
            </a:extLst>
          </p:cNvPr>
          <p:cNvSpPr/>
          <p:nvPr/>
        </p:nvSpPr>
        <p:spPr>
          <a:xfrm>
            <a:off x="2143542" y="2364622"/>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超平面方程</a:t>
            </a:r>
          </a:p>
        </p:txBody>
      </p:sp>
      <p:sp>
        <p:nvSpPr>
          <p:cNvPr id="2" name="矩形: 圓角 1">
            <a:extLst>
              <a:ext uri="{FF2B5EF4-FFF2-40B4-BE49-F238E27FC236}">
                <a16:creationId xmlns:a16="http://schemas.microsoft.com/office/drawing/2014/main" id="{AE1E5239-6E4F-4C8E-8807-215E83E2B3D1}"/>
              </a:ext>
            </a:extLst>
          </p:cNvPr>
          <p:cNvSpPr/>
          <p:nvPr/>
        </p:nvSpPr>
        <p:spPr>
          <a:xfrm>
            <a:off x="5359400" y="4377267"/>
            <a:ext cx="5985933" cy="905933"/>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423598F7-E369-4E38-B1E4-F9BD0AE0A7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7413068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7B528E9-AE52-4A1F-B0F3-C444713A8B15}"/>
              </a:ext>
            </a:extLst>
          </p:cNvPr>
          <p:cNvSpPr/>
          <p:nvPr/>
        </p:nvSpPr>
        <p:spPr>
          <a:xfrm>
            <a:off x="449004" y="1589365"/>
            <a:ext cx="5707835" cy="3170099"/>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需求</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預防禽流感，營養師吩咐雞場主人每天必須從飼料中提供至少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84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b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b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24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和至少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60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給他的雞群。</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限制</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這三種營養素可由兩種飼料中獲得，且知</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第一種飼料每公斤售價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5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7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 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第二種飼料每公斤售價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6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若雞場主人每天使用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公斤的第一種飼料與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公斤的第二種飼料就能符合營養師吩咐，並且想以最少的飼料成本來達到雞群的營養要求，則</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的值為何？最少的飼料成本又是多少？</a:t>
            </a: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662819EA-0102-4610-8283-833421EAFCE7}"/>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0AC8FDA0-3B4F-491C-9EE5-DD6B0832439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A8F6FE20-4287-4953-BBD9-4D4E8F71783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1" name="矩形 10">
            <a:extLst>
              <a:ext uri="{FF2B5EF4-FFF2-40B4-BE49-F238E27FC236}">
                <a16:creationId xmlns:a16="http://schemas.microsoft.com/office/drawing/2014/main" id="{359EA9CF-84E1-4A08-93AD-D833452A92FD}"/>
              </a:ext>
            </a:extLst>
          </p:cNvPr>
          <p:cNvSpPr/>
          <p:nvPr/>
        </p:nvSpPr>
        <p:spPr>
          <a:xfrm>
            <a:off x="6244818" y="1669084"/>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a:t>
            </a:r>
          </a:p>
        </p:txBody>
      </p:sp>
      <p:pic>
        <p:nvPicPr>
          <p:cNvPr id="12" name="圖片 11">
            <a:extLst>
              <a:ext uri="{FF2B5EF4-FFF2-40B4-BE49-F238E27FC236}">
                <a16:creationId xmlns:a16="http://schemas.microsoft.com/office/drawing/2014/main" id="{949385EA-9A3C-4952-9B80-CBB8A7620002}"/>
              </a:ext>
            </a:extLst>
          </p:cNvPr>
          <p:cNvPicPr>
            <a:picLocks noChangeAspect="1"/>
          </p:cNvPicPr>
          <p:nvPr/>
        </p:nvPicPr>
        <p:blipFill>
          <a:blip r:embed="rId2"/>
          <a:stretch>
            <a:fillRect/>
          </a:stretch>
        </p:blipFill>
        <p:spPr>
          <a:xfrm>
            <a:off x="7577089" y="2238214"/>
            <a:ext cx="695422" cy="219106"/>
          </a:xfrm>
          <a:prstGeom prst="rect">
            <a:avLst/>
          </a:prstGeom>
        </p:spPr>
      </p:pic>
      <p:pic>
        <p:nvPicPr>
          <p:cNvPr id="13" name="圖片 12">
            <a:extLst>
              <a:ext uri="{FF2B5EF4-FFF2-40B4-BE49-F238E27FC236}">
                <a16:creationId xmlns:a16="http://schemas.microsoft.com/office/drawing/2014/main" id="{959A5352-A76A-488E-BCD4-D574049AA628}"/>
              </a:ext>
            </a:extLst>
          </p:cNvPr>
          <p:cNvPicPr>
            <a:picLocks noChangeAspect="1"/>
          </p:cNvPicPr>
          <p:nvPr/>
        </p:nvPicPr>
        <p:blipFill>
          <a:blip r:embed="rId3"/>
          <a:stretch>
            <a:fillRect/>
          </a:stretch>
        </p:blipFill>
        <p:spPr>
          <a:xfrm>
            <a:off x="7338920" y="3220993"/>
            <a:ext cx="1324160" cy="1076475"/>
          </a:xfrm>
          <a:prstGeom prst="rect">
            <a:avLst/>
          </a:prstGeom>
        </p:spPr>
      </p:pic>
      <p:sp>
        <p:nvSpPr>
          <p:cNvPr id="14" name="矩形 13">
            <a:extLst>
              <a:ext uri="{FF2B5EF4-FFF2-40B4-BE49-F238E27FC236}">
                <a16:creationId xmlns:a16="http://schemas.microsoft.com/office/drawing/2014/main" id="{93C6CAC6-A457-4492-80AC-3DC44BE0E04B}"/>
              </a:ext>
            </a:extLst>
          </p:cNvPr>
          <p:cNvSpPr/>
          <p:nvPr/>
        </p:nvSpPr>
        <p:spPr>
          <a:xfrm>
            <a:off x="6244818" y="2908386"/>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限制條件</a:t>
            </a:r>
          </a:p>
        </p:txBody>
      </p:sp>
      <p:pic>
        <p:nvPicPr>
          <p:cNvPr id="15" name="圖片 14">
            <a:extLst>
              <a:ext uri="{FF2B5EF4-FFF2-40B4-BE49-F238E27FC236}">
                <a16:creationId xmlns:a16="http://schemas.microsoft.com/office/drawing/2014/main" id="{59E0F3AE-3CDD-46FE-8E4A-930CFD195D84}"/>
              </a:ext>
            </a:extLst>
          </p:cNvPr>
          <p:cNvPicPr>
            <a:picLocks noChangeAspect="1"/>
          </p:cNvPicPr>
          <p:nvPr/>
        </p:nvPicPr>
        <p:blipFill>
          <a:blip r:embed="rId4"/>
          <a:stretch>
            <a:fillRect/>
          </a:stretch>
        </p:blipFill>
        <p:spPr>
          <a:xfrm>
            <a:off x="9081081" y="3929881"/>
            <a:ext cx="2648564" cy="2286367"/>
          </a:xfrm>
          <a:prstGeom prst="rect">
            <a:avLst/>
          </a:prstGeom>
        </p:spPr>
      </p:pic>
      <p:sp>
        <p:nvSpPr>
          <p:cNvPr id="16" name="矩形 15">
            <a:extLst>
              <a:ext uri="{FF2B5EF4-FFF2-40B4-BE49-F238E27FC236}">
                <a16:creationId xmlns:a16="http://schemas.microsoft.com/office/drawing/2014/main" id="{9B1D7A7F-C98A-4A6D-B712-1FD3803FE4A1}"/>
              </a:ext>
            </a:extLst>
          </p:cNvPr>
          <p:cNvSpPr/>
          <p:nvPr/>
        </p:nvSpPr>
        <p:spPr>
          <a:xfrm>
            <a:off x="9355667" y="5784850"/>
            <a:ext cx="414866"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箭號: 彎曲 16">
            <a:extLst>
              <a:ext uri="{FF2B5EF4-FFF2-40B4-BE49-F238E27FC236}">
                <a16:creationId xmlns:a16="http://schemas.microsoft.com/office/drawing/2014/main" id="{92AF3BF1-C8A3-441C-A856-39C008325E49}"/>
              </a:ext>
            </a:extLst>
          </p:cNvPr>
          <p:cNvSpPr/>
          <p:nvPr/>
        </p:nvSpPr>
        <p:spPr>
          <a:xfrm rot="5400000">
            <a:off x="8939585" y="3415958"/>
            <a:ext cx="627713" cy="760750"/>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19" name="直線接點 18">
            <a:extLst>
              <a:ext uri="{FF2B5EF4-FFF2-40B4-BE49-F238E27FC236}">
                <a16:creationId xmlns:a16="http://schemas.microsoft.com/office/drawing/2014/main" id="{E5EEA14C-D106-40B5-B76A-44928AC64444}"/>
              </a:ext>
            </a:extLst>
          </p:cNvPr>
          <p:cNvCxnSpPr/>
          <p:nvPr/>
        </p:nvCxnSpPr>
        <p:spPr>
          <a:xfrm>
            <a:off x="9751888" y="5480050"/>
            <a:ext cx="736600" cy="5842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5385ED30-2E8F-41D3-BA17-F07FB25DB328}"/>
              </a:ext>
            </a:extLst>
          </p:cNvPr>
          <p:cNvSpPr/>
          <p:nvPr/>
        </p:nvSpPr>
        <p:spPr>
          <a:xfrm>
            <a:off x="6998621" y="4793217"/>
            <a:ext cx="2269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目標函數和限制條件區域，</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於點 </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(18,3)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會有最小值</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答案</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18 kg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3 Kg</a:t>
            </a:r>
            <a:endPar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圓角 21">
            <a:extLst>
              <a:ext uri="{FF2B5EF4-FFF2-40B4-BE49-F238E27FC236}">
                <a16:creationId xmlns:a16="http://schemas.microsoft.com/office/drawing/2014/main" id="{D2BAE43C-B07F-414A-AA3A-3A8597F552A0}"/>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4137024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C4C9B0DC-F65A-4628-9F03-07A76CC6320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代數形式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矩陣形式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A25C6E01-3352-4E6C-9DA4-EA24F0DDC8E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grpSp>
        <p:nvGrpSpPr>
          <p:cNvPr id="13" name="群組 12">
            <a:extLst>
              <a:ext uri="{FF2B5EF4-FFF2-40B4-BE49-F238E27FC236}">
                <a16:creationId xmlns:a16="http://schemas.microsoft.com/office/drawing/2014/main" id="{AED0FFC4-192C-443E-B469-D0751B42D8DD}"/>
              </a:ext>
            </a:extLst>
          </p:cNvPr>
          <p:cNvGrpSpPr/>
          <p:nvPr/>
        </p:nvGrpSpPr>
        <p:grpSpPr>
          <a:xfrm>
            <a:off x="304800" y="1711325"/>
            <a:ext cx="11262239" cy="3509962"/>
            <a:chOff x="304799" y="2164075"/>
            <a:chExt cx="11262239" cy="3509962"/>
          </a:xfrm>
        </p:grpSpPr>
        <p:pic>
          <p:nvPicPr>
            <p:cNvPr id="7" name="圖片 6">
              <a:extLst>
                <a:ext uri="{FF2B5EF4-FFF2-40B4-BE49-F238E27FC236}">
                  <a16:creationId xmlns:a16="http://schemas.microsoft.com/office/drawing/2014/main" id="{FE42719C-3A7F-4B62-AA96-5FFB6D228A6C}"/>
                </a:ext>
              </a:extLst>
            </p:cNvPr>
            <p:cNvPicPr>
              <a:picLocks noChangeAspect="1"/>
            </p:cNvPicPr>
            <p:nvPr/>
          </p:nvPicPr>
          <p:blipFill>
            <a:blip r:embed="rId2"/>
            <a:stretch>
              <a:fillRect/>
            </a:stretch>
          </p:blipFill>
          <p:spPr>
            <a:xfrm>
              <a:off x="307997" y="2164075"/>
              <a:ext cx="5667435" cy="2399459"/>
            </a:xfrm>
            <a:prstGeom prst="rect">
              <a:avLst/>
            </a:prstGeom>
          </p:spPr>
        </p:pic>
        <p:pic>
          <p:nvPicPr>
            <p:cNvPr id="8" name="圖片 7">
              <a:extLst>
                <a:ext uri="{FF2B5EF4-FFF2-40B4-BE49-F238E27FC236}">
                  <a16:creationId xmlns:a16="http://schemas.microsoft.com/office/drawing/2014/main" id="{8E9BCD88-3294-4001-9D7E-A6E1CCD909FB}"/>
                </a:ext>
              </a:extLst>
            </p:cNvPr>
            <p:cNvPicPr>
              <a:picLocks noChangeAspect="1"/>
            </p:cNvPicPr>
            <p:nvPr/>
          </p:nvPicPr>
          <p:blipFill>
            <a:blip r:embed="rId3"/>
            <a:stretch>
              <a:fillRect/>
            </a:stretch>
          </p:blipFill>
          <p:spPr>
            <a:xfrm>
              <a:off x="6216570" y="2164075"/>
              <a:ext cx="5350468" cy="3509962"/>
            </a:xfrm>
            <a:prstGeom prst="rect">
              <a:avLst/>
            </a:prstGeom>
          </p:spPr>
        </p:pic>
        <p:sp>
          <p:nvSpPr>
            <p:cNvPr id="11" name="矩形 10">
              <a:extLst>
                <a:ext uri="{FF2B5EF4-FFF2-40B4-BE49-F238E27FC236}">
                  <a16:creationId xmlns:a16="http://schemas.microsoft.com/office/drawing/2014/main" id="{CB61A277-20E6-4FE8-8E62-522D6EC9E5BE}"/>
                </a:ext>
              </a:extLst>
            </p:cNvPr>
            <p:cNvSpPr/>
            <p:nvPr/>
          </p:nvSpPr>
          <p:spPr>
            <a:xfrm>
              <a:off x="304799"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65CBDCD2-7007-4BD1-BF15-A71067B23BCC}"/>
                </a:ext>
              </a:extLst>
            </p:cNvPr>
            <p:cNvSpPr/>
            <p:nvPr/>
          </p:nvSpPr>
          <p:spPr>
            <a:xfrm>
              <a:off x="6216570"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4" name="矩形: 圓角 13">
            <a:extLst>
              <a:ext uri="{FF2B5EF4-FFF2-40B4-BE49-F238E27FC236}">
                <a16:creationId xmlns:a16="http://schemas.microsoft.com/office/drawing/2014/main" id="{710CB7C9-5B12-4BDE-902B-B6CAA727E3E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5" name="矩形: 圓角 14">
            <a:extLst>
              <a:ext uri="{FF2B5EF4-FFF2-40B4-BE49-F238E27FC236}">
                <a16:creationId xmlns:a16="http://schemas.microsoft.com/office/drawing/2014/main" id="{6606F2F5-9A69-4C21-BF50-73D232211BD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9680292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FCD87A1-B800-4495-AD13-716FE1159442}"/>
              </a:ext>
            </a:extLst>
          </p:cNvPr>
          <p:cNvSpPr/>
          <p:nvPr/>
        </p:nvSpPr>
        <p:spPr>
          <a:xfrm>
            <a:off x="8119688" y="6057324"/>
            <a:ext cx="398378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https://www.allmath.com/lagrange-multipliers.php</a:t>
            </a:r>
          </a:p>
        </p:txBody>
      </p:sp>
      <p:sp>
        <p:nvSpPr>
          <p:cNvPr id="6" name="Rectangle 1">
            <a:extLst>
              <a:ext uri="{FF2B5EF4-FFF2-40B4-BE49-F238E27FC236}">
                <a16:creationId xmlns:a16="http://schemas.microsoft.com/office/drawing/2014/main" id="{260F4E94-A5CE-4A57-B591-16A01B192F95}"/>
              </a:ext>
            </a:extLst>
          </p:cNvPr>
          <p:cNvSpPr>
            <a:spLocks noChangeArrowheads="1"/>
          </p:cNvSpPr>
          <p:nvPr/>
        </p:nvSpPr>
        <p:spPr bwMode="auto">
          <a:xfrm>
            <a:off x="304800" y="1428176"/>
            <a:ext cx="8132354"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The method of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Lagrange multiliers</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which is named after the mathematician </a:t>
            </a:r>
            <a:r>
              <a:rPr kumimoji="0" lang="zh-TW" altLang="zh-TW" sz="1300" b="0" i="0" u="none" strike="noStrike" kern="1200" cap="none" spc="0" normalizeH="0" baseline="0" noProof="0" dirty="0">
                <a:ln>
                  <a:noFill/>
                </a:ln>
                <a:solidFill>
                  <a:srgbClr val="000000"/>
                </a:solidFill>
                <a:effectLst/>
                <a:uLnTx/>
                <a:uFillTx/>
                <a:latin typeface="Arial Unicode MS"/>
                <a:ea typeface="新細明體" panose="02020500000000000000" pitchFamily="18" charset="-120"/>
                <a:cs typeface="+mn-cs"/>
              </a:rPr>
              <a:t>Joseph-Louis Lagrange</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a:t>
            </a:r>
            <a:endParaRPr kumimoji="0" lang="en-US"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is a technique for locating the local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maxima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and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minima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of a function that is subject to equality constraints.</a:t>
            </a:r>
            <a:r>
              <a:rPr kumimoji="0" lang="zh-TW" altLang="zh-TW" sz="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7" name="標題 1">
            <a:extLst>
              <a:ext uri="{FF2B5EF4-FFF2-40B4-BE49-F238E27FC236}">
                <a16:creationId xmlns:a16="http://schemas.microsoft.com/office/drawing/2014/main" id="{37F04EA3-4448-45BA-9330-2810C978CD8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Lagrange multiplier</a:t>
            </a:r>
          </a:p>
        </p:txBody>
      </p:sp>
      <p:sp>
        <p:nvSpPr>
          <p:cNvPr id="8" name="矩形 7">
            <a:extLst>
              <a:ext uri="{FF2B5EF4-FFF2-40B4-BE49-F238E27FC236}">
                <a16:creationId xmlns:a16="http://schemas.microsoft.com/office/drawing/2014/main" id="{91A20C91-E9AF-498B-B011-E708CBFDE57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1B11C7A9-3DCD-4FFE-BAD9-19C7E0E562B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0" name="圖片 9">
            <a:extLst>
              <a:ext uri="{FF2B5EF4-FFF2-40B4-BE49-F238E27FC236}">
                <a16:creationId xmlns:a16="http://schemas.microsoft.com/office/drawing/2014/main" id="{9EF25C55-5EDA-4BBC-A043-042FB1E23051}"/>
              </a:ext>
            </a:extLst>
          </p:cNvPr>
          <p:cNvPicPr>
            <a:picLocks noChangeAspect="1"/>
          </p:cNvPicPr>
          <p:nvPr/>
        </p:nvPicPr>
        <p:blipFill>
          <a:blip r:embed="rId2"/>
          <a:stretch>
            <a:fillRect/>
          </a:stretch>
        </p:blipFill>
        <p:spPr>
          <a:xfrm>
            <a:off x="982400" y="2190187"/>
            <a:ext cx="4241533" cy="3099582"/>
          </a:xfrm>
          <a:prstGeom prst="rect">
            <a:avLst/>
          </a:prstGeom>
        </p:spPr>
      </p:pic>
      <p:pic>
        <p:nvPicPr>
          <p:cNvPr id="11" name="圖片 10">
            <a:extLst>
              <a:ext uri="{FF2B5EF4-FFF2-40B4-BE49-F238E27FC236}">
                <a16:creationId xmlns:a16="http://schemas.microsoft.com/office/drawing/2014/main" id="{A36AE96F-A2C0-4B7A-A7B1-6FC233BF98CA}"/>
              </a:ext>
            </a:extLst>
          </p:cNvPr>
          <p:cNvPicPr>
            <a:picLocks noChangeAspect="1"/>
          </p:cNvPicPr>
          <p:nvPr/>
        </p:nvPicPr>
        <p:blipFill>
          <a:blip r:embed="rId3"/>
          <a:stretch>
            <a:fillRect/>
          </a:stretch>
        </p:blipFill>
        <p:spPr>
          <a:xfrm>
            <a:off x="6170867" y="2640141"/>
            <a:ext cx="4404067" cy="1825032"/>
          </a:xfrm>
          <a:prstGeom prst="rect">
            <a:avLst/>
          </a:prstGeom>
        </p:spPr>
      </p:pic>
      <p:pic>
        <p:nvPicPr>
          <p:cNvPr id="14" name="圖片 13">
            <a:extLst>
              <a:ext uri="{FF2B5EF4-FFF2-40B4-BE49-F238E27FC236}">
                <a16:creationId xmlns:a16="http://schemas.microsoft.com/office/drawing/2014/main" id="{DF2FA762-9508-4806-9C40-3D76A72672E0}"/>
              </a:ext>
            </a:extLst>
          </p:cNvPr>
          <p:cNvPicPr>
            <a:picLocks noChangeAspect="1"/>
          </p:cNvPicPr>
          <p:nvPr/>
        </p:nvPicPr>
        <p:blipFill>
          <a:blip r:embed="rId4"/>
          <a:stretch>
            <a:fillRect/>
          </a:stretch>
        </p:blipFill>
        <p:spPr>
          <a:xfrm>
            <a:off x="8437154" y="5155718"/>
            <a:ext cx="1130179" cy="402150"/>
          </a:xfrm>
          <a:prstGeom prst="rect">
            <a:avLst/>
          </a:prstGeom>
        </p:spPr>
      </p:pic>
      <p:sp>
        <p:nvSpPr>
          <p:cNvPr id="15" name="Rectangle 1">
            <a:extLst>
              <a:ext uri="{FF2B5EF4-FFF2-40B4-BE49-F238E27FC236}">
                <a16:creationId xmlns:a16="http://schemas.microsoft.com/office/drawing/2014/main" id="{9E75F869-BE4F-4563-8180-FDCE7A260BC5}"/>
              </a:ext>
            </a:extLst>
          </p:cNvPr>
          <p:cNvSpPr>
            <a:spLocks noChangeArrowheads="1"/>
          </p:cNvSpPr>
          <p:nvPr/>
        </p:nvSpPr>
        <p:spPr bwMode="auto">
          <a:xfrm>
            <a:off x="7544151" y="4613275"/>
            <a:ext cx="291618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rPr>
              <a:t>The optimal point satisfies </a:t>
            </a:r>
            <a:endParaRPr kumimoji="0" lang="zh-TW"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endParaRPr>
          </a:p>
        </p:txBody>
      </p:sp>
      <p:sp>
        <p:nvSpPr>
          <p:cNvPr id="16" name="矩形 15">
            <a:extLst>
              <a:ext uri="{FF2B5EF4-FFF2-40B4-BE49-F238E27FC236}">
                <a16:creationId xmlns:a16="http://schemas.microsoft.com/office/drawing/2014/main" id="{793F52B4-316D-4F4F-9197-B217D84A0F56}"/>
              </a:ext>
            </a:extLst>
          </p:cNvPr>
          <p:cNvSpPr/>
          <p:nvPr/>
        </p:nvSpPr>
        <p:spPr>
          <a:xfrm>
            <a:off x="770467" y="5410993"/>
            <a:ext cx="5113866"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引進 </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Lagrange multiplier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的好處是我們將一個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最佳化問題</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改寫成一個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求根問題</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理論上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𝐹</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𝑥</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這種問題不管線性或非線性我們都比較會解</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而最佳化問題就相對比較無從下手。</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01C7180-1BBC-432C-A939-CD229560EC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5989498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08D3028-1B6B-43A0-BC6A-595DE120D56B}"/>
              </a:ext>
            </a:extLst>
          </p:cNvPr>
          <p:cNvPicPr>
            <a:picLocks noChangeAspect="1"/>
          </p:cNvPicPr>
          <p:nvPr/>
        </p:nvPicPr>
        <p:blipFill>
          <a:blip r:embed="rId2"/>
          <a:stretch>
            <a:fillRect/>
          </a:stretch>
        </p:blipFill>
        <p:spPr>
          <a:xfrm>
            <a:off x="6220229" y="1423707"/>
            <a:ext cx="5511736" cy="4512734"/>
          </a:xfrm>
          <a:prstGeom prst="rect">
            <a:avLst/>
          </a:prstGeom>
        </p:spPr>
      </p:pic>
      <p:sp>
        <p:nvSpPr>
          <p:cNvPr id="8" name="標題 1">
            <a:extLst>
              <a:ext uri="{FF2B5EF4-FFF2-40B4-BE49-F238E27FC236}">
                <a16:creationId xmlns:a16="http://schemas.microsoft.com/office/drawing/2014/main" id="{C409C095-4651-4BB5-A62F-A9A2A3B3C47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凸函數與凹函數</a:t>
            </a:r>
            <a:endParaRPr kumimoji="0" lang="en-US" altLang="zh-TW"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id="{6C63AA97-3CD6-4B4C-A30D-E81899ED88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圓角 9">
            <a:extLst>
              <a:ext uri="{FF2B5EF4-FFF2-40B4-BE49-F238E27FC236}">
                <a16:creationId xmlns:a16="http://schemas.microsoft.com/office/drawing/2014/main" id="{2CD9D80D-CB5A-4655-96AA-02D452EDC98C}"/>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1" name="圖片 10">
            <a:extLst>
              <a:ext uri="{FF2B5EF4-FFF2-40B4-BE49-F238E27FC236}">
                <a16:creationId xmlns:a16="http://schemas.microsoft.com/office/drawing/2014/main" id="{EF355140-2A28-4C53-B2D7-0F906B5855DA}"/>
              </a:ext>
            </a:extLst>
          </p:cNvPr>
          <p:cNvPicPr>
            <a:picLocks noChangeAspect="1"/>
          </p:cNvPicPr>
          <p:nvPr/>
        </p:nvPicPr>
        <p:blipFill>
          <a:blip r:embed="rId3"/>
          <a:stretch>
            <a:fillRect/>
          </a:stretch>
        </p:blipFill>
        <p:spPr>
          <a:xfrm>
            <a:off x="1666651" y="2806976"/>
            <a:ext cx="2685216" cy="2367439"/>
          </a:xfrm>
          <a:prstGeom prst="rect">
            <a:avLst/>
          </a:prstGeom>
        </p:spPr>
      </p:pic>
      <p:sp>
        <p:nvSpPr>
          <p:cNvPr id="13" name="矩形 12">
            <a:extLst>
              <a:ext uri="{FF2B5EF4-FFF2-40B4-BE49-F238E27FC236}">
                <a16:creationId xmlns:a16="http://schemas.microsoft.com/office/drawing/2014/main" id="{7115A300-C91E-47EF-B05F-A9A43F99009D}"/>
              </a:ext>
            </a:extLst>
          </p:cNvPr>
          <p:cNvSpPr/>
          <p:nvPr/>
        </p:nvSpPr>
        <p:spPr>
          <a:xfrm>
            <a:off x="431735" y="1423707"/>
            <a:ext cx="6096000" cy="1246495"/>
          </a:xfrm>
          <a:prstGeom prst="rect">
            <a:avLst/>
          </a:prstGeom>
        </p:spPr>
        <p:txBody>
          <a:bodyPr>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若對於任意兩點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及</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0&lt; λ &lt;1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，則函數稱為凸的（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Convex</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p>
        </p:txBody>
      </p:sp>
      <p:pic>
        <p:nvPicPr>
          <p:cNvPr id="14" name="圖片 13">
            <a:extLst>
              <a:ext uri="{FF2B5EF4-FFF2-40B4-BE49-F238E27FC236}">
                <a16:creationId xmlns:a16="http://schemas.microsoft.com/office/drawing/2014/main" id="{142D7853-BC22-4C47-9399-824B2246E747}"/>
              </a:ext>
            </a:extLst>
          </p:cNvPr>
          <p:cNvPicPr>
            <a:picLocks noChangeAspect="1"/>
          </p:cNvPicPr>
          <p:nvPr/>
        </p:nvPicPr>
        <p:blipFill>
          <a:blip r:embed="rId4"/>
          <a:stretch>
            <a:fillRect/>
          </a:stretch>
        </p:blipFill>
        <p:spPr>
          <a:xfrm>
            <a:off x="1484123" y="2068559"/>
            <a:ext cx="3098910" cy="289735"/>
          </a:xfrm>
          <a:prstGeom prst="rect">
            <a:avLst/>
          </a:prstGeom>
        </p:spPr>
      </p:pic>
      <p:sp>
        <p:nvSpPr>
          <p:cNvPr id="15" name="矩形 14">
            <a:extLst>
              <a:ext uri="{FF2B5EF4-FFF2-40B4-BE49-F238E27FC236}">
                <a16:creationId xmlns:a16="http://schemas.microsoft.com/office/drawing/2014/main" id="{3BF745C4-D5BB-4D64-BD2D-B914E1DDE234}"/>
              </a:ext>
            </a:extLst>
          </p:cNvPr>
          <p:cNvSpPr/>
          <p:nvPr/>
        </p:nvSpPr>
        <p:spPr>
          <a:xfrm>
            <a:off x="449004" y="5311189"/>
            <a:ext cx="5189796" cy="64633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 改為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，則稱為嚴格凸的（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Convex</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
        <p:nvSpPr>
          <p:cNvPr id="17" name="矩形: 圓角 16">
            <a:extLst>
              <a:ext uri="{FF2B5EF4-FFF2-40B4-BE49-F238E27FC236}">
                <a16:creationId xmlns:a16="http://schemas.microsoft.com/office/drawing/2014/main" id="{DDF020F3-21F2-448F-810C-FF0E448B1C5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12625147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如何定義最大邊距</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Hard margin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推導</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539716"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26372" y="2413339"/>
            <a:ext cx="1944217" cy="255124"/>
          </a:xfrm>
          <a:prstGeom prst="rect">
            <a:avLst/>
          </a:prstGeom>
        </p:spPr>
      </p:pic>
      <p:pic>
        <p:nvPicPr>
          <p:cNvPr id="21" name="圖片 20">
            <a:extLst>
              <a:ext uri="{FF2B5EF4-FFF2-40B4-BE49-F238E27FC236}">
                <a16:creationId xmlns:a16="http://schemas.microsoft.com/office/drawing/2014/main" id="{C2A15FA4-9D32-4F1C-939C-23FD4433F8E0}"/>
              </a:ext>
            </a:extLst>
          </p:cNvPr>
          <p:cNvPicPr>
            <a:picLocks noChangeAspect="1"/>
          </p:cNvPicPr>
          <p:nvPr/>
        </p:nvPicPr>
        <p:blipFill>
          <a:blip r:embed="rId8"/>
          <a:stretch>
            <a:fillRect/>
          </a:stretch>
        </p:blipFill>
        <p:spPr>
          <a:xfrm>
            <a:off x="4727848" y="2276872"/>
            <a:ext cx="1872208" cy="273982"/>
          </a:xfrm>
          <a:prstGeom prst="rect">
            <a:avLst/>
          </a:prstGeom>
        </p:spPr>
      </p:pic>
      <p:pic>
        <p:nvPicPr>
          <p:cNvPr id="23" name="圖片 22">
            <a:extLst>
              <a:ext uri="{FF2B5EF4-FFF2-40B4-BE49-F238E27FC236}">
                <a16:creationId xmlns:a16="http://schemas.microsoft.com/office/drawing/2014/main" id="{EB4AEBC8-D16E-40F1-9B3F-12674FB6235C}"/>
              </a:ext>
            </a:extLst>
          </p:cNvPr>
          <p:cNvPicPr>
            <a:picLocks noChangeAspect="1"/>
          </p:cNvPicPr>
          <p:nvPr/>
        </p:nvPicPr>
        <p:blipFill>
          <a:blip r:embed="rId8"/>
          <a:stretch>
            <a:fillRect/>
          </a:stretch>
        </p:blipFill>
        <p:spPr>
          <a:xfrm>
            <a:off x="4727848" y="1844824"/>
            <a:ext cx="1872208" cy="273982"/>
          </a:xfrm>
          <a:prstGeom prst="rect">
            <a:avLst/>
          </a:prstGeom>
        </p:spPr>
      </p:pic>
      <p:pic>
        <p:nvPicPr>
          <p:cNvPr id="24" name="圖片 23">
            <a:extLst>
              <a:ext uri="{FF2B5EF4-FFF2-40B4-BE49-F238E27FC236}">
                <a16:creationId xmlns:a16="http://schemas.microsoft.com/office/drawing/2014/main" id="{82515101-4422-4BB8-875F-6E759BF94EAF}"/>
              </a:ext>
            </a:extLst>
          </p:cNvPr>
          <p:cNvPicPr>
            <a:picLocks noChangeAspect="1"/>
          </p:cNvPicPr>
          <p:nvPr/>
        </p:nvPicPr>
        <p:blipFill>
          <a:blip r:embed="rId8"/>
          <a:stretch>
            <a:fillRect/>
          </a:stretch>
        </p:blipFill>
        <p:spPr>
          <a:xfrm>
            <a:off x="4727848" y="2708920"/>
            <a:ext cx="1872208" cy="273982"/>
          </a:xfrm>
          <a:prstGeom prst="rect">
            <a:avLst/>
          </a:prstGeom>
        </p:spPr>
      </p:pic>
      <p:sp>
        <p:nvSpPr>
          <p:cNvPr id="22" name="文字方塊 21">
            <a:extLst>
              <a:ext uri="{FF2B5EF4-FFF2-40B4-BE49-F238E27FC236}">
                <a16:creationId xmlns:a16="http://schemas.microsoft.com/office/drawing/2014/main" id="{4230B7F3-0C1F-4F61-8736-1C4A45470C6F}"/>
              </a:ext>
            </a:extLst>
          </p:cNvPr>
          <p:cNvSpPr txBox="1"/>
          <p:nvPr/>
        </p:nvSpPr>
        <p:spPr>
          <a:xfrm>
            <a:off x="6384032" y="2686340"/>
            <a:ext cx="2880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D8C878EE-1376-4D8D-8983-F36CFF71079C}"/>
              </a:ext>
            </a:extLst>
          </p:cNvPr>
          <p:cNvSpPr txBox="1"/>
          <p:nvPr/>
        </p:nvSpPr>
        <p:spPr>
          <a:xfrm>
            <a:off x="6384032" y="1806923"/>
            <a:ext cx="432048"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7" name="接點: 弧形 26">
            <a:extLst>
              <a:ext uri="{FF2B5EF4-FFF2-40B4-BE49-F238E27FC236}">
                <a16:creationId xmlns:a16="http://schemas.microsoft.com/office/drawing/2014/main" id="{DC6995BD-BD7A-4823-B4A0-FABA20C277C8}"/>
              </a:ext>
            </a:extLst>
          </p:cNvPr>
          <p:cNvCxnSpPr>
            <a:cxnSpLocks/>
            <a:endCxn id="23" idx="1"/>
          </p:cNvCxnSpPr>
          <p:nvPr/>
        </p:nvCxnSpPr>
        <p:spPr>
          <a:xfrm flipV="1">
            <a:off x="3143672" y="1981815"/>
            <a:ext cx="1584176" cy="871121"/>
          </a:xfrm>
          <a:prstGeom prst="curvedConnector3">
            <a:avLst>
              <a:gd name="adj1" fmla="val 5106"/>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接點: 弧形 34">
            <a:extLst>
              <a:ext uri="{FF2B5EF4-FFF2-40B4-BE49-F238E27FC236}">
                <a16:creationId xmlns:a16="http://schemas.microsoft.com/office/drawing/2014/main" id="{E19E2331-FC8C-4DA4-92EC-46BA065FB2F4}"/>
              </a:ext>
            </a:extLst>
          </p:cNvPr>
          <p:cNvCxnSpPr>
            <a:cxnSpLocks/>
          </p:cNvCxnSpPr>
          <p:nvPr/>
        </p:nvCxnSpPr>
        <p:spPr>
          <a:xfrm flipV="1">
            <a:off x="3503712" y="2852937"/>
            <a:ext cx="1296144" cy="360039"/>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弧形 36">
            <a:extLst>
              <a:ext uri="{FF2B5EF4-FFF2-40B4-BE49-F238E27FC236}">
                <a16:creationId xmlns:a16="http://schemas.microsoft.com/office/drawing/2014/main" id="{D47099E7-6949-443A-B3D4-4A97E0D17B58}"/>
              </a:ext>
            </a:extLst>
          </p:cNvPr>
          <p:cNvCxnSpPr>
            <a:cxnSpLocks/>
            <a:endCxn id="21" idx="1"/>
          </p:cNvCxnSpPr>
          <p:nvPr/>
        </p:nvCxnSpPr>
        <p:spPr>
          <a:xfrm flipV="1">
            <a:off x="3359696" y="2413863"/>
            <a:ext cx="1368152" cy="590116"/>
          </a:xfrm>
          <a:prstGeom prst="curvedConnector3">
            <a:avLst>
              <a:gd name="adj1" fmla="val 2710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B3AEE9B0-6DD8-45FB-87BE-E0164C30AC5F}"/>
              </a:ext>
            </a:extLst>
          </p:cNvPr>
          <p:cNvPicPr>
            <a:picLocks noChangeAspect="1"/>
          </p:cNvPicPr>
          <p:nvPr/>
        </p:nvPicPr>
        <p:blipFill>
          <a:blip r:embed="rId9"/>
          <a:stretch>
            <a:fillRect/>
          </a:stretch>
        </p:blipFill>
        <p:spPr>
          <a:xfrm>
            <a:off x="7176120" y="2204864"/>
            <a:ext cx="4344006" cy="695422"/>
          </a:xfrm>
          <a:prstGeom prst="rect">
            <a:avLst/>
          </a:prstGeom>
        </p:spPr>
      </p:pic>
      <p:sp>
        <p:nvSpPr>
          <p:cNvPr id="48" name="文字方塊 47">
            <a:extLst>
              <a:ext uri="{FF2B5EF4-FFF2-40B4-BE49-F238E27FC236}">
                <a16:creationId xmlns:a16="http://schemas.microsoft.com/office/drawing/2014/main" id="{F6A57AD0-D88F-43D1-8DB3-C6BCD033624C}"/>
              </a:ext>
            </a:extLst>
          </p:cNvPr>
          <p:cNvSpPr txBox="1"/>
          <p:nvPr/>
        </p:nvSpPr>
        <p:spPr>
          <a:xfrm>
            <a:off x="847226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5840D44E-1B39-4020-970B-43A180F85B14}"/>
              </a:ext>
            </a:extLst>
          </p:cNvPr>
          <p:cNvSpPr txBox="1"/>
          <p:nvPr/>
        </p:nvSpPr>
        <p:spPr>
          <a:xfrm>
            <a:off x="991242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F5A7142-A74B-4EB0-B1B6-69B5CE948960}"/>
              </a:ext>
            </a:extLst>
          </p:cNvPr>
          <p:cNvSpPr txBox="1"/>
          <p:nvPr/>
        </p:nvSpPr>
        <p:spPr>
          <a:xfrm>
            <a:off x="8400256" y="2318683"/>
            <a:ext cx="79208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green</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C115091A-7E39-4923-BA2B-3A74A7A9D95C}"/>
              </a:ext>
            </a:extLst>
          </p:cNvPr>
          <p:cNvSpPr txBox="1"/>
          <p:nvPr/>
        </p:nvSpPr>
        <p:spPr>
          <a:xfrm>
            <a:off x="9912424" y="2318683"/>
            <a:ext cx="6480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red</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3" name="矩形 52">
            <a:extLst>
              <a:ext uri="{FF2B5EF4-FFF2-40B4-BE49-F238E27FC236}">
                <a16:creationId xmlns:a16="http://schemas.microsoft.com/office/drawing/2014/main" id="{32E04057-ED99-46EB-804B-50C6F571F382}"/>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4" name="矩形 53">
            <a:extLst>
              <a:ext uri="{FF2B5EF4-FFF2-40B4-BE49-F238E27FC236}">
                <a16:creationId xmlns:a16="http://schemas.microsoft.com/office/drawing/2014/main" id="{7DF58F27-BFE5-48C8-BE24-2B9E7C0E0F72}"/>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pic>
        <p:nvPicPr>
          <p:cNvPr id="55" name="圖片 54">
            <a:extLst>
              <a:ext uri="{FF2B5EF4-FFF2-40B4-BE49-F238E27FC236}">
                <a16:creationId xmlns:a16="http://schemas.microsoft.com/office/drawing/2014/main" id="{91FA73CC-7EFA-492C-8E91-7A27D69CA237}"/>
              </a:ext>
            </a:extLst>
          </p:cNvPr>
          <p:cNvPicPr>
            <a:picLocks noChangeAspect="1"/>
          </p:cNvPicPr>
          <p:nvPr/>
        </p:nvPicPr>
        <p:blipFill>
          <a:blip r:embed="rId10"/>
          <a:stretch>
            <a:fillRect/>
          </a:stretch>
        </p:blipFill>
        <p:spPr>
          <a:xfrm>
            <a:off x="7104112" y="3542373"/>
            <a:ext cx="2232248" cy="595266"/>
          </a:xfrm>
          <a:prstGeom prst="rect">
            <a:avLst/>
          </a:prstGeom>
        </p:spPr>
      </p:pic>
      <p:sp>
        <p:nvSpPr>
          <p:cNvPr id="56" name="矩形 55">
            <a:extLst>
              <a:ext uri="{FF2B5EF4-FFF2-40B4-BE49-F238E27FC236}">
                <a16:creationId xmlns:a16="http://schemas.microsoft.com/office/drawing/2014/main" id="{A72831DF-63FF-48CC-B863-3C3CB0A288F4}"/>
              </a:ext>
            </a:extLst>
          </p:cNvPr>
          <p:cNvSpPr/>
          <p:nvPr/>
        </p:nvSpPr>
        <p:spPr>
          <a:xfrm>
            <a:off x="8184232" y="3902413"/>
            <a:ext cx="14401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66908AC8-8469-4C8E-8C69-57205434C611}"/>
              </a:ext>
            </a:extLst>
          </p:cNvPr>
          <p:cNvPicPr>
            <a:picLocks noChangeAspect="1"/>
          </p:cNvPicPr>
          <p:nvPr/>
        </p:nvPicPr>
        <p:blipFill>
          <a:blip r:embed="rId11"/>
          <a:stretch>
            <a:fillRect/>
          </a:stretch>
        </p:blipFill>
        <p:spPr>
          <a:xfrm>
            <a:off x="623392" y="3284984"/>
            <a:ext cx="874886" cy="843640"/>
          </a:xfrm>
          <a:prstGeom prst="rect">
            <a:avLst/>
          </a:prstGeom>
        </p:spPr>
      </p:pic>
      <p:pic>
        <p:nvPicPr>
          <p:cNvPr id="58" name="圖片 57">
            <a:extLst>
              <a:ext uri="{FF2B5EF4-FFF2-40B4-BE49-F238E27FC236}">
                <a16:creationId xmlns:a16="http://schemas.microsoft.com/office/drawing/2014/main" id="{7C68ECA1-2A9F-4051-B04B-031B74C4A5E7}"/>
              </a:ext>
            </a:extLst>
          </p:cNvPr>
          <p:cNvPicPr>
            <a:picLocks noChangeAspect="1"/>
          </p:cNvPicPr>
          <p:nvPr/>
        </p:nvPicPr>
        <p:blipFill>
          <a:blip r:embed="rId12"/>
          <a:stretch>
            <a:fillRect/>
          </a:stretch>
        </p:blipFill>
        <p:spPr>
          <a:xfrm>
            <a:off x="2639616" y="4725144"/>
            <a:ext cx="885099" cy="720080"/>
          </a:xfrm>
          <a:prstGeom prst="rect">
            <a:avLst/>
          </a:prstGeom>
        </p:spPr>
      </p:pic>
      <p:pic>
        <p:nvPicPr>
          <p:cNvPr id="59" name="圖片 58">
            <a:extLst>
              <a:ext uri="{FF2B5EF4-FFF2-40B4-BE49-F238E27FC236}">
                <a16:creationId xmlns:a16="http://schemas.microsoft.com/office/drawing/2014/main" id="{9E8E576D-C618-49D4-B9B4-9D05808C23A7}"/>
              </a:ext>
            </a:extLst>
          </p:cNvPr>
          <p:cNvPicPr>
            <a:picLocks noChangeAspect="1"/>
          </p:cNvPicPr>
          <p:nvPr/>
        </p:nvPicPr>
        <p:blipFill>
          <a:blip r:embed="rId13"/>
          <a:stretch>
            <a:fillRect/>
          </a:stretch>
        </p:blipFill>
        <p:spPr>
          <a:xfrm>
            <a:off x="7392144" y="4262453"/>
            <a:ext cx="1728192" cy="273696"/>
          </a:xfrm>
          <a:prstGeom prst="rect">
            <a:avLst/>
          </a:prstGeom>
        </p:spPr>
      </p:pic>
      <p:cxnSp>
        <p:nvCxnSpPr>
          <p:cNvPr id="61" name="接點: 肘形 60">
            <a:extLst>
              <a:ext uri="{FF2B5EF4-FFF2-40B4-BE49-F238E27FC236}">
                <a16:creationId xmlns:a16="http://schemas.microsoft.com/office/drawing/2014/main" id="{6F1F9BE6-07C8-43B3-8D8B-CB4993C52621}"/>
              </a:ext>
            </a:extLst>
          </p:cNvPr>
          <p:cNvCxnSpPr>
            <a:stCxn id="55" idx="3"/>
            <a:endCxn id="59" idx="3"/>
          </p:cNvCxnSpPr>
          <p:nvPr/>
        </p:nvCxnSpPr>
        <p:spPr>
          <a:xfrm flipH="1">
            <a:off x="9120336" y="3840006"/>
            <a:ext cx="216024" cy="559295"/>
          </a:xfrm>
          <a:prstGeom prst="bentConnector3">
            <a:avLst>
              <a:gd name="adj1" fmla="val -105822"/>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C8BC6D64-2E21-46E4-9BBD-3CECABC27AC4}"/>
              </a:ext>
            </a:extLst>
          </p:cNvPr>
          <p:cNvSpPr/>
          <p:nvPr/>
        </p:nvSpPr>
        <p:spPr>
          <a:xfrm>
            <a:off x="7104112" y="4725144"/>
            <a:ext cx="27109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Optimization Problem:</a:t>
            </a:r>
          </a:p>
        </p:txBody>
      </p:sp>
      <p:pic>
        <p:nvPicPr>
          <p:cNvPr id="65" name="圖片 64">
            <a:extLst>
              <a:ext uri="{FF2B5EF4-FFF2-40B4-BE49-F238E27FC236}">
                <a16:creationId xmlns:a16="http://schemas.microsoft.com/office/drawing/2014/main" id="{F51A33C6-71BB-486D-9A45-4CC9E4F5FC76}"/>
              </a:ext>
            </a:extLst>
          </p:cNvPr>
          <p:cNvPicPr>
            <a:picLocks noChangeAspect="1"/>
          </p:cNvPicPr>
          <p:nvPr/>
        </p:nvPicPr>
        <p:blipFill>
          <a:blip r:embed="rId14"/>
          <a:stretch>
            <a:fillRect/>
          </a:stretch>
        </p:blipFill>
        <p:spPr>
          <a:xfrm>
            <a:off x="7140116" y="5229200"/>
            <a:ext cx="2520280" cy="691707"/>
          </a:xfrm>
          <a:prstGeom prst="rect">
            <a:avLst/>
          </a:prstGeom>
        </p:spPr>
      </p:pic>
      <p:pic>
        <p:nvPicPr>
          <p:cNvPr id="66" name="圖片 65">
            <a:extLst>
              <a:ext uri="{FF2B5EF4-FFF2-40B4-BE49-F238E27FC236}">
                <a16:creationId xmlns:a16="http://schemas.microsoft.com/office/drawing/2014/main" id="{31204D43-0BCD-4F0F-BE53-73AC1259F4BE}"/>
              </a:ext>
            </a:extLst>
          </p:cNvPr>
          <p:cNvPicPr>
            <a:picLocks noChangeAspect="1"/>
          </p:cNvPicPr>
          <p:nvPr/>
        </p:nvPicPr>
        <p:blipFill>
          <a:blip r:embed="rId15"/>
          <a:stretch>
            <a:fillRect/>
          </a:stretch>
        </p:blipFill>
        <p:spPr>
          <a:xfrm>
            <a:off x="9702839" y="5301208"/>
            <a:ext cx="2453417" cy="648072"/>
          </a:xfrm>
          <a:prstGeom prst="rect">
            <a:avLst/>
          </a:prstGeom>
        </p:spPr>
      </p:pic>
      <p:sp>
        <p:nvSpPr>
          <p:cNvPr id="67" name="文字方塊 66">
            <a:extLst>
              <a:ext uri="{FF2B5EF4-FFF2-40B4-BE49-F238E27FC236}">
                <a16:creationId xmlns:a16="http://schemas.microsoft.com/office/drawing/2014/main" id="{CEFC1385-27CD-4805-91DA-8A846E79E022}"/>
              </a:ext>
            </a:extLst>
          </p:cNvPr>
          <p:cNvSpPr txBox="1"/>
          <p:nvPr/>
        </p:nvSpPr>
        <p:spPr>
          <a:xfrm>
            <a:off x="9480376" y="5332856"/>
            <a:ext cx="49084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3CE43E85-5C4D-3B6B-4454-489AEFC1CE6D}"/>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Tree>
    <p:extLst>
      <p:ext uri="{BB962C8B-B14F-4D97-AF65-F5344CB8AC3E}">
        <p14:creationId xmlns:p14="http://schemas.microsoft.com/office/powerpoint/2010/main" val="16999670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Tree>
    <p:extLst>
      <p:ext uri="{BB962C8B-B14F-4D97-AF65-F5344CB8AC3E}">
        <p14:creationId xmlns:p14="http://schemas.microsoft.com/office/powerpoint/2010/main" val="3669087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6" name="文字方塊 5">
            <a:extLst>
              <a:ext uri="{FF2B5EF4-FFF2-40B4-BE49-F238E27FC236}">
                <a16:creationId xmlns:a16="http://schemas.microsoft.com/office/drawing/2014/main" id="{B7E37759-17FC-3C35-EAED-EB7ECDCC9A61}"/>
              </a:ext>
            </a:extLst>
          </p:cNvPr>
          <p:cNvSpPr txBox="1"/>
          <p:nvPr/>
        </p:nvSpPr>
        <p:spPr>
          <a:xfrm>
            <a:off x="1825683" y="5547369"/>
            <a:ext cx="8981173" cy="646331"/>
          </a:xfrm>
          <a:prstGeom prst="rect">
            <a:avLst/>
          </a:prstGeom>
          <a:solidFill>
            <a:srgbClr val="FFC000"/>
          </a:solid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最初要尋找一個能夠完美將「所有」資料分成兩邊，具有最大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的超平面，這被稱為“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，追求要將資料完美分好，因此很容易有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的風險。硬邊界是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的一種理想化形式，它假設完全可分。然而，大多數數據集並不完全線性可分。若能容忍些微誤判情況，或許就能得到“整體而言”不錯 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分類模型。</a:t>
            </a:r>
          </a:p>
        </p:txBody>
      </p:sp>
      <p:grpSp>
        <p:nvGrpSpPr>
          <p:cNvPr id="10" name="群組 9">
            <a:extLst>
              <a:ext uri="{FF2B5EF4-FFF2-40B4-BE49-F238E27FC236}">
                <a16:creationId xmlns:a16="http://schemas.microsoft.com/office/drawing/2014/main" id="{E70E1A36-CAA7-6A47-8339-DEAE9BBF3226}"/>
              </a:ext>
            </a:extLst>
          </p:cNvPr>
          <p:cNvGrpSpPr/>
          <p:nvPr/>
        </p:nvGrpSpPr>
        <p:grpSpPr>
          <a:xfrm>
            <a:off x="1127448" y="2075829"/>
            <a:ext cx="4913842" cy="2796805"/>
            <a:chOff x="479376" y="2480400"/>
            <a:chExt cx="4913842" cy="2796805"/>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449002"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1019435" y="2480400"/>
              <a:ext cx="1944217" cy="255124"/>
            </a:xfrm>
            <a:prstGeom prst="rect">
              <a:avLst/>
            </a:prstGeom>
          </p:spPr>
        </p:pic>
      </p:grpSp>
      <p:grpSp>
        <p:nvGrpSpPr>
          <p:cNvPr id="13" name="群組 12">
            <a:extLst>
              <a:ext uri="{FF2B5EF4-FFF2-40B4-BE49-F238E27FC236}">
                <a16:creationId xmlns:a16="http://schemas.microsoft.com/office/drawing/2014/main" id="{3BD64EBD-A934-FE9B-50A7-33A7DF2CD761}"/>
              </a:ext>
            </a:extLst>
          </p:cNvPr>
          <p:cNvGrpSpPr/>
          <p:nvPr/>
        </p:nvGrpSpPr>
        <p:grpSpPr>
          <a:xfrm>
            <a:off x="6456040" y="2085086"/>
            <a:ext cx="4837590" cy="2787548"/>
            <a:chOff x="479376" y="2489657"/>
            <a:chExt cx="4837590" cy="2787548"/>
          </a:xfrm>
        </p:grpSpPr>
        <p:pic>
          <p:nvPicPr>
            <p:cNvPr id="17" name="圖片 16">
              <a:extLst>
                <a:ext uri="{FF2B5EF4-FFF2-40B4-BE49-F238E27FC236}">
                  <a16:creationId xmlns:a16="http://schemas.microsoft.com/office/drawing/2014/main" id="{A7E797BE-47F2-F7F3-0C2C-9F5230A17498}"/>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18" name="圖片 17">
              <a:extLst>
                <a:ext uri="{FF2B5EF4-FFF2-40B4-BE49-F238E27FC236}">
                  <a16:creationId xmlns:a16="http://schemas.microsoft.com/office/drawing/2014/main" id="{D4E6C5E2-391A-F19D-A77F-E1602FF5F239}"/>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25" name="矩形 24">
              <a:extLst>
                <a:ext uri="{FF2B5EF4-FFF2-40B4-BE49-F238E27FC236}">
                  <a16:creationId xmlns:a16="http://schemas.microsoft.com/office/drawing/2014/main" id="{145305EB-5C83-B1FD-9451-3729A5DF94CB}"/>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78CAA07D-D790-784E-51FA-EC4247AE4025}"/>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30" name="矩形 29">
              <a:extLst>
                <a:ext uri="{FF2B5EF4-FFF2-40B4-BE49-F238E27FC236}">
                  <a16:creationId xmlns:a16="http://schemas.microsoft.com/office/drawing/2014/main" id="{21F27D7F-681B-99EB-7A87-BAE3388D0F3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FDBE1A8A-83DE-49E1-169F-70EF0C971D51}"/>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AD725D5-498F-ECDE-83AA-FE22CDB5FDE6}"/>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C7E7AE12-4F7C-5CAB-F605-BFB49074A17E}"/>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4" name="圖片 33">
              <a:extLst>
                <a:ext uri="{FF2B5EF4-FFF2-40B4-BE49-F238E27FC236}">
                  <a16:creationId xmlns:a16="http://schemas.microsoft.com/office/drawing/2014/main" id="{18B0AE7C-D2CE-3C7C-8CF1-85050F438FC4}"/>
                </a:ext>
              </a:extLst>
            </p:cNvPr>
            <p:cNvPicPr>
              <a:picLocks noChangeAspect="1"/>
            </p:cNvPicPr>
            <p:nvPr/>
          </p:nvPicPr>
          <p:blipFill>
            <a:blip r:embed="rId6"/>
            <a:stretch>
              <a:fillRect/>
            </a:stretch>
          </p:blipFill>
          <p:spPr>
            <a:xfrm>
              <a:off x="3372750" y="4269939"/>
              <a:ext cx="1944216" cy="315509"/>
            </a:xfrm>
            <a:prstGeom prst="rect">
              <a:avLst/>
            </a:prstGeom>
          </p:spPr>
        </p:pic>
        <p:pic>
          <p:nvPicPr>
            <p:cNvPr id="36" name="圖片 35">
              <a:extLst>
                <a:ext uri="{FF2B5EF4-FFF2-40B4-BE49-F238E27FC236}">
                  <a16:creationId xmlns:a16="http://schemas.microsoft.com/office/drawing/2014/main" id="{1A4BE767-CAF9-0503-710C-289510091522}"/>
                </a:ext>
              </a:extLst>
            </p:cNvPr>
            <p:cNvPicPr>
              <a:picLocks noChangeAspect="1"/>
            </p:cNvPicPr>
            <p:nvPr/>
          </p:nvPicPr>
          <p:blipFill>
            <a:blip r:embed="rId7"/>
            <a:stretch>
              <a:fillRect/>
            </a:stretch>
          </p:blipFill>
          <p:spPr>
            <a:xfrm>
              <a:off x="1046299" y="2489657"/>
              <a:ext cx="1944217" cy="255124"/>
            </a:xfrm>
            <a:prstGeom prst="rect">
              <a:avLst/>
            </a:prstGeom>
          </p:spPr>
        </p:pic>
      </p:grpSp>
      <p:pic>
        <p:nvPicPr>
          <p:cNvPr id="39" name="圖片 38">
            <a:extLst>
              <a:ext uri="{FF2B5EF4-FFF2-40B4-BE49-F238E27FC236}">
                <a16:creationId xmlns:a16="http://schemas.microsoft.com/office/drawing/2014/main" id="{7F804380-C25A-88D5-A350-7410A34A859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400256" y="3140968"/>
            <a:ext cx="285790" cy="285790"/>
          </a:xfrm>
          <a:prstGeom prst="rect">
            <a:avLst/>
          </a:prstGeom>
        </p:spPr>
      </p:pic>
      <p:pic>
        <p:nvPicPr>
          <p:cNvPr id="40" name="圖片 39">
            <a:extLst>
              <a:ext uri="{FF2B5EF4-FFF2-40B4-BE49-F238E27FC236}">
                <a16:creationId xmlns:a16="http://schemas.microsoft.com/office/drawing/2014/main" id="{B9027AF5-8CB4-EAEF-CFFC-C659A392B86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688288" y="3212976"/>
            <a:ext cx="285790" cy="285790"/>
          </a:xfrm>
          <a:prstGeom prst="rect">
            <a:avLst/>
          </a:prstGeom>
        </p:spPr>
      </p:pic>
      <p:pic>
        <p:nvPicPr>
          <p:cNvPr id="41" name="圖片 40">
            <a:extLst>
              <a:ext uri="{FF2B5EF4-FFF2-40B4-BE49-F238E27FC236}">
                <a16:creationId xmlns:a16="http://schemas.microsoft.com/office/drawing/2014/main" id="{90F72F1A-0EDA-9785-DA08-81B8C8989CA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832304" y="2924944"/>
            <a:ext cx="285790" cy="285790"/>
          </a:xfrm>
          <a:prstGeom prst="rect">
            <a:avLst/>
          </a:prstGeom>
        </p:spPr>
      </p:pic>
      <p:pic>
        <p:nvPicPr>
          <p:cNvPr id="43" name="圖片 42">
            <a:extLst>
              <a:ext uri="{FF2B5EF4-FFF2-40B4-BE49-F238E27FC236}">
                <a16:creationId xmlns:a16="http://schemas.microsoft.com/office/drawing/2014/main" id="{274911E6-899B-E055-C672-BCD4B8C126F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184232" y="3429000"/>
            <a:ext cx="181000" cy="200053"/>
          </a:xfrm>
          <a:prstGeom prst="rect">
            <a:avLst/>
          </a:prstGeom>
        </p:spPr>
      </p:pic>
      <p:pic>
        <p:nvPicPr>
          <p:cNvPr id="44" name="圖片 43">
            <a:extLst>
              <a:ext uri="{FF2B5EF4-FFF2-40B4-BE49-F238E27FC236}">
                <a16:creationId xmlns:a16="http://schemas.microsoft.com/office/drawing/2014/main" id="{C090DF2B-8D9A-E69A-E6D3-B28C2523FA2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356992"/>
            <a:ext cx="181000" cy="200053"/>
          </a:xfrm>
          <a:prstGeom prst="rect">
            <a:avLst/>
          </a:prstGeom>
        </p:spPr>
      </p:pic>
      <p:pic>
        <p:nvPicPr>
          <p:cNvPr id="45" name="圖片 44">
            <a:extLst>
              <a:ext uri="{FF2B5EF4-FFF2-40B4-BE49-F238E27FC236}">
                <a16:creationId xmlns:a16="http://schemas.microsoft.com/office/drawing/2014/main" id="{42081A3D-BF65-83CE-A335-8B703A56280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861048"/>
            <a:ext cx="181000" cy="200053"/>
          </a:xfrm>
          <a:prstGeom prst="rect">
            <a:avLst/>
          </a:prstGeom>
        </p:spPr>
      </p:pic>
      <p:pic>
        <p:nvPicPr>
          <p:cNvPr id="46" name="圖片 45">
            <a:extLst>
              <a:ext uri="{FF2B5EF4-FFF2-40B4-BE49-F238E27FC236}">
                <a16:creationId xmlns:a16="http://schemas.microsoft.com/office/drawing/2014/main" id="{AE541B92-C6A9-20FD-21E8-3DEF2C583B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752184" y="3429000"/>
            <a:ext cx="181000" cy="200053"/>
          </a:xfrm>
          <a:prstGeom prst="rect">
            <a:avLst/>
          </a:prstGeom>
        </p:spPr>
      </p:pic>
      <p:pic>
        <p:nvPicPr>
          <p:cNvPr id="52" name="圖片 51">
            <a:extLst>
              <a:ext uri="{FF2B5EF4-FFF2-40B4-BE49-F238E27FC236}">
                <a16:creationId xmlns:a16="http://schemas.microsoft.com/office/drawing/2014/main" id="{0961E59B-166B-BAC4-BD45-BAFDB19D779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616280" y="3429000"/>
            <a:ext cx="181000" cy="200053"/>
          </a:xfrm>
          <a:prstGeom prst="rect">
            <a:avLst/>
          </a:prstGeom>
        </p:spPr>
      </p:pic>
      <p:sp>
        <p:nvSpPr>
          <p:cNvPr id="64" name="文字方塊 63">
            <a:extLst>
              <a:ext uri="{FF2B5EF4-FFF2-40B4-BE49-F238E27FC236}">
                <a16:creationId xmlns:a16="http://schemas.microsoft.com/office/drawing/2014/main" id="{9D9F6008-FF80-603E-EF91-21DA535973D2}"/>
              </a:ext>
            </a:extLst>
          </p:cNvPr>
          <p:cNvSpPr txBox="1"/>
          <p:nvPr/>
        </p:nvSpPr>
        <p:spPr>
          <a:xfrm>
            <a:off x="7608168"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Soft-margin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25CAED2C-5487-60E4-5D60-EAED2B96A9FD}"/>
              </a:ext>
            </a:extLst>
          </p:cNvPr>
          <p:cNvSpPr txBox="1"/>
          <p:nvPr/>
        </p:nvSpPr>
        <p:spPr>
          <a:xfrm>
            <a:off x="2351584"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Hard-margin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DD19A186-9451-01D0-242E-331C17C41BFC}"/>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
        <p:nvSpPr>
          <p:cNvPr id="5" name="矩形 4">
            <a:extLst>
              <a:ext uri="{FF2B5EF4-FFF2-40B4-BE49-F238E27FC236}">
                <a16:creationId xmlns:a16="http://schemas.microsoft.com/office/drawing/2014/main" id="{7C98A111-BD87-490D-8C9E-1BC332780E44}"/>
              </a:ext>
            </a:extLst>
          </p:cNvPr>
          <p:cNvSpPr/>
          <p:nvPr/>
        </p:nvSpPr>
        <p:spPr>
          <a:xfrm>
            <a:off x="1909747" y="4772035"/>
            <a:ext cx="30343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模型在做資料分類時，不容許任何的誤差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矩形 41">
            <a:extLst>
              <a:ext uri="{FF2B5EF4-FFF2-40B4-BE49-F238E27FC236}">
                <a16:creationId xmlns:a16="http://schemas.microsoft.com/office/drawing/2014/main" id="{C18839D0-11F6-45E1-BBED-15EE76A4453C}"/>
              </a:ext>
            </a:extLst>
          </p:cNvPr>
          <p:cNvSpPr/>
          <p:nvPr/>
        </p:nvSpPr>
        <p:spPr>
          <a:xfrm>
            <a:off x="7187988" y="4772035"/>
            <a:ext cx="32863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模型在做資料分類時，容許一定程度的誤差</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932282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1" name="圖片 10">
            <a:extLst>
              <a:ext uri="{FF2B5EF4-FFF2-40B4-BE49-F238E27FC236}">
                <a16:creationId xmlns:a16="http://schemas.microsoft.com/office/drawing/2014/main" id="{0A12A189-0CE4-4EBA-8759-49454BB471D8}"/>
              </a:ext>
            </a:extLst>
          </p:cNvPr>
          <p:cNvPicPr>
            <a:picLocks noChangeAspect="1"/>
          </p:cNvPicPr>
          <p:nvPr/>
        </p:nvPicPr>
        <p:blipFill>
          <a:blip r:embed="rId2"/>
          <a:stretch>
            <a:fillRect/>
          </a:stretch>
        </p:blipFill>
        <p:spPr>
          <a:xfrm>
            <a:off x="525205" y="1764186"/>
            <a:ext cx="5418396" cy="2983343"/>
          </a:xfrm>
          <a:prstGeom prst="rect">
            <a:avLst/>
          </a:prstGeom>
        </p:spPr>
      </p:pic>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3"/>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4"/>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5"/>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6"/>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7"/>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107721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是使用者自訂的參數。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2</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為了簡化起見，我們將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值設為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每一個訓練資料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皆有一個對應之</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slack variable </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，當所有的</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時，表示模型可以嚴格地分類，不容許任何的資料落在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中間。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故在期望目標函數最小化的情況下，∑</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愈小愈好。</a:t>
            </a:r>
          </a:p>
        </p:txBody>
      </p:sp>
      <p:sp>
        <p:nvSpPr>
          <p:cNvPr id="28" name="矩形 27">
            <a:extLst>
              <a:ext uri="{FF2B5EF4-FFF2-40B4-BE49-F238E27FC236}">
                <a16:creationId xmlns:a16="http://schemas.microsoft.com/office/drawing/2014/main" id="{39D03C27-B858-494C-88D9-707C1FE5298D}"/>
              </a:ext>
            </a:extLst>
          </p:cNvPr>
          <p:cNvSpPr/>
          <p:nvPr/>
        </p:nvSpPr>
        <p:spPr>
          <a:xfrm rot="19496433">
            <a:off x="2698836" y="2330543"/>
            <a:ext cx="944470" cy="22966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9B64A25B-4278-4873-8B42-45D31C49EF77}"/>
              </a:ext>
            </a:extLst>
          </p:cNvPr>
          <p:cNvSpPr/>
          <p:nvPr/>
        </p:nvSpPr>
        <p:spPr>
          <a:xfrm rot="19367027">
            <a:off x="3575739" y="1591504"/>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07277B9F-0112-476E-91B8-08F6BFA6BC0E}"/>
              </a:ext>
            </a:extLst>
          </p:cNvPr>
          <p:cNvSpPr/>
          <p:nvPr/>
        </p:nvSpPr>
        <p:spPr>
          <a:xfrm rot="19367027">
            <a:off x="762742" y="2394379"/>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E83283AC-C622-4E0D-90F1-1AE4D0284FD4}"/>
              </a:ext>
            </a:extLst>
          </p:cNvPr>
          <p:cNvPicPr>
            <a:picLocks noChangeAspect="1"/>
          </p:cNvPicPr>
          <p:nvPr/>
        </p:nvPicPr>
        <p:blipFill>
          <a:blip r:embed="rId8"/>
          <a:stretch>
            <a:fillRect/>
          </a:stretch>
        </p:blipFill>
        <p:spPr>
          <a:xfrm>
            <a:off x="1881553" y="1400507"/>
            <a:ext cx="486706" cy="314927"/>
          </a:xfrm>
          <a:prstGeom prst="rect">
            <a:avLst/>
          </a:prstGeom>
        </p:spPr>
      </p:pic>
      <p:pic>
        <p:nvPicPr>
          <p:cNvPr id="32" name="圖片 31">
            <a:extLst>
              <a:ext uri="{FF2B5EF4-FFF2-40B4-BE49-F238E27FC236}">
                <a16:creationId xmlns:a16="http://schemas.microsoft.com/office/drawing/2014/main" id="{505A8FF7-7D20-4671-AA11-9F0EC4F0E581}"/>
              </a:ext>
            </a:extLst>
          </p:cNvPr>
          <p:cNvPicPr>
            <a:picLocks noChangeAspect="1"/>
          </p:cNvPicPr>
          <p:nvPr/>
        </p:nvPicPr>
        <p:blipFill>
          <a:blip r:embed="rId9"/>
          <a:stretch>
            <a:fillRect/>
          </a:stretch>
        </p:blipFill>
        <p:spPr>
          <a:xfrm>
            <a:off x="3899148" y="4419269"/>
            <a:ext cx="519620" cy="270788"/>
          </a:xfrm>
          <a:prstGeom prst="rect">
            <a:avLst/>
          </a:prstGeom>
        </p:spPr>
      </p:pic>
      <p:cxnSp>
        <p:nvCxnSpPr>
          <p:cNvPr id="34" name="直線單箭頭接點 33">
            <a:extLst>
              <a:ext uri="{FF2B5EF4-FFF2-40B4-BE49-F238E27FC236}">
                <a16:creationId xmlns:a16="http://schemas.microsoft.com/office/drawing/2014/main" id="{552626EE-7F5B-4C19-B18E-950421277ECD}"/>
              </a:ext>
            </a:extLst>
          </p:cNvPr>
          <p:cNvCxnSpPr>
            <a:stCxn id="30" idx="0"/>
            <a:endCxn id="31" idx="1"/>
          </p:cNvCxnSpPr>
          <p:nvPr/>
        </p:nvCxnSpPr>
        <p:spPr>
          <a:xfrm flipV="1">
            <a:off x="744788" y="1557971"/>
            <a:ext cx="1136765" cy="110471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C0C694C3-48E7-4A99-BCF6-3D9E789C75BD}"/>
              </a:ext>
            </a:extLst>
          </p:cNvPr>
          <p:cNvCxnSpPr>
            <a:stCxn id="29" idx="0"/>
            <a:endCxn id="31" idx="3"/>
          </p:cNvCxnSpPr>
          <p:nvPr/>
        </p:nvCxnSpPr>
        <p:spPr>
          <a:xfrm flipH="1" flipV="1">
            <a:off x="2368259" y="1557971"/>
            <a:ext cx="1189526" cy="3018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圓角 36">
            <a:extLst>
              <a:ext uri="{FF2B5EF4-FFF2-40B4-BE49-F238E27FC236}">
                <a16:creationId xmlns:a16="http://schemas.microsoft.com/office/drawing/2014/main" id="{78FDCFE6-261B-42CD-B0A5-3DC89F7EF085}"/>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680545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問題類型</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分類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回歸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a:t>
            </a: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分類和分群傻傻分不清楚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266" name="Picture 2">
            <a:extLst>
              <a:ext uri="{FF2B5EF4-FFF2-40B4-BE49-F238E27FC236}">
                <a16:creationId xmlns:a16="http://schemas.microsoft.com/office/drawing/2014/main" id="{4D4D0798-34E6-D9F5-C06D-43AE08F0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8" y="2036523"/>
            <a:ext cx="5102242" cy="242721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445EF8D-DE7C-D6C8-E223-B68885569309}"/>
              </a:ext>
            </a:extLst>
          </p:cNvPr>
          <p:cNvSpPr txBox="1"/>
          <p:nvPr/>
        </p:nvSpPr>
        <p:spPr>
          <a:xfrm>
            <a:off x="1127448"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監督式學習</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有標籤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84411A49-2751-E6ED-7FDA-A34CD2439FDC}"/>
              </a:ext>
            </a:extLst>
          </p:cNvPr>
          <p:cNvSpPr txBox="1"/>
          <p:nvPr/>
        </p:nvSpPr>
        <p:spPr>
          <a:xfrm>
            <a:off x="7536160"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非監督式學習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無標籤</a:t>
            </a:r>
          </a:p>
        </p:txBody>
      </p:sp>
      <p:sp>
        <p:nvSpPr>
          <p:cNvPr id="9" name="文字方塊 8">
            <a:extLst>
              <a:ext uri="{FF2B5EF4-FFF2-40B4-BE49-F238E27FC236}">
                <a16:creationId xmlns:a16="http://schemas.microsoft.com/office/drawing/2014/main" id="{46D072C1-2EE0-C0B7-EFD8-3E2A639B5623}"/>
              </a:ext>
            </a:extLst>
          </p:cNvPr>
          <p:cNvSpPr txBox="1"/>
          <p:nvPr/>
        </p:nvSpPr>
        <p:spPr>
          <a:xfrm>
            <a:off x="839416" y="4869160"/>
            <a:ext cx="4896544"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分類問題：找到將不同類別資料</a:t>
            </a:r>
            <a:r>
              <a:rPr kumimoji="0" lang="zh-TW" altLang="en-US" sz="16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分開</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回歸問題：找到符合資料分析的函式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1268" name="Picture 4" descr="AI - Ch18 機器學習(6), 分群/聚類：K平均演算法Clustering: K-means Algorithm | Mr. Opengate">
            <a:extLst>
              <a:ext uri="{FF2B5EF4-FFF2-40B4-BE49-F238E27FC236}">
                <a16:creationId xmlns:a16="http://schemas.microsoft.com/office/drawing/2014/main" id="{1F2A09EF-6912-C2D9-08BC-8E3B5A57F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8" b="6899"/>
          <a:stretch/>
        </p:blipFill>
        <p:spPr bwMode="auto">
          <a:xfrm>
            <a:off x="6888088" y="2060404"/>
            <a:ext cx="4710892" cy="258001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30B0EBA-140F-7234-FF6F-D16B0CC6DEEB}"/>
              </a:ext>
            </a:extLst>
          </p:cNvPr>
          <p:cNvSpPr txBox="1"/>
          <p:nvPr/>
        </p:nvSpPr>
        <p:spPr>
          <a:xfrm>
            <a:off x="7392144" y="4822993"/>
            <a:ext cx="4896544"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分群問題：找到相似性高的群集</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C6664FF5-EE29-8754-A9B6-5E18A5835755}"/>
              </a:ext>
            </a:extLst>
          </p:cNvPr>
          <p:cNvSpPr txBox="1"/>
          <p:nvPr/>
        </p:nvSpPr>
        <p:spPr>
          <a:xfrm>
            <a:off x="839416"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25030CF-9934-4737-1AA2-CC4BC20C053A}"/>
              </a:ext>
            </a:extLst>
          </p:cNvPr>
          <p:cNvSpPr txBox="1"/>
          <p:nvPr/>
        </p:nvSpPr>
        <p:spPr>
          <a:xfrm>
            <a:off x="3151965"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回歸</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6BE15384-B341-1755-448F-F4E90644F685}"/>
              </a:ext>
            </a:extLst>
          </p:cNvPr>
          <p:cNvSpPr txBox="1"/>
          <p:nvPr/>
        </p:nvSpPr>
        <p:spPr>
          <a:xfrm>
            <a:off x="8259273"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047111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2"/>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3"/>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4"/>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5"/>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6"/>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76944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我們利用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來對 ∑</a:t>
            </a:r>
            <a:r>
              <a:rPr kumimoji="0" lang="el-GR"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a:t>
            </a:r>
            <a:r>
              <a:rPr kumimoji="0" lang="en-US" altLang="zh-TW" sz="16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做控制：</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值增加</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“Margin”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p>
        </p:txBody>
      </p:sp>
      <p:pic>
        <p:nvPicPr>
          <p:cNvPr id="2" name="圖片 1">
            <a:extLst>
              <a:ext uri="{FF2B5EF4-FFF2-40B4-BE49-F238E27FC236}">
                <a16:creationId xmlns:a16="http://schemas.microsoft.com/office/drawing/2014/main" id="{3B196037-D912-4578-8402-A5101A06B00A}"/>
              </a:ext>
            </a:extLst>
          </p:cNvPr>
          <p:cNvPicPr>
            <a:picLocks noChangeAspect="1"/>
          </p:cNvPicPr>
          <p:nvPr/>
        </p:nvPicPr>
        <p:blipFill>
          <a:blip r:embed="rId7"/>
          <a:stretch>
            <a:fillRect/>
          </a:stretch>
        </p:blipFill>
        <p:spPr>
          <a:xfrm>
            <a:off x="618068" y="1609086"/>
            <a:ext cx="5192771" cy="3421652"/>
          </a:xfrm>
          <a:prstGeom prst="rect">
            <a:avLst/>
          </a:prstGeom>
        </p:spPr>
      </p:pic>
      <p:sp>
        <p:nvSpPr>
          <p:cNvPr id="33" name="矩形: 圓角 32">
            <a:extLst>
              <a:ext uri="{FF2B5EF4-FFF2-40B4-BE49-F238E27FC236}">
                <a16:creationId xmlns:a16="http://schemas.microsoft.com/office/drawing/2014/main" id="{D3BBFF95-4274-404E-B64F-090095BB7A8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3441290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9" name="群組 68">
            <a:extLst>
              <a:ext uri="{FF2B5EF4-FFF2-40B4-BE49-F238E27FC236}">
                <a16:creationId xmlns:a16="http://schemas.microsoft.com/office/drawing/2014/main" id="{A911BC6F-DEE2-4F7F-011E-AE63E1EC47AA}"/>
              </a:ext>
            </a:extLst>
          </p:cNvPr>
          <p:cNvGrpSpPr/>
          <p:nvPr/>
        </p:nvGrpSpPr>
        <p:grpSpPr>
          <a:xfrm>
            <a:off x="2927648" y="3629999"/>
            <a:ext cx="3337985" cy="2555608"/>
            <a:chOff x="983432" y="3305293"/>
            <a:chExt cx="4208763" cy="3222287"/>
          </a:xfrm>
        </p:grpSpPr>
        <p:grpSp>
          <p:nvGrpSpPr>
            <p:cNvPr id="70" name="群組 69">
              <a:extLst>
                <a:ext uri="{FF2B5EF4-FFF2-40B4-BE49-F238E27FC236}">
                  <a16:creationId xmlns:a16="http://schemas.microsoft.com/office/drawing/2014/main" id="{3ADB5FB8-6118-5EEF-E510-F83D4985E213}"/>
                </a:ext>
              </a:extLst>
            </p:cNvPr>
            <p:cNvGrpSpPr/>
            <p:nvPr/>
          </p:nvGrpSpPr>
          <p:grpSpPr>
            <a:xfrm>
              <a:off x="983432" y="3805177"/>
              <a:ext cx="4208763" cy="2454826"/>
              <a:chOff x="479376" y="2483782"/>
              <a:chExt cx="4789282" cy="2793423"/>
            </a:xfrm>
          </p:grpSpPr>
          <p:pic>
            <p:nvPicPr>
              <p:cNvPr id="74" name="圖片 73">
                <a:extLst>
                  <a:ext uri="{FF2B5EF4-FFF2-40B4-BE49-F238E27FC236}">
                    <a16:creationId xmlns:a16="http://schemas.microsoft.com/office/drawing/2014/main" id="{70497719-FB7B-A8E9-4D32-C455A0AEEEDA}"/>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75" name="圖片 74">
                <a:extLst>
                  <a:ext uri="{FF2B5EF4-FFF2-40B4-BE49-F238E27FC236}">
                    <a16:creationId xmlns:a16="http://schemas.microsoft.com/office/drawing/2014/main" id="{5172581D-06C1-0A2D-6714-57B538DFD0BC}"/>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76" name="矩形 75">
                <a:extLst>
                  <a:ext uri="{FF2B5EF4-FFF2-40B4-BE49-F238E27FC236}">
                    <a16:creationId xmlns:a16="http://schemas.microsoft.com/office/drawing/2014/main" id="{DA934786-23D6-235B-6B29-65797273AC87}"/>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77" name="圖片 76">
                <a:extLst>
                  <a:ext uri="{FF2B5EF4-FFF2-40B4-BE49-F238E27FC236}">
                    <a16:creationId xmlns:a16="http://schemas.microsoft.com/office/drawing/2014/main" id="{752F5704-7CB8-F45A-B89E-8467D395D890}"/>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78" name="矩形 77">
                <a:extLst>
                  <a:ext uri="{FF2B5EF4-FFF2-40B4-BE49-F238E27FC236}">
                    <a16:creationId xmlns:a16="http://schemas.microsoft.com/office/drawing/2014/main" id="{00EBD958-9860-738C-CFB4-96C1103A26B1}"/>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79" name="直線接點 78">
                <a:extLst>
                  <a:ext uri="{FF2B5EF4-FFF2-40B4-BE49-F238E27FC236}">
                    <a16:creationId xmlns:a16="http://schemas.microsoft.com/office/drawing/2014/main" id="{EAE5306E-678F-C508-B4CC-0077CC32E37F}"/>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B1D5A163-DF7F-7FFB-7F2B-9DAB9F0A11A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438CC9A8-61F8-58E8-CA0F-1F854B87CC37}"/>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82" name="圖片 81">
                <a:extLst>
                  <a:ext uri="{FF2B5EF4-FFF2-40B4-BE49-F238E27FC236}">
                    <a16:creationId xmlns:a16="http://schemas.microsoft.com/office/drawing/2014/main" id="{5CC391B2-A723-3907-B88D-693FA017E3EA}"/>
                  </a:ext>
                </a:extLst>
              </p:cNvPr>
              <p:cNvPicPr>
                <a:picLocks noChangeAspect="1"/>
              </p:cNvPicPr>
              <p:nvPr/>
            </p:nvPicPr>
            <p:blipFill>
              <a:blip r:embed="rId6"/>
              <a:stretch>
                <a:fillRect/>
              </a:stretch>
            </p:blipFill>
            <p:spPr>
              <a:xfrm>
                <a:off x="3324440" y="4351362"/>
                <a:ext cx="1944218" cy="315509"/>
              </a:xfrm>
              <a:prstGeom prst="rect">
                <a:avLst/>
              </a:prstGeom>
            </p:spPr>
          </p:pic>
          <p:pic>
            <p:nvPicPr>
              <p:cNvPr id="83" name="圖片 82">
                <a:extLst>
                  <a:ext uri="{FF2B5EF4-FFF2-40B4-BE49-F238E27FC236}">
                    <a16:creationId xmlns:a16="http://schemas.microsoft.com/office/drawing/2014/main" id="{4979F6B7-A964-98F4-7D3E-D79CA5EF1FA6}"/>
                  </a:ext>
                </a:extLst>
              </p:cNvPr>
              <p:cNvPicPr>
                <a:picLocks noChangeAspect="1"/>
              </p:cNvPicPr>
              <p:nvPr/>
            </p:nvPicPr>
            <p:blipFill>
              <a:blip r:embed="rId7"/>
              <a:stretch>
                <a:fillRect/>
              </a:stretch>
            </p:blipFill>
            <p:spPr>
              <a:xfrm>
                <a:off x="811102" y="2483782"/>
                <a:ext cx="1944218" cy="255124"/>
              </a:xfrm>
              <a:prstGeom prst="rect">
                <a:avLst/>
              </a:prstGeom>
            </p:spPr>
          </p:pic>
        </p:grpSp>
        <p:sp>
          <p:nvSpPr>
            <p:cNvPr id="71" name="矩形 70">
              <a:extLst>
                <a:ext uri="{FF2B5EF4-FFF2-40B4-BE49-F238E27FC236}">
                  <a16:creationId xmlns:a16="http://schemas.microsoft.com/office/drawing/2014/main" id="{CAB52588-E84C-E8FA-2921-D1AD34DA04D4}"/>
                </a:ext>
              </a:extLst>
            </p:cNvPr>
            <p:cNvSpPr/>
            <p:nvPr/>
          </p:nvSpPr>
          <p:spPr>
            <a:xfrm rot="18886231">
              <a:off x="1502021" y="4823359"/>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5AB2D387-EAFF-6B06-4865-B2F50F33CAD1}"/>
                </a:ext>
              </a:extLst>
            </p:cNvPr>
            <p:cNvSpPr/>
            <p:nvPr/>
          </p:nvSpPr>
          <p:spPr>
            <a:xfrm rot="18886231">
              <a:off x="1231785" y="4202071"/>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23C314D5-D95E-72EE-EA5A-CD373DAA75A8}"/>
                </a:ext>
              </a:extLst>
            </p:cNvPr>
            <p:cNvSpPr/>
            <p:nvPr/>
          </p:nvSpPr>
          <p:spPr>
            <a:xfrm rot="18886231">
              <a:off x="1934903" y="4809474"/>
              <a:ext cx="2519707"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的損失函數</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Hinge loss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在支持向量機中，我們允許模型對一些數據點進行錯誤分類。我們對這種錯誤分類對模型進行懲罰。</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sp>
        <p:nvSpPr>
          <p:cNvPr id="53" name="矩形 52">
            <a:extLst>
              <a:ext uri="{FF2B5EF4-FFF2-40B4-BE49-F238E27FC236}">
                <a16:creationId xmlns:a16="http://schemas.microsoft.com/office/drawing/2014/main" id="{32E04057-ED99-46EB-804B-50C6F571F382}"/>
              </a:ext>
            </a:extLst>
          </p:cNvPr>
          <p:cNvSpPr/>
          <p:nvPr/>
        </p:nvSpPr>
        <p:spPr>
          <a:xfrm>
            <a:off x="5879976" y="1700808"/>
            <a:ext cx="32995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最小化 </a:t>
            </a: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49810451-40E0-6DB2-7901-6738A1249DE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879976" y="2276872"/>
            <a:ext cx="5562304" cy="1512168"/>
          </a:xfrm>
          <a:prstGeom prst="rect">
            <a:avLst/>
          </a:prstGeom>
        </p:spPr>
      </p:pic>
      <p:pic>
        <p:nvPicPr>
          <p:cNvPr id="1026" name="Picture 2" descr="Lightbox">
            <a:extLst>
              <a:ext uri="{FF2B5EF4-FFF2-40B4-BE49-F238E27FC236}">
                <a16:creationId xmlns:a16="http://schemas.microsoft.com/office/drawing/2014/main" id="{B300AA84-2CDC-BA17-8192-3ADDD4B537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416" y="1484784"/>
            <a:ext cx="4104456" cy="2052228"/>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43940946-DBF6-0505-D336-CCD10E34B3D9}"/>
              </a:ext>
            </a:extLst>
          </p:cNvPr>
          <p:cNvSpPr txBox="1"/>
          <p:nvPr/>
        </p:nvSpPr>
        <p:spPr>
          <a:xfrm>
            <a:off x="6888088" y="4005064"/>
            <a:ext cx="5244874" cy="2123658"/>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Here we introduce slack variable ϵ</a:t>
            </a:r>
            <a:r>
              <a:rPr kumimoji="0" lang="en-US" altLang="zh-TW" sz="1200" b="1" i="0" u="none" strike="noStrike" kern="1200" cap="none" spc="0" normalizeH="0" baseline="-25000" noProof="0" dirty="0" err="1">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i</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confidence score &lt; 1, it means that classifier did not classify the point correctly and incurring a linear penalty of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en-US" altLang="zh-TW" sz="1200" b="0" i="0" u="none" strike="noStrike" kern="1200" cap="none" spc="0" normalizeH="0" baseline="-2500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0&lt;ϵ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 &lt;1 it means the point is correctly classified but lies between the hyperplane and margin plane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&gt;1 if means the point is on wrong side of hyperplane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C is a regularization parameter that balances the trade-off between maximizing the margin and minimizing classification errors.</a:t>
            </a:r>
          </a:p>
        </p:txBody>
      </p:sp>
      <p:sp>
        <p:nvSpPr>
          <p:cNvPr id="42" name="矩形 41">
            <a:extLst>
              <a:ext uri="{FF2B5EF4-FFF2-40B4-BE49-F238E27FC236}">
                <a16:creationId xmlns:a16="http://schemas.microsoft.com/office/drawing/2014/main" id="{5283E62F-8BAC-8F8E-2D10-87C2D0CD05B9}"/>
              </a:ext>
            </a:extLst>
          </p:cNvPr>
          <p:cNvSpPr/>
          <p:nvPr/>
        </p:nvSpPr>
        <p:spPr>
          <a:xfrm>
            <a:off x="8688288" y="2276872"/>
            <a:ext cx="2376264" cy="50405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874708EC-BA33-BEA2-517F-7C5C7BE6CF55}"/>
              </a:ext>
            </a:extLst>
          </p:cNvPr>
          <p:cNvSpPr txBox="1"/>
          <p:nvPr/>
        </p:nvSpPr>
        <p:spPr>
          <a:xfrm>
            <a:off x="9073974" y="1916832"/>
            <a:ext cx="19185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slack variable </a:t>
            </a:r>
            <a:r>
              <a:rPr kumimoji="0" lang="el-GR"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ϵ</a:t>
            </a:r>
            <a:r>
              <a:rPr kumimoji="0" lang="en-US" altLang="zh-TW" sz="18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68" name="群組 67">
            <a:extLst>
              <a:ext uri="{FF2B5EF4-FFF2-40B4-BE49-F238E27FC236}">
                <a16:creationId xmlns:a16="http://schemas.microsoft.com/office/drawing/2014/main" id="{A2A1B5C9-A21C-3BF1-09AB-2E16DEC4FD3E}"/>
              </a:ext>
            </a:extLst>
          </p:cNvPr>
          <p:cNvGrpSpPr/>
          <p:nvPr/>
        </p:nvGrpSpPr>
        <p:grpSpPr>
          <a:xfrm>
            <a:off x="0" y="3645024"/>
            <a:ext cx="3229166" cy="2565539"/>
            <a:chOff x="983432" y="3324239"/>
            <a:chExt cx="4071558" cy="3234810"/>
          </a:xfrm>
        </p:grpSpPr>
        <p:grpSp>
          <p:nvGrpSpPr>
            <p:cNvPr id="29" name="群組 28">
              <a:extLst>
                <a:ext uri="{FF2B5EF4-FFF2-40B4-BE49-F238E27FC236}">
                  <a16:creationId xmlns:a16="http://schemas.microsoft.com/office/drawing/2014/main" id="{55EF3DB5-9D15-A883-96A5-854A7D24E1E4}"/>
                </a:ext>
              </a:extLst>
            </p:cNvPr>
            <p:cNvGrpSpPr/>
            <p:nvPr/>
          </p:nvGrpSpPr>
          <p:grpSpPr>
            <a:xfrm>
              <a:off x="983432" y="3762664"/>
              <a:ext cx="4071558" cy="2497339"/>
              <a:chOff x="479376" y="2435405"/>
              <a:chExt cx="4633153" cy="2841800"/>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168314" y="4347629"/>
                <a:ext cx="1944215"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79884" y="2435405"/>
                <a:ext cx="1944217" cy="255124"/>
              </a:xfrm>
              <a:prstGeom prst="rect">
                <a:avLst/>
              </a:prstGeom>
            </p:spPr>
          </p:pic>
        </p:grpSp>
        <p:sp>
          <p:nvSpPr>
            <p:cNvPr id="32" name="矩形 31">
              <a:extLst>
                <a:ext uri="{FF2B5EF4-FFF2-40B4-BE49-F238E27FC236}">
                  <a16:creationId xmlns:a16="http://schemas.microsoft.com/office/drawing/2014/main" id="{B730D6D0-8FAF-2CD4-31A1-12F2D14196D2}"/>
                </a:ext>
              </a:extLst>
            </p:cNvPr>
            <p:cNvSpPr/>
            <p:nvPr/>
          </p:nvSpPr>
          <p:spPr>
            <a:xfrm rot="18886231">
              <a:off x="1692999" y="4868637"/>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0D289F02-378E-1293-FD61-FD34A9285AB0}"/>
                </a:ext>
              </a:extLst>
            </p:cNvPr>
            <p:cNvSpPr/>
            <p:nvPr/>
          </p:nvSpPr>
          <p:spPr>
            <a:xfrm rot="18886231">
              <a:off x="2020741" y="4936119"/>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8F656354-11EC-11D8-197E-2D09CA24AABD}"/>
                </a:ext>
              </a:extLst>
            </p:cNvPr>
            <p:cNvSpPr/>
            <p:nvPr/>
          </p:nvSpPr>
          <p:spPr>
            <a:xfrm rot="18886231">
              <a:off x="1305101" y="4125840"/>
              <a:ext cx="2519708"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84" name="圖片 83">
            <a:extLst>
              <a:ext uri="{FF2B5EF4-FFF2-40B4-BE49-F238E27FC236}">
                <a16:creationId xmlns:a16="http://schemas.microsoft.com/office/drawing/2014/main" id="{9773B5FB-3DAA-F6C2-4C82-54F77A48F8C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799856" y="4653136"/>
            <a:ext cx="285790" cy="285790"/>
          </a:xfrm>
          <a:prstGeom prst="rect">
            <a:avLst/>
          </a:prstGeom>
        </p:spPr>
      </p:pic>
      <p:pic>
        <p:nvPicPr>
          <p:cNvPr id="85" name="圖片 84">
            <a:extLst>
              <a:ext uri="{FF2B5EF4-FFF2-40B4-BE49-F238E27FC236}">
                <a16:creationId xmlns:a16="http://schemas.microsoft.com/office/drawing/2014/main" id="{21C51542-7297-19B1-52CA-A16614C2F2B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941168"/>
            <a:ext cx="285790" cy="285790"/>
          </a:xfrm>
          <a:prstGeom prst="rect">
            <a:avLst/>
          </a:prstGeom>
        </p:spPr>
      </p:pic>
      <p:pic>
        <p:nvPicPr>
          <p:cNvPr id="86" name="圖片 85">
            <a:extLst>
              <a:ext uri="{FF2B5EF4-FFF2-40B4-BE49-F238E27FC236}">
                <a16:creationId xmlns:a16="http://schemas.microsoft.com/office/drawing/2014/main" id="{800B7626-C861-639C-AAAC-2F3FA2B67E2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343472" y="4437112"/>
            <a:ext cx="181000" cy="200053"/>
          </a:xfrm>
          <a:prstGeom prst="rect">
            <a:avLst/>
          </a:prstGeom>
        </p:spPr>
      </p:pic>
      <p:pic>
        <p:nvPicPr>
          <p:cNvPr id="87" name="圖片 86">
            <a:extLst>
              <a:ext uri="{FF2B5EF4-FFF2-40B4-BE49-F238E27FC236}">
                <a16:creationId xmlns:a16="http://schemas.microsoft.com/office/drawing/2014/main" id="{AB0B5251-6325-E8BC-5E52-6F50C6AB8A6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271464" y="4797152"/>
            <a:ext cx="181000" cy="200053"/>
          </a:xfrm>
          <a:prstGeom prst="rect">
            <a:avLst/>
          </a:prstGeom>
        </p:spPr>
      </p:pic>
      <p:pic>
        <p:nvPicPr>
          <p:cNvPr id="88" name="圖片 87">
            <a:extLst>
              <a:ext uri="{FF2B5EF4-FFF2-40B4-BE49-F238E27FC236}">
                <a16:creationId xmlns:a16="http://schemas.microsoft.com/office/drawing/2014/main" id="{B18EC0C9-04BB-2662-2B0C-C4A88C4D86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581128"/>
            <a:ext cx="285790" cy="285790"/>
          </a:xfrm>
          <a:prstGeom prst="rect">
            <a:avLst/>
          </a:prstGeom>
        </p:spPr>
      </p:pic>
      <p:pic>
        <p:nvPicPr>
          <p:cNvPr id="89" name="圖片 88">
            <a:extLst>
              <a:ext uri="{FF2B5EF4-FFF2-40B4-BE49-F238E27FC236}">
                <a16:creationId xmlns:a16="http://schemas.microsoft.com/office/drawing/2014/main" id="{12623677-94FD-2C8E-D9F3-1F81EC70622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487488" y="4797152"/>
            <a:ext cx="181000" cy="200053"/>
          </a:xfrm>
          <a:prstGeom prst="rect">
            <a:avLst/>
          </a:prstGeom>
        </p:spPr>
      </p:pic>
      <p:sp>
        <p:nvSpPr>
          <p:cNvPr id="48" name="文字方塊 47">
            <a:extLst>
              <a:ext uri="{FF2B5EF4-FFF2-40B4-BE49-F238E27FC236}">
                <a16:creationId xmlns:a16="http://schemas.microsoft.com/office/drawing/2014/main" id="{242F5A95-40AB-4D1C-9366-81BE8A828F74}"/>
              </a:ext>
            </a:extLst>
          </p:cNvPr>
          <p:cNvSpPr txBox="1"/>
          <p:nvPr/>
        </p:nvSpPr>
        <p:spPr>
          <a:xfrm>
            <a:off x="806767" y="5860518"/>
            <a:ext cx="1035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Red</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A693BA5D-9219-44E5-B391-DEE207CE896A}"/>
              </a:ext>
            </a:extLst>
          </p:cNvPr>
          <p:cNvSpPr txBox="1"/>
          <p:nvPr/>
        </p:nvSpPr>
        <p:spPr>
          <a:xfrm>
            <a:off x="3901831" y="5860518"/>
            <a:ext cx="1276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Green</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7F4884A-30D8-4CE1-95CB-ABFAF05D9B17}"/>
              </a:ext>
            </a:extLst>
          </p:cNvPr>
          <p:cNvSpPr txBox="1"/>
          <p:nvPr/>
        </p:nvSpPr>
        <p:spPr>
          <a:xfrm>
            <a:off x="11255030" y="3149404"/>
            <a:ext cx="7930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分類正確</a:t>
            </a:r>
          </a:p>
        </p:txBody>
      </p:sp>
      <p:sp>
        <p:nvSpPr>
          <p:cNvPr id="52" name="文字方塊 51">
            <a:extLst>
              <a:ext uri="{FF2B5EF4-FFF2-40B4-BE49-F238E27FC236}">
                <a16:creationId xmlns:a16="http://schemas.microsoft.com/office/drawing/2014/main" id="{D59F54A8-2969-41F0-A4A9-23DEAA5C7596}"/>
              </a:ext>
            </a:extLst>
          </p:cNvPr>
          <p:cNvSpPr txBox="1"/>
          <p:nvPr/>
        </p:nvSpPr>
        <p:spPr>
          <a:xfrm>
            <a:off x="4085397"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同側</a:t>
            </a:r>
          </a:p>
        </p:txBody>
      </p:sp>
      <p:sp>
        <p:nvSpPr>
          <p:cNvPr id="54" name="文字方塊 53">
            <a:extLst>
              <a:ext uri="{FF2B5EF4-FFF2-40B4-BE49-F238E27FC236}">
                <a16:creationId xmlns:a16="http://schemas.microsoft.com/office/drawing/2014/main" id="{1824BA60-F95A-42D5-9FA4-9480E56E675A}"/>
              </a:ext>
            </a:extLst>
          </p:cNvPr>
          <p:cNvSpPr txBox="1"/>
          <p:nvPr/>
        </p:nvSpPr>
        <p:spPr>
          <a:xfrm>
            <a:off x="948298"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異側</a:t>
            </a:r>
          </a:p>
        </p:txBody>
      </p:sp>
    </p:spTree>
    <p:extLst>
      <p:ext uri="{BB962C8B-B14F-4D97-AF65-F5344CB8AC3E}">
        <p14:creationId xmlns:p14="http://schemas.microsoft.com/office/powerpoint/2010/main" val="26905070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Tree>
    <p:extLst>
      <p:ext uri="{BB962C8B-B14F-4D97-AF65-F5344CB8AC3E}">
        <p14:creationId xmlns:p14="http://schemas.microsoft.com/office/powerpoint/2010/main" val="8062666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D6F0543-5B58-43D6-B6D8-DCD0AE98B9B6}"/>
              </a:ext>
            </a:extLst>
          </p:cNvPr>
          <p:cNvPicPr>
            <a:picLocks noChangeAspect="1"/>
          </p:cNvPicPr>
          <p:nvPr/>
        </p:nvPicPr>
        <p:blipFill>
          <a:blip r:embed="rId3"/>
          <a:stretch>
            <a:fillRect/>
          </a:stretch>
        </p:blipFill>
        <p:spPr>
          <a:xfrm>
            <a:off x="5899207" y="2126289"/>
            <a:ext cx="5993508" cy="1907423"/>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133882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在原始空間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 (Original Space)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不好區分的資料</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無法線性區分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，可以用一個非線性的映射函數</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Φ</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將這些資料轉換到另一 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Feature Space)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，或許比較好區分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可線性 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特徵空間不一定是更高維的空間，但通常愈高維，資料可以分得 愈開。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Kernel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函數</a:t>
            </a:r>
          </a:p>
        </p:txBody>
      </p:sp>
      <p:pic>
        <p:nvPicPr>
          <p:cNvPr id="5" name="圖片 4">
            <a:extLst>
              <a:ext uri="{FF2B5EF4-FFF2-40B4-BE49-F238E27FC236}">
                <a16:creationId xmlns:a16="http://schemas.microsoft.com/office/drawing/2014/main" id="{8D3D7B15-4CF9-4AEE-9654-2AE90F381C6F}"/>
              </a:ext>
            </a:extLst>
          </p:cNvPr>
          <p:cNvPicPr>
            <a:picLocks noChangeAspect="1"/>
          </p:cNvPicPr>
          <p:nvPr/>
        </p:nvPicPr>
        <p:blipFill>
          <a:blip r:embed="rId4"/>
          <a:stretch>
            <a:fillRect/>
          </a:stretch>
        </p:blipFill>
        <p:spPr>
          <a:xfrm>
            <a:off x="1559496" y="2492896"/>
            <a:ext cx="3305558" cy="1742118"/>
          </a:xfrm>
          <a:prstGeom prst="rect">
            <a:avLst/>
          </a:prstGeom>
        </p:spPr>
      </p:pic>
      <p:grpSp>
        <p:nvGrpSpPr>
          <p:cNvPr id="10" name="群組 9">
            <a:extLst>
              <a:ext uri="{FF2B5EF4-FFF2-40B4-BE49-F238E27FC236}">
                <a16:creationId xmlns:a16="http://schemas.microsoft.com/office/drawing/2014/main" id="{492F0AA5-C0B0-4D50-81F5-E5D5A74065E9}"/>
              </a:ext>
            </a:extLst>
          </p:cNvPr>
          <p:cNvGrpSpPr/>
          <p:nvPr/>
        </p:nvGrpSpPr>
        <p:grpSpPr>
          <a:xfrm>
            <a:off x="718026" y="4265575"/>
            <a:ext cx="4923704" cy="1854796"/>
            <a:chOff x="6816080" y="3878460"/>
            <a:chExt cx="4923704" cy="1854796"/>
          </a:xfrm>
        </p:grpSpPr>
        <p:pic>
          <p:nvPicPr>
            <p:cNvPr id="8" name="圖片 7">
              <a:extLst>
                <a:ext uri="{FF2B5EF4-FFF2-40B4-BE49-F238E27FC236}">
                  <a16:creationId xmlns:a16="http://schemas.microsoft.com/office/drawing/2014/main" id="{EEAEBE85-6375-471F-BE80-D254CE3FA1DA}"/>
                </a:ext>
              </a:extLst>
            </p:cNvPr>
            <p:cNvPicPr>
              <a:picLocks noChangeAspect="1"/>
            </p:cNvPicPr>
            <p:nvPr/>
          </p:nvPicPr>
          <p:blipFill>
            <a:blip r:embed="rId5"/>
            <a:stretch>
              <a:fillRect/>
            </a:stretch>
          </p:blipFill>
          <p:spPr>
            <a:xfrm>
              <a:off x="6816080" y="3878460"/>
              <a:ext cx="4923704" cy="1700761"/>
            </a:xfrm>
            <a:prstGeom prst="rect">
              <a:avLst/>
            </a:prstGeom>
          </p:spPr>
        </p:pic>
        <p:sp>
          <p:nvSpPr>
            <p:cNvPr id="9" name="矩形 8">
              <a:extLst>
                <a:ext uri="{FF2B5EF4-FFF2-40B4-BE49-F238E27FC236}">
                  <a16:creationId xmlns:a16="http://schemas.microsoft.com/office/drawing/2014/main" id="{BA1EAD15-5B23-4327-80DA-C964771D78DE}"/>
                </a:ext>
              </a:extLst>
            </p:cNvPr>
            <p:cNvSpPr/>
            <p:nvPr/>
          </p:nvSpPr>
          <p:spPr>
            <a:xfrm>
              <a:off x="9984432" y="5553256"/>
              <a:ext cx="432048" cy="180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4" name="圖片 13">
            <a:extLst>
              <a:ext uri="{FF2B5EF4-FFF2-40B4-BE49-F238E27FC236}">
                <a16:creationId xmlns:a16="http://schemas.microsoft.com/office/drawing/2014/main" id="{986B90E7-6DD2-4FFF-A6AD-0F858C04D9E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9460920" y="4466384"/>
            <a:ext cx="1701961" cy="1505136"/>
          </a:xfrm>
          <a:prstGeom prst="rect">
            <a:avLst/>
          </a:prstGeom>
        </p:spPr>
      </p:pic>
      <p:pic>
        <p:nvPicPr>
          <p:cNvPr id="15" name="圖片 14">
            <a:extLst>
              <a:ext uri="{FF2B5EF4-FFF2-40B4-BE49-F238E27FC236}">
                <a16:creationId xmlns:a16="http://schemas.microsoft.com/office/drawing/2014/main" id="{CE52C77F-A796-473A-87CB-29B51AE68D35}"/>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6960096" y="4555500"/>
            <a:ext cx="1701961" cy="1410836"/>
          </a:xfrm>
          <a:prstGeom prst="rect">
            <a:avLst/>
          </a:prstGeom>
        </p:spPr>
      </p:pic>
      <p:cxnSp>
        <p:nvCxnSpPr>
          <p:cNvPr id="19" name="直線單箭頭接點 18">
            <a:extLst>
              <a:ext uri="{FF2B5EF4-FFF2-40B4-BE49-F238E27FC236}">
                <a16:creationId xmlns:a16="http://schemas.microsoft.com/office/drawing/2014/main" id="{C9EDF23E-13FA-4CCE-B0DE-3F08A2E5B3CE}"/>
              </a:ext>
            </a:extLst>
          </p:cNvPr>
          <p:cNvCxnSpPr>
            <a:cxnSpLocks/>
          </p:cNvCxnSpPr>
          <p:nvPr/>
        </p:nvCxnSpPr>
        <p:spPr>
          <a:xfrm flipV="1">
            <a:off x="7824192" y="2996952"/>
            <a:ext cx="0" cy="1368152"/>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EE2E2D-A2B4-4674-B53F-27ECE321A698}"/>
              </a:ext>
            </a:extLst>
          </p:cNvPr>
          <p:cNvCxnSpPr>
            <a:cxnSpLocks/>
          </p:cNvCxnSpPr>
          <p:nvPr/>
        </p:nvCxnSpPr>
        <p:spPr>
          <a:xfrm flipV="1">
            <a:off x="9984432" y="3068960"/>
            <a:ext cx="0" cy="1397424"/>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D00DEAAF-FDB4-451D-B237-0E504EC5F250}"/>
              </a:ext>
            </a:extLst>
          </p:cNvPr>
          <p:cNvPicPr>
            <a:picLocks noChangeAspect="1"/>
          </p:cNvPicPr>
          <p:nvPr/>
        </p:nvPicPr>
        <p:blipFill>
          <a:blip r:embed="rId10"/>
          <a:stretch>
            <a:fillRect/>
          </a:stretch>
        </p:blipFill>
        <p:spPr>
          <a:xfrm>
            <a:off x="7608168" y="4365104"/>
            <a:ext cx="432048" cy="349753"/>
          </a:xfrm>
          <a:prstGeom prst="rect">
            <a:avLst/>
          </a:prstGeom>
        </p:spPr>
      </p:pic>
      <p:sp>
        <p:nvSpPr>
          <p:cNvPr id="31" name="矩形 30">
            <a:extLst>
              <a:ext uri="{FF2B5EF4-FFF2-40B4-BE49-F238E27FC236}">
                <a16:creationId xmlns:a16="http://schemas.microsoft.com/office/drawing/2014/main" id="{7B7A97C8-C7AD-4065-B7A0-08CAB5906AE1}"/>
              </a:ext>
            </a:extLst>
          </p:cNvPr>
          <p:cNvSpPr/>
          <p:nvPr/>
        </p:nvSpPr>
        <p:spPr>
          <a:xfrm>
            <a:off x="9192344" y="5877272"/>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cxnSp>
        <p:nvCxnSpPr>
          <p:cNvPr id="32" name="接點: 弧形 31">
            <a:extLst>
              <a:ext uri="{FF2B5EF4-FFF2-40B4-BE49-F238E27FC236}">
                <a16:creationId xmlns:a16="http://schemas.microsoft.com/office/drawing/2014/main" id="{1552BB20-CA17-49CB-A0B5-E9D1E2BB2964}"/>
              </a:ext>
            </a:extLst>
          </p:cNvPr>
          <p:cNvCxnSpPr>
            <a:cxnSpLocks/>
          </p:cNvCxnSpPr>
          <p:nvPr/>
        </p:nvCxnSpPr>
        <p:spPr>
          <a:xfrm rot="5400000">
            <a:off x="9732404" y="5553236"/>
            <a:ext cx="504056" cy="28803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接點: 弧形 35">
            <a:extLst>
              <a:ext uri="{FF2B5EF4-FFF2-40B4-BE49-F238E27FC236}">
                <a16:creationId xmlns:a16="http://schemas.microsoft.com/office/drawing/2014/main" id="{83303CD0-FF7C-4FF4-B7DD-3417C5DB8896}"/>
              </a:ext>
            </a:extLst>
          </p:cNvPr>
          <p:cNvCxnSpPr>
            <a:cxnSpLocks/>
          </p:cNvCxnSpPr>
          <p:nvPr/>
        </p:nvCxnSpPr>
        <p:spPr>
          <a:xfrm rot="16200000" flipV="1">
            <a:off x="7788188" y="2240868"/>
            <a:ext cx="1368152" cy="432048"/>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接點: 弧形 37">
            <a:extLst>
              <a:ext uri="{FF2B5EF4-FFF2-40B4-BE49-F238E27FC236}">
                <a16:creationId xmlns:a16="http://schemas.microsoft.com/office/drawing/2014/main" id="{0EAA6B31-3E36-4A11-B71F-A009AF271902}"/>
              </a:ext>
            </a:extLst>
          </p:cNvPr>
          <p:cNvCxnSpPr>
            <a:cxnSpLocks/>
          </p:cNvCxnSpPr>
          <p:nvPr/>
        </p:nvCxnSpPr>
        <p:spPr>
          <a:xfrm rot="16200000" flipV="1">
            <a:off x="10672298" y="2093062"/>
            <a:ext cx="936104" cy="29561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66BE944-4ABB-4BC4-8DDA-5E0940D5576D}"/>
              </a:ext>
            </a:extLst>
          </p:cNvPr>
          <p:cNvSpPr/>
          <p:nvPr/>
        </p:nvSpPr>
        <p:spPr>
          <a:xfrm>
            <a:off x="7752184" y="1484784"/>
            <a:ext cx="93610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1" name="矩形 40">
            <a:extLst>
              <a:ext uri="{FF2B5EF4-FFF2-40B4-BE49-F238E27FC236}">
                <a16:creationId xmlns:a16="http://schemas.microsoft.com/office/drawing/2014/main" id="{107D917D-247F-44DE-9F74-8726EC99C20A}"/>
              </a:ext>
            </a:extLst>
          </p:cNvPr>
          <p:cNvSpPr/>
          <p:nvPr/>
        </p:nvSpPr>
        <p:spPr>
          <a:xfrm>
            <a:off x="10272464" y="1484784"/>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45548D87-5A0E-4678-A8D2-D54704B11D6B}"/>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6391DB9A-2005-46E8-A07A-E7962AE506D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23" name="矩形 22">
            <a:extLst>
              <a:ext uri="{FF2B5EF4-FFF2-40B4-BE49-F238E27FC236}">
                <a16:creationId xmlns:a16="http://schemas.microsoft.com/office/drawing/2014/main" id="{411336EC-A77F-4467-A7AD-E544E29F33A0}"/>
              </a:ext>
            </a:extLst>
          </p:cNvPr>
          <p:cNvSpPr/>
          <p:nvPr/>
        </p:nvSpPr>
        <p:spPr>
          <a:xfrm>
            <a:off x="9286802"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6" name="矩形 25">
            <a:extLst>
              <a:ext uri="{FF2B5EF4-FFF2-40B4-BE49-F238E27FC236}">
                <a16:creationId xmlns:a16="http://schemas.microsoft.com/office/drawing/2014/main" id="{F4172B3E-BCCE-49B3-9CFE-320C0A3963E7}"/>
              </a:ext>
            </a:extLst>
          </p:cNvPr>
          <p:cNvSpPr/>
          <p:nvPr/>
        </p:nvSpPr>
        <p:spPr>
          <a:xfrm>
            <a:off x="7307116"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X</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 name="矩形 1">
            <a:extLst>
              <a:ext uri="{FF2B5EF4-FFF2-40B4-BE49-F238E27FC236}">
                <a16:creationId xmlns:a16="http://schemas.microsoft.com/office/drawing/2014/main" id="{4D64F929-5ED2-48BE-A2E7-EC1845CFC2CC}"/>
              </a:ext>
            </a:extLst>
          </p:cNvPr>
          <p:cNvSpPr/>
          <p:nvPr/>
        </p:nvSpPr>
        <p:spPr>
          <a:xfrm>
            <a:off x="7341561" y="6208664"/>
            <a:ext cx="3760109"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336083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Types of</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function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0154C6C-23CB-46EF-8391-671F71D2EF71}"/>
              </a:ext>
            </a:extLst>
          </p:cNvPr>
          <p:cNvPicPr>
            <a:picLocks noChangeAspect="1"/>
          </p:cNvPicPr>
          <p:nvPr/>
        </p:nvPicPr>
        <p:blipFill>
          <a:blip r:embed="rId3"/>
          <a:stretch>
            <a:fillRect/>
          </a:stretch>
        </p:blipFill>
        <p:spPr>
          <a:xfrm>
            <a:off x="6960096" y="1484784"/>
            <a:ext cx="4741463" cy="4524315"/>
          </a:xfrm>
          <a:prstGeom prst="rect">
            <a:avLst/>
          </a:prstGeom>
        </p:spPr>
      </p:pic>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074" name="Picture 2" descr="The optimization of kernel function and its parameters for SVM in  well-logging Semantic Scholar">
            <a:extLst>
              <a:ext uri="{FF2B5EF4-FFF2-40B4-BE49-F238E27FC236}">
                <a16:creationId xmlns:a16="http://schemas.microsoft.com/office/drawing/2014/main" id="{776D53F8-2902-4DE4-8B66-250B084C8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60" y="1484784"/>
            <a:ext cx="6192688" cy="174865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EFC256D9-8F6E-47AC-A3B5-A848977AE8CF}"/>
              </a:ext>
            </a:extLst>
          </p:cNvPr>
          <p:cNvGrpSpPr/>
          <p:nvPr/>
        </p:nvGrpSpPr>
        <p:grpSpPr>
          <a:xfrm>
            <a:off x="551384" y="3717032"/>
            <a:ext cx="2952328" cy="2376264"/>
            <a:chOff x="407368" y="3284984"/>
            <a:chExt cx="2952328" cy="2376264"/>
          </a:xfrm>
        </p:grpSpPr>
        <p:pic>
          <p:nvPicPr>
            <p:cNvPr id="9" name="圖片 8">
              <a:extLst>
                <a:ext uri="{FF2B5EF4-FFF2-40B4-BE49-F238E27FC236}">
                  <a16:creationId xmlns:a16="http://schemas.microsoft.com/office/drawing/2014/main" id="{BC52D3FF-66AB-44CB-B879-5ED74BEB0899}"/>
                </a:ext>
              </a:extLst>
            </p:cNvPr>
            <p:cNvPicPr>
              <a:picLocks noChangeAspect="1"/>
            </p:cNvPicPr>
            <p:nvPr/>
          </p:nvPicPr>
          <p:blipFill>
            <a:blip r:embed="rId5"/>
            <a:stretch>
              <a:fillRect/>
            </a:stretch>
          </p:blipFill>
          <p:spPr>
            <a:xfrm>
              <a:off x="407368" y="3284984"/>
              <a:ext cx="2756770" cy="2283795"/>
            </a:xfrm>
            <a:prstGeom prst="rect">
              <a:avLst/>
            </a:prstGeom>
          </p:spPr>
        </p:pic>
        <p:sp>
          <p:nvSpPr>
            <p:cNvPr id="10" name="矩形 9">
              <a:extLst>
                <a:ext uri="{FF2B5EF4-FFF2-40B4-BE49-F238E27FC236}">
                  <a16:creationId xmlns:a16="http://schemas.microsoft.com/office/drawing/2014/main" id="{32D6BD2C-3388-48A5-AC04-6ADDFDA35DDB}"/>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2" name="圖片 11">
            <a:extLst>
              <a:ext uri="{FF2B5EF4-FFF2-40B4-BE49-F238E27FC236}">
                <a16:creationId xmlns:a16="http://schemas.microsoft.com/office/drawing/2014/main" id="{747994E8-DE49-449F-9DD0-1E4CC650EF19}"/>
              </a:ext>
            </a:extLst>
          </p:cNvPr>
          <p:cNvPicPr>
            <a:picLocks noChangeAspect="1"/>
          </p:cNvPicPr>
          <p:nvPr/>
        </p:nvPicPr>
        <p:blipFill>
          <a:blip r:embed="rId6"/>
          <a:stretch>
            <a:fillRect/>
          </a:stretch>
        </p:blipFill>
        <p:spPr>
          <a:xfrm>
            <a:off x="3719736" y="4221088"/>
            <a:ext cx="2448272" cy="847479"/>
          </a:xfrm>
          <a:prstGeom prst="rect">
            <a:avLst/>
          </a:prstGeom>
        </p:spPr>
      </p:pic>
      <p:sp>
        <p:nvSpPr>
          <p:cNvPr id="22" name="矩形 21">
            <a:extLst>
              <a:ext uri="{FF2B5EF4-FFF2-40B4-BE49-F238E27FC236}">
                <a16:creationId xmlns:a16="http://schemas.microsoft.com/office/drawing/2014/main" id="{F9D29366-86DA-424D-AD64-CF863BF484AB}"/>
              </a:ext>
            </a:extLst>
          </p:cNvPr>
          <p:cNvSpPr/>
          <p:nvPr/>
        </p:nvSpPr>
        <p:spPr>
          <a:xfrm>
            <a:off x="2567608" y="3356992"/>
            <a:ext cx="1938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Gaussian RBF Kernel</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8EB1E6FA-7B53-49E6-8C11-EFC673DF32E5}"/>
              </a:ext>
            </a:extLst>
          </p:cNvPr>
          <p:cNvSpPr/>
          <p:nvPr/>
        </p:nvSpPr>
        <p:spPr>
          <a:xfrm>
            <a:off x="3647728" y="5373216"/>
            <a:ext cx="316835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a:t>
            </a:r>
          </a:p>
        </p:txBody>
      </p:sp>
      <p:sp>
        <p:nvSpPr>
          <p:cNvPr id="24" name="矩形: 圓角 23">
            <a:extLst>
              <a:ext uri="{FF2B5EF4-FFF2-40B4-BE49-F238E27FC236}">
                <a16:creationId xmlns:a16="http://schemas.microsoft.com/office/drawing/2014/main" id="{223E2F74-44F9-4155-AE77-0E728E3D7AF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682255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25" name="矩形 24">
            <a:extLst>
              <a:ext uri="{FF2B5EF4-FFF2-40B4-BE49-F238E27FC236}">
                <a16:creationId xmlns:a16="http://schemas.microsoft.com/office/drawing/2014/main" id="{5F85CB4E-F92D-4415-8C35-57E71A6D2E5E}"/>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20246291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12" name="乘號 11">
            <a:extLst>
              <a:ext uri="{FF2B5EF4-FFF2-40B4-BE49-F238E27FC236}">
                <a16:creationId xmlns:a16="http://schemas.microsoft.com/office/drawing/2014/main" id="{914DBB8C-4E7C-449A-9356-D1595806E11E}"/>
              </a:ext>
            </a:extLst>
          </p:cNvPr>
          <p:cNvSpPr/>
          <p:nvPr/>
        </p:nvSpPr>
        <p:spPr>
          <a:xfrm>
            <a:off x="2495600" y="3068960"/>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1504C19A-6864-40ED-B802-16468D5E4C0C}"/>
              </a:ext>
            </a:extLst>
          </p:cNvPr>
          <p:cNvCxnSpPr>
            <a:cxnSpLocks/>
            <a:endCxn id="12" idx="2"/>
          </p:cNvCxnSpPr>
          <p:nvPr/>
        </p:nvCxnSpPr>
        <p:spPr>
          <a:xfrm flipH="1" flipV="1">
            <a:off x="2769167" y="3342527"/>
            <a:ext cx="3254826" cy="1670650"/>
          </a:xfrm>
          <a:prstGeom prst="straightConnector1">
            <a:avLst/>
          </a:prstGeom>
          <a:ln w="28575">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869558CA-0432-4DAA-B04A-C9A1904D3CB0}"/>
              </a:ext>
            </a:extLst>
          </p:cNvPr>
          <p:cNvSpPr txBox="1"/>
          <p:nvPr/>
        </p:nvSpPr>
        <p:spPr>
          <a:xfrm rot="1686035">
            <a:off x="4098728" y="3937028"/>
            <a:ext cx="8883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landmark</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E6512F1-F511-4589-9167-958131AB42F8}"/>
              </a:ext>
            </a:extLst>
          </p:cNvPr>
          <p:cNvSpPr/>
          <p:nvPr/>
        </p:nvSpPr>
        <p:spPr>
          <a:xfrm>
            <a:off x="6168008" y="3501008"/>
            <a:ext cx="864096" cy="4320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DAEE9B5C-9409-4FD4-AE35-AAE697081CDB}"/>
              </a:ext>
            </a:extLst>
          </p:cNvPr>
          <p:cNvSpPr/>
          <p:nvPr/>
        </p:nvSpPr>
        <p:spPr>
          <a:xfrm>
            <a:off x="2207568" y="2780928"/>
            <a:ext cx="864096" cy="864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B927F2E2-9D4A-40A1-8A9C-0B1FFEF6E3E6}"/>
              </a:ext>
            </a:extLst>
          </p:cNvPr>
          <p:cNvCxnSpPr>
            <a:stCxn id="2" idx="2"/>
            <a:endCxn id="22" idx="6"/>
          </p:cNvCxnSpPr>
          <p:nvPr/>
        </p:nvCxnSpPr>
        <p:spPr>
          <a:xfrm flipH="1" flipV="1">
            <a:off x="3071664" y="3212976"/>
            <a:ext cx="3096344" cy="50405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642DB63-7025-2D96-1EAA-F36F875A12B2}"/>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37856312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grpSp>
        <p:nvGrpSpPr>
          <p:cNvPr id="18" name="群組 17">
            <a:extLst>
              <a:ext uri="{FF2B5EF4-FFF2-40B4-BE49-F238E27FC236}">
                <a16:creationId xmlns:a16="http://schemas.microsoft.com/office/drawing/2014/main" id="{99EBE7AB-9B98-4EC7-B104-803CB4A2519F}"/>
              </a:ext>
            </a:extLst>
          </p:cNvPr>
          <p:cNvGrpSpPr/>
          <p:nvPr/>
        </p:nvGrpSpPr>
        <p:grpSpPr>
          <a:xfrm>
            <a:off x="2999656" y="3717032"/>
            <a:ext cx="2160240" cy="1738730"/>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3"/>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4"/>
          <a:stretch>
            <a:fillRect/>
          </a:stretch>
        </p:blipFill>
        <p:spPr>
          <a:xfrm>
            <a:off x="2855640" y="5373216"/>
            <a:ext cx="2448272" cy="847479"/>
          </a:xfrm>
          <a:prstGeom prst="rect">
            <a:avLst/>
          </a:prstGeom>
        </p:spPr>
      </p:pic>
      <p:grpSp>
        <p:nvGrpSpPr>
          <p:cNvPr id="43" name="群組 42">
            <a:extLst>
              <a:ext uri="{FF2B5EF4-FFF2-40B4-BE49-F238E27FC236}">
                <a16:creationId xmlns:a16="http://schemas.microsoft.com/office/drawing/2014/main" id="{42806E15-EEFF-4CB8-BCE0-841DEAF0A4D9}"/>
              </a:ext>
            </a:extLst>
          </p:cNvPr>
          <p:cNvGrpSpPr/>
          <p:nvPr/>
        </p:nvGrpSpPr>
        <p:grpSpPr>
          <a:xfrm>
            <a:off x="-240704" y="1196752"/>
            <a:ext cx="4104456" cy="2390854"/>
            <a:chOff x="1703512" y="2204864"/>
            <a:chExt cx="4104456" cy="2390854"/>
          </a:xfrm>
        </p:grpSpPr>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5"/>
            <a:srcRect t="20831"/>
            <a:stretch/>
          </p:blipFill>
          <p:spPr>
            <a:xfrm>
              <a:off x="1703512" y="2204864"/>
              <a:ext cx="4104456" cy="2390854"/>
            </a:xfrm>
            <a:prstGeom prst="rect">
              <a:avLst/>
            </a:prstGeom>
          </p:spPr>
        </p:pic>
        <p:sp>
          <p:nvSpPr>
            <p:cNvPr id="2" name="乘號 1">
              <a:extLst>
                <a:ext uri="{FF2B5EF4-FFF2-40B4-BE49-F238E27FC236}">
                  <a16:creationId xmlns:a16="http://schemas.microsoft.com/office/drawing/2014/main" id="{D5753C1E-7AAD-412D-8A16-7CED61F7FC32}"/>
                </a:ext>
              </a:extLst>
            </p:cNvPr>
            <p:cNvSpPr/>
            <p:nvPr/>
          </p:nvSpPr>
          <p:spPr>
            <a:xfrm>
              <a:off x="3863752" y="3212976"/>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45" name="圖片 44">
            <a:extLst>
              <a:ext uri="{FF2B5EF4-FFF2-40B4-BE49-F238E27FC236}">
                <a16:creationId xmlns:a16="http://schemas.microsoft.com/office/drawing/2014/main" id="{96B5B1B3-B1D6-4027-ADB5-721D040CE897}"/>
              </a:ext>
            </a:extLst>
          </p:cNvPr>
          <p:cNvPicPr>
            <a:picLocks noChangeAspect="1"/>
          </p:cNvPicPr>
          <p:nvPr/>
        </p:nvPicPr>
        <p:blipFill rotWithShape="1">
          <a:blip r:embed="rId5"/>
          <a:srcRect t="20831"/>
          <a:stretch/>
        </p:blipFill>
        <p:spPr>
          <a:xfrm>
            <a:off x="3431704" y="1196752"/>
            <a:ext cx="4104456" cy="2390854"/>
          </a:xfrm>
          <a:prstGeom prst="rect">
            <a:avLst/>
          </a:prstGeom>
        </p:spPr>
      </p:pic>
      <p:pic>
        <p:nvPicPr>
          <p:cNvPr id="48" name="圖片 47">
            <a:extLst>
              <a:ext uri="{FF2B5EF4-FFF2-40B4-BE49-F238E27FC236}">
                <a16:creationId xmlns:a16="http://schemas.microsoft.com/office/drawing/2014/main" id="{42D4D3AD-C538-44A6-B87B-5B380B18EC05}"/>
              </a:ext>
            </a:extLst>
          </p:cNvPr>
          <p:cNvPicPr>
            <a:picLocks noChangeAspect="1"/>
          </p:cNvPicPr>
          <p:nvPr/>
        </p:nvPicPr>
        <p:blipFill>
          <a:blip r:embed="rId6"/>
          <a:stretch>
            <a:fillRect/>
          </a:stretch>
        </p:blipFill>
        <p:spPr>
          <a:xfrm>
            <a:off x="5879976" y="1844824"/>
            <a:ext cx="381053" cy="285790"/>
          </a:xfrm>
          <a:prstGeom prst="rect">
            <a:avLst/>
          </a:prstGeom>
        </p:spPr>
      </p:pic>
      <p:pic>
        <p:nvPicPr>
          <p:cNvPr id="49" name="圖片 48">
            <a:extLst>
              <a:ext uri="{FF2B5EF4-FFF2-40B4-BE49-F238E27FC236}">
                <a16:creationId xmlns:a16="http://schemas.microsoft.com/office/drawing/2014/main" id="{2B071C60-42E5-4937-8E3D-470035870252}"/>
              </a:ext>
            </a:extLst>
          </p:cNvPr>
          <p:cNvPicPr>
            <a:picLocks noChangeAspect="1"/>
          </p:cNvPicPr>
          <p:nvPr/>
        </p:nvPicPr>
        <p:blipFill>
          <a:blip r:embed="rId6"/>
          <a:stretch>
            <a:fillRect/>
          </a:stretch>
        </p:blipFill>
        <p:spPr>
          <a:xfrm>
            <a:off x="6023992" y="2132856"/>
            <a:ext cx="381053" cy="285790"/>
          </a:xfrm>
          <a:prstGeom prst="rect">
            <a:avLst/>
          </a:prstGeom>
        </p:spPr>
      </p:pic>
      <p:pic>
        <p:nvPicPr>
          <p:cNvPr id="50" name="圖片 49">
            <a:extLst>
              <a:ext uri="{FF2B5EF4-FFF2-40B4-BE49-F238E27FC236}">
                <a16:creationId xmlns:a16="http://schemas.microsoft.com/office/drawing/2014/main" id="{4A73E72A-E09C-4D81-BEDE-250CA9DC742A}"/>
              </a:ext>
            </a:extLst>
          </p:cNvPr>
          <p:cNvPicPr>
            <a:picLocks noChangeAspect="1"/>
          </p:cNvPicPr>
          <p:nvPr/>
        </p:nvPicPr>
        <p:blipFill>
          <a:blip r:embed="rId6"/>
          <a:stretch>
            <a:fillRect/>
          </a:stretch>
        </p:blipFill>
        <p:spPr>
          <a:xfrm>
            <a:off x="6023992" y="2420888"/>
            <a:ext cx="381053" cy="285790"/>
          </a:xfrm>
          <a:prstGeom prst="rect">
            <a:avLst/>
          </a:prstGeom>
        </p:spPr>
      </p:pic>
      <p:pic>
        <p:nvPicPr>
          <p:cNvPr id="51" name="圖片 50">
            <a:extLst>
              <a:ext uri="{FF2B5EF4-FFF2-40B4-BE49-F238E27FC236}">
                <a16:creationId xmlns:a16="http://schemas.microsoft.com/office/drawing/2014/main" id="{C7F59CB5-1321-4190-A15E-8A567B8C34BD}"/>
              </a:ext>
            </a:extLst>
          </p:cNvPr>
          <p:cNvPicPr>
            <a:picLocks noChangeAspect="1"/>
          </p:cNvPicPr>
          <p:nvPr/>
        </p:nvPicPr>
        <p:blipFill>
          <a:blip r:embed="rId6"/>
          <a:stretch>
            <a:fillRect/>
          </a:stretch>
        </p:blipFill>
        <p:spPr>
          <a:xfrm>
            <a:off x="5735960" y="2636912"/>
            <a:ext cx="381053" cy="285790"/>
          </a:xfrm>
          <a:prstGeom prst="rect">
            <a:avLst/>
          </a:prstGeom>
        </p:spPr>
      </p:pic>
      <p:pic>
        <p:nvPicPr>
          <p:cNvPr id="52" name="圖片 51">
            <a:extLst>
              <a:ext uri="{FF2B5EF4-FFF2-40B4-BE49-F238E27FC236}">
                <a16:creationId xmlns:a16="http://schemas.microsoft.com/office/drawing/2014/main" id="{0B3A2359-3BA1-4A6C-AFFB-634C89A35CD5}"/>
              </a:ext>
            </a:extLst>
          </p:cNvPr>
          <p:cNvPicPr>
            <a:picLocks noChangeAspect="1"/>
          </p:cNvPicPr>
          <p:nvPr/>
        </p:nvPicPr>
        <p:blipFill>
          <a:blip r:embed="rId6"/>
          <a:stretch>
            <a:fillRect/>
          </a:stretch>
        </p:blipFill>
        <p:spPr>
          <a:xfrm>
            <a:off x="5375920" y="2636912"/>
            <a:ext cx="381053" cy="285790"/>
          </a:xfrm>
          <a:prstGeom prst="rect">
            <a:avLst/>
          </a:prstGeom>
        </p:spPr>
      </p:pic>
      <p:pic>
        <p:nvPicPr>
          <p:cNvPr id="53" name="圖片 52">
            <a:extLst>
              <a:ext uri="{FF2B5EF4-FFF2-40B4-BE49-F238E27FC236}">
                <a16:creationId xmlns:a16="http://schemas.microsoft.com/office/drawing/2014/main" id="{C5799AD3-6A84-446E-BC57-4A72C924FAB1}"/>
              </a:ext>
            </a:extLst>
          </p:cNvPr>
          <p:cNvPicPr>
            <a:picLocks noChangeAspect="1"/>
          </p:cNvPicPr>
          <p:nvPr/>
        </p:nvPicPr>
        <p:blipFill>
          <a:blip r:embed="rId6"/>
          <a:stretch>
            <a:fillRect/>
          </a:stretch>
        </p:blipFill>
        <p:spPr>
          <a:xfrm>
            <a:off x="5015880" y="2348880"/>
            <a:ext cx="381053" cy="285790"/>
          </a:xfrm>
          <a:prstGeom prst="rect">
            <a:avLst/>
          </a:prstGeom>
        </p:spPr>
      </p:pic>
      <p:pic>
        <p:nvPicPr>
          <p:cNvPr id="54" name="圖片 53">
            <a:extLst>
              <a:ext uri="{FF2B5EF4-FFF2-40B4-BE49-F238E27FC236}">
                <a16:creationId xmlns:a16="http://schemas.microsoft.com/office/drawing/2014/main" id="{F0E932BE-1B42-44FA-8AFD-0C25CBAFBBD2}"/>
              </a:ext>
            </a:extLst>
          </p:cNvPr>
          <p:cNvPicPr>
            <a:picLocks noChangeAspect="1"/>
          </p:cNvPicPr>
          <p:nvPr/>
        </p:nvPicPr>
        <p:blipFill>
          <a:blip r:embed="rId6"/>
          <a:stretch>
            <a:fillRect/>
          </a:stretch>
        </p:blipFill>
        <p:spPr>
          <a:xfrm>
            <a:off x="5087888" y="2063090"/>
            <a:ext cx="381053" cy="285790"/>
          </a:xfrm>
          <a:prstGeom prst="rect">
            <a:avLst/>
          </a:prstGeom>
        </p:spPr>
      </p:pic>
      <p:pic>
        <p:nvPicPr>
          <p:cNvPr id="55" name="圖片 54">
            <a:extLst>
              <a:ext uri="{FF2B5EF4-FFF2-40B4-BE49-F238E27FC236}">
                <a16:creationId xmlns:a16="http://schemas.microsoft.com/office/drawing/2014/main" id="{7CE2A688-A21B-455C-9309-782D260E62B9}"/>
              </a:ext>
            </a:extLst>
          </p:cNvPr>
          <p:cNvPicPr>
            <a:picLocks noChangeAspect="1"/>
          </p:cNvPicPr>
          <p:nvPr/>
        </p:nvPicPr>
        <p:blipFill>
          <a:blip r:embed="rId6"/>
          <a:stretch>
            <a:fillRect/>
          </a:stretch>
        </p:blipFill>
        <p:spPr>
          <a:xfrm>
            <a:off x="5447928" y="1772816"/>
            <a:ext cx="381053" cy="285790"/>
          </a:xfrm>
          <a:prstGeom prst="rect">
            <a:avLst/>
          </a:prstGeom>
        </p:spPr>
      </p:pic>
      <p:sp>
        <p:nvSpPr>
          <p:cNvPr id="47" name="橢圓 46">
            <a:extLst>
              <a:ext uri="{FF2B5EF4-FFF2-40B4-BE49-F238E27FC236}">
                <a16:creationId xmlns:a16="http://schemas.microsoft.com/office/drawing/2014/main" id="{0BC8A1F7-630A-4A34-837C-364D64227F55}"/>
              </a:ext>
            </a:extLst>
          </p:cNvPr>
          <p:cNvSpPr/>
          <p:nvPr/>
        </p:nvSpPr>
        <p:spPr>
          <a:xfrm>
            <a:off x="5087888" y="1700808"/>
            <a:ext cx="1368152" cy="1296144"/>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4" name="橢圓 63">
            <a:extLst>
              <a:ext uri="{FF2B5EF4-FFF2-40B4-BE49-F238E27FC236}">
                <a16:creationId xmlns:a16="http://schemas.microsoft.com/office/drawing/2014/main" id="{609BD76D-3F43-47E4-809C-FCFB3A5D66BE}"/>
              </a:ext>
            </a:extLst>
          </p:cNvPr>
          <p:cNvSpPr/>
          <p:nvPr/>
        </p:nvSpPr>
        <p:spPr>
          <a:xfrm>
            <a:off x="1631504" y="1916832"/>
            <a:ext cx="912101" cy="864096"/>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7" name="乘號 66">
            <a:extLst>
              <a:ext uri="{FF2B5EF4-FFF2-40B4-BE49-F238E27FC236}">
                <a16:creationId xmlns:a16="http://schemas.microsoft.com/office/drawing/2014/main" id="{7EAE2143-D46B-4C9C-9204-3D9E226AE9A6}"/>
              </a:ext>
            </a:extLst>
          </p:cNvPr>
          <p:cNvSpPr/>
          <p:nvPr/>
        </p:nvSpPr>
        <p:spPr>
          <a:xfrm>
            <a:off x="5591944" y="2204864"/>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8" name="圖片 67">
            <a:extLst>
              <a:ext uri="{FF2B5EF4-FFF2-40B4-BE49-F238E27FC236}">
                <a16:creationId xmlns:a16="http://schemas.microsoft.com/office/drawing/2014/main" id="{17DB8E9B-7508-4076-BABF-2E04FC31811E}"/>
              </a:ext>
            </a:extLst>
          </p:cNvPr>
          <p:cNvPicPr>
            <a:picLocks noChangeAspect="1"/>
          </p:cNvPicPr>
          <p:nvPr/>
        </p:nvPicPr>
        <p:blipFill>
          <a:blip r:embed="rId7"/>
          <a:stretch>
            <a:fillRect/>
          </a:stretch>
        </p:blipFill>
        <p:spPr>
          <a:xfrm>
            <a:off x="5447928" y="3356992"/>
            <a:ext cx="762106" cy="533474"/>
          </a:xfrm>
          <a:prstGeom prst="rect">
            <a:avLst/>
          </a:prstGeom>
        </p:spPr>
      </p:pic>
      <p:pic>
        <p:nvPicPr>
          <p:cNvPr id="69" name="圖片 68">
            <a:extLst>
              <a:ext uri="{FF2B5EF4-FFF2-40B4-BE49-F238E27FC236}">
                <a16:creationId xmlns:a16="http://schemas.microsoft.com/office/drawing/2014/main" id="{EE252343-E780-4243-B29C-1A17086162AD}"/>
              </a:ext>
            </a:extLst>
          </p:cNvPr>
          <p:cNvPicPr>
            <a:picLocks noChangeAspect="1"/>
          </p:cNvPicPr>
          <p:nvPr/>
        </p:nvPicPr>
        <p:blipFill>
          <a:blip r:embed="rId8"/>
          <a:stretch>
            <a:fillRect/>
          </a:stretch>
        </p:blipFill>
        <p:spPr>
          <a:xfrm>
            <a:off x="1559496" y="3429000"/>
            <a:ext cx="771633" cy="552527"/>
          </a:xfrm>
          <a:prstGeom prst="rect">
            <a:avLst/>
          </a:prstGeom>
        </p:spPr>
      </p:pic>
      <p:grpSp>
        <p:nvGrpSpPr>
          <p:cNvPr id="73" name="群組 72">
            <a:extLst>
              <a:ext uri="{FF2B5EF4-FFF2-40B4-BE49-F238E27FC236}">
                <a16:creationId xmlns:a16="http://schemas.microsoft.com/office/drawing/2014/main" id="{4B174EC0-6B4F-4D53-ACCA-7C67F6B0D787}"/>
              </a:ext>
            </a:extLst>
          </p:cNvPr>
          <p:cNvGrpSpPr/>
          <p:nvPr/>
        </p:nvGrpSpPr>
        <p:grpSpPr>
          <a:xfrm>
            <a:off x="7968208" y="1340768"/>
            <a:ext cx="4932660" cy="2232248"/>
            <a:chOff x="6312024" y="3861048"/>
            <a:chExt cx="4500612" cy="2016224"/>
          </a:xfrm>
        </p:grpSpPr>
        <p:pic>
          <p:nvPicPr>
            <p:cNvPr id="70" name="圖片 69">
              <a:extLst>
                <a:ext uri="{FF2B5EF4-FFF2-40B4-BE49-F238E27FC236}">
                  <a16:creationId xmlns:a16="http://schemas.microsoft.com/office/drawing/2014/main" id="{2D2B06FB-01FA-4F1A-AF03-14672685862A}"/>
                </a:ext>
              </a:extLst>
            </p:cNvPr>
            <p:cNvPicPr>
              <a:picLocks noChangeAspect="1"/>
            </p:cNvPicPr>
            <p:nvPr/>
          </p:nvPicPr>
          <p:blipFill>
            <a:blip r:embed="rId9"/>
            <a:stretch>
              <a:fillRect/>
            </a:stretch>
          </p:blipFill>
          <p:spPr>
            <a:xfrm>
              <a:off x="6312024" y="3861048"/>
              <a:ext cx="4500612" cy="2016224"/>
            </a:xfrm>
            <a:prstGeom prst="rect">
              <a:avLst/>
            </a:prstGeom>
          </p:spPr>
        </p:pic>
        <p:sp>
          <p:nvSpPr>
            <p:cNvPr id="71" name="矩形 70">
              <a:extLst>
                <a:ext uri="{FF2B5EF4-FFF2-40B4-BE49-F238E27FC236}">
                  <a16:creationId xmlns:a16="http://schemas.microsoft.com/office/drawing/2014/main" id="{B2FC8428-2E85-46CA-8B55-9E89F76F8B7D}"/>
                </a:ext>
              </a:extLst>
            </p:cNvPr>
            <p:cNvSpPr/>
            <p:nvPr/>
          </p:nvSpPr>
          <p:spPr>
            <a:xfrm>
              <a:off x="9120336" y="4005064"/>
              <a:ext cx="1584176"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61C5124B-28A2-4C8B-9902-61690CA1FF7F}"/>
                </a:ext>
              </a:extLst>
            </p:cNvPr>
            <p:cNvSpPr/>
            <p:nvPr/>
          </p:nvSpPr>
          <p:spPr>
            <a:xfrm>
              <a:off x="9984432" y="4365104"/>
              <a:ext cx="648072"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74" name="圖片 73">
            <a:extLst>
              <a:ext uri="{FF2B5EF4-FFF2-40B4-BE49-F238E27FC236}">
                <a16:creationId xmlns:a16="http://schemas.microsoft.com/office/drawing/2014/main" id="{6457F70B-F36D-43C7-8DF0-6B8F3ECF63DC}"/>
              </a:ext>
            </a:extLst>
          </p:cNvPr>
          <p:cNvPicPr>
            <a:picLocks noChangeAspect="1"/>
          </p:cNvPicPr>
          <p:nvPr/>
        </p:nvPicPr>
        <p:blipFill>
          <a:blip r:embed="rId10"/>
          <a:stretch>
            <a:fillRect/>
          </a:stretch>
        </p:blipFill>
        <p:spPr>
          <a:xfrm>
            <a:off x="8832304" y="3861048"/>
            <a:ext cx="2239055" cy="1800200"/>
          </a:xfrm>
          <a:prstGeom prst="rect">
            <a:avLst/>
          </a:prstGeom>
        </p:spPr>
      </p:pic>
    </p:spTree>
    <p:extLst>
      <p:ext uri="{BB962C8B-B14F-4D97-AF65-F5344CB8AC3E}">
        <p14:creationId xmlns:p14="http://schemas.microsoft.com/office/powerpoint/2010/main" val="19490776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4AA45126-8054-4C36-B530-9E94C214AE3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Summary</a:t>
            </a:r>
          </a:p>
        </p:txBody>
      </p:sp>
      <p:sp>
        <p:nvSpPr>
          <p:cNvPr id="6" name="矩形: 圓角 5">
            <a:extLst>
              <a:ext uri="{FF2B5EF4-FFF2-40B4-BE49-F238E27FC236}">
                <a16:creationId xmlns:a16="http://schemas.microsoft.com/office/drawing/2014/main" id="{F8CC3E58-12F9-4CA2-8E05-0A9976E0F38B}"/>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8" name="文字方塊 7">
            <a:extLst>
              <a:ext uri="{FF2B5EF4-FFF2-40B4-BE49-F238E27FC236}">
                <a16:creationId xmlns:a16="http://schemas.microsoft.com/office/drawing/2014/main" id="{F4C590A6-C1EA-4545-98FB-75A0E7ED5121}"/>
              </a:ext>
            </a:extLst>
          </p:cNvPr>
          <p:cNvSpPr txBox="1"/>
          <p:nvPr/>
        </p:nvSpPr>
        <p:spPr>
          <a:xfrm>
            <a:off x="407368" y="1955056"/>
            <a:ext cx="850803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302412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BY</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839416" y="2717800"/>
            <a:ext cx="3816424" cy="2223075"/>
          </a:xfrm>
          <a:prstGeom prst="rect">
            <a:avLst/>
          </a:prstGeom>
        </p:spPr>
      </p:pic>
      <p:pic>
        <p:nvPicPr>
          <p:cNvPr id="5" name="圖片 4">
            <a:extLst>
              <a:ext uri="{FF2B5EF4-FFF2-40B4-BE49-F238E27FC236}">
                <a16:creationId xmlns:a16="http://schemas.microsoft.com/office/drawing/2014/main" id="{298CC152-25B8-4E41-B34C-FD2AF354776C}"/>
              </a:ext>
            </a:extLst>
          </p:cNvPr>
          <p:cNvPicPr>
            <a:picLocks noChangeAspect="1"/>
          </p:cNvPicPr>
          <p:nvPr/>
        </p:nvPicPr>
        <p:blipFill>
          <a:blip r:embed="rId4"/>
          <a:stretch>
            <a:fillRect/>
          </a:stretch>
        </p:blipFill>
        <p:spPr>
          <a:xfrm>
            <a:off x="6672064" y="1556792"/>
            <a:ext cx="3256473" cy="2088232"/>
          </a:xfrm>
          <a:prstGeom prst="rect">
            <a:avLst/>
          </a:prstGeom>
        </p:spPr>
      </p:pic>
      <p:sp>
        <p:nvSpPr>
          <p:cNvPr id="10" name="箭號: 向右 9">
            <a:extLst>
              <a:ext uri="{FF2B5EF4-FFF2-40B4-BE49-F238E27FC236}">
                <a16:creationId xmlns:a16="http://schemas.microsoft.com/office/drawing/2014/main" id="{7F4F7438-09D0-4E9E-811A-B49E4652A22F}"/>
              </a:ext>
            </a:extLst>
          </p:cNvPr>
          <p:cNvSpPr/>
          <p:nvPr/>
        </p:nvSpPr>
        <p:spPr>
          <a:xfrm rot="19966634">
            <a:off x="4778001" y="2911294"/>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箭號: 向右 12">
            <a:extLst>
              <a:ext uri="{FF2B5EF4-FFF2-40B4-BE49-F238E27FC236}">
                <a16:creationId xmlns:a16="http://schemas.microsoft.com/office/drawing/2014/main" id="{71D5AF47-A779-4766-89EC-0C4D0F145DD5}"/>
              </a:ext>
            </a:extLst>
          </p:cNvPr>
          <p:cNvSpPr/>
          <p:nvPr/>
        </p:nvSpPr>
        <p:spPr>
          <a:xfrm rot="1264300">
            <a:off x="4798669" y="3992186"/>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4" name="圖片 13">
            <a:extLst>
              <a:ext uri="{FF2B5EF4-FFF2-40B4-BE49-F238E27FC236}">
                <a16:creationId xmlns:a16="http://schemas.microsoft.com/office/drawing/2014/main" id="{41D24866-B3F1-452E-85CE-CE2B4F77AD5E}"/>
              </a:ext>
            </a:extLst>
          </p:cNvPr>
          <p:cNvPicPr>
            <a:picLocks noChangeAspect="1"/>
          </p:cNvPicPr>
          <p:nvPr/>
        </p:nvPicPr>
        <p:blipFill rotWithShape="1">
          <a:blip r:embed="rId3"/>
          <a:srcRect t="22315"/>
          <a:stretch/>
        </p:blipFill>
        <p:spPr>
          <a:xfrm>
            <a:off x="6096000" y="3861048"/>
            <a:ext cx="3816424" cy="2181403"/>
          </a:xfrm>
          <a:prstGeom prst="rect">
            <a:avLst/>
          </a:prstGeom>
        </p:spPr>
      </p:pic>
      <p:sp>
        <p:nvSpPr>
          <p:cNvPr id="15" name="AutoShape 21" descr="Question Mark Vector SVG Icon (9) - SVG Repo">
            <a:extLst>
              <a:ext uri="{FF2B5EF4-FFF2-40B4-BE49-F238E27FC236}">
                <a16:creationId xmlns:a16="http://schemas.microsoft.com/office/drawing/2014/main" id="{F8BA7514-B225-419D-80EC-57AA7C9A67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7" name="圖形 16">
            <a:extLst>
              <a:ext uri="{FF2B5EF4-FFF2-40B4-BE49-F238E27FC236}">
                <a16:creationId xmlns:a16="http://schemas.microsoft.com/office/drawing/2014/main" id="{6D474B65-283F-4311-81FE-BCE3D727A4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0176" y="4365104"/>
            <a:ext cx="1196752" cy="1196752"/>
          </a:xfrm>
          <a:prstGeom prst="rect">
            <a:avLst/>
          </a:prstGeom>
        </p:spPr>
      </p:pic>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8" name="乘號 17">
            <a:extLst>
              <a:ext uri="{FF2B5EF4-FFF2-40B4-BE49-F238E27FC236}">
                <a16:creationId xmlns:a16="http://schemas.microsoft.com/office/drawing/2014/main" id="{704252D8-E16E-49EF-8049-BAEBECD2ED93}"/>
              </a:ext>
            </a:extLst>
          </p:cNvPr>
          <p:cNvSpPr/>
          <p:nvPr/>
        </p:nvSpPr>
        <p:spPr>
          <a:xfrm>
            <a:off x="5231904" y="270892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070835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382AE2-8851-D2E5-5DA0-0EEA54DE76F1}"/>
              </a:ext>
            </a:extLst>
          </p:cNvPr>
          <p:cNvPicPr>
            <a:picLocks noChangeAspect="1"/>
          </p:cNvPicPr>
          <p:nvPr/>
        </p:nvPicPr>
        <p:blipFill>
          <a:blip r:embed="rId2"/>
          <a:stretch>
            <a:fillRect/>
          </a:stretch>
        </p:blipFill>
        <p:spPr>
          <a:xfrm>
            <a:off x="940593" y="1366837"/>
            <a:ext cx="10310813" cy="4124325"/>
          </a:xfrm>
          <a:prstGeom prst="rect">
            <a:avLst/>
          </a:prstGeom>
        </p:spPr>
      </p:pic>
      <p:sp>
        <p:nvSpPr>
          <p:cNvPr id="8" name="Rectangle 3">
            <a:extLst>
              <a:ext uri="{FF2B5EF4-FFF2-40B4-BE49-F238E27FC236}">
                <a16:creationId xmlns:a16="http://schemas.microsoft.com/office/drawing/2014/main" id="{A6C46CBE-66E0-0374-ECC2-DD1920B38A63}"/>
              </a:ext>
            </a:extLst>
          </p:cNvPr>
          <p:cNvSpPr/>
          <p:nvPr/>
        </p:nvSpPr>
        <p:spPr>
          <a:xfrm>
            <a:off x="1573593" y="1933193"/>
            <a:ext cx="1693482" cy="838581"/>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提取資料</a:t>
            </a:r>
            <a:endParaRPr kumimoji="0" lang="en-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r>
              <a:rPr kumimoji="0" lang="en-US"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Extract</a:t>
            </a: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p>
        </p:txBody>
      </p:sp>
      <p:sp>
        <p:nvSpPr>
          <p:cNvPr id="9" name="Rectangle 5">
            <a:extLst>
              <a:ext uri="{FF2B5EF4-FFF2-40B4-BE49-F238E27FC236}">
                <a16:creationId xmlns:a16="http://schemas.microsoft.com/office/drawing/2014/main" id="{BA2EF8CD-44F8-8D42-5FD0-5A9E276B8946}"/>
              </a:ext>
            </a:extLst>
          </p:cNvPr>
          <p:cNvSpPr/>
          <p:nvPr/>
        </p:nvSpPr>
        <p:spPr>
          <a:xfrm>
            <a:off x="3834030" y="1933193"/>
            <a:ext cx="1693482" cy="838580"/>
          </a:xfrm>
          <a:prstGeom prst="rect">
            <a:avLst/>
          </a:prstGeom>
          <a:solidFill>
            <a:srgbClr val="21B3A9">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轉換資料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(Transform)</a:t>
            </a:r>
          </a:p>
        </p:txBody>
      </p:sp>
      <p:sp>
        <p:nvSpPr>
          <p:cNvPr id="11" name="Rectangle 226">
            <a:extLst>
              <a:ext uri="{FF2B5EF4-FFF2-40B4-BE49-F238E27FC236}">
                <a16:creationId xmlns:a16="http://schemas.microsoft.com/office/drawing/2014/main" id="{6FD4B397-3C88-C7AC-EB40-240FD421C856}"/>
              </a:ext>
            </a:extLst>
          </p:cNvPr>
          <p:cNvSpPr/>
          <p:nvPr/>
        </p:nvSpPr>
        <p:spPr>
          <a:xfrm>
            <a:off x="6065891" y="1933192"/>
            <a:ext cx="1696983" cy="838579"/>
          </a:xfrm>
          <a:prstGeom prst="rect">
            <a:avLst/>
          </a:prstGeom>
          <a:solidFill>
            <a:srgbClr val="566986">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儲存資料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(Load)</a:t>
            </a:r>
          </a:p>
        </p:txBody>
      </p:sp>
      <p:pic>
        <p:nvPicPr>
          <p:cNvPr id="2050" name="Picture 2" descr="使用深度学习预测岩土稳定性的框架(3种不同方法和代码)_通用_岩土_控制-仿真秀干货文章">
            <a:extLst>
              <a:ext uri="{FF2B5EF4-FFF2-40B4-BE49-F238E27FC236}">
                <a16:creationId xmlns:a16="http://schemas.microsoft.com/office/drawing/2014/main" id="{AEFB5B28-320D-B9A0-DFA6-499A1AE27698}"/>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998"/>
          <a:stretch/>
        </p:blipFill>
        <p:spPr bwMode="auto">
          <a:xfrm>
            <a:off x="8315325" y="1556617"/>
            <a:ext cx="3178009" cy="1672358"/>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7886197A-8809-733B-3659-6DCEAEAA458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你以為的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885009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35" name="群組 34">
            <a:extLst>
              <a:ext uri="{FF2B5EF4-FFF2-40B4-BE49-F238E27FC236}">
                <a16:creationId xmlns:a16="http://schemas.microsoft.com/office/drawing/2014/main" id="{D9F1E1BC-BA7D-4EEF-931F-470D43205763}"/>
              </a:ext>
            </a:extLst>
          </p:cNvPr>
          <p:cNvGrpSpPr/>
          <p:nvPr/>
        </p:nvGrpSpPr>
        <p:grpSpPr>
          <a:xfrm>
            <a:off x="6240016" y="3573016"/>
            <a:ext cx="4680520" cy="2232248"/>
            <a:chOff x="6240016" y="3573016"/>
            <a:chExt cx="4680520" cy="2232248"/>
          </a:xfrm>
        </p:grpSpPr>
        <p:pic>
          <p:nvPicPr>
            <p:cNvPr id="33" name="圖片 32">
              <a:extLst>
                <a:ext uri="{FF2B5EF4-FFF2-40B4-BE49-F238E27FC236}">
                  <a16:creationId xmlns:a16="http://schemas.microsoft.com/office/drawing/2014/main" id="{F24A7146-9F31-481D-87CB-569D46945D9F}"/>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34" name="矩形 33">
              <a:extLst>
                <a:ext uri="{FF2B5EF4-FFF2-40B4-BE49-F238E27FC236}">
                  <a16:creationId xmlns:a16="http://schemas.microsoft.com/office/drawing/2014/main" id="{ACE1D1F0-8C92-4650-B44D-139790ED79F3}"/>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7" name="文字方塊 36">
            <a:extLst>
              <a:ext uri="{FF2B5EF4-FFF2-40B4-BE49-F238E27FC236}">
                <a16:creationId xmlns:a16="http://schemas.microsoft.com/office/drawing/2014/main" id="{A1A7E5C1-B455-4F81-9C56-F6D4131E046E}"/>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F95BD13F-2AD6-4AFE-B70F-316BC1C603A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9900173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5" name="群組 4">
            <a:extLst>
              <a:ext uri="{FF2B5EF4-FFF2-40B4-BE49-F238E27FC236}">
                <a16:creationId xmlns:a16="http://schemas.microsoft.com/office/drawing/2014/main" id="{0DB2E869-FCD7-4DDA-ABB4-5E4EE6E774F9}"/>
              </a:ext>
            </a:extLst>
          </p:cNvPr>
          <p:cNvGrpSpPr/>
          <p:nvPr/>
        </p:nvGrpSpPr>
        <p:grpSpPr>
          <a:xfrm>
            <a:off x="6240016" y="3573016"/>
            <a:ext cx="5822942" cy="2350341"/>
            <a:chOff x="6240016" y="3573016"/>
            <a:chExt cx="5822942" cy="2350341"/>
          </a:xfrm>
        </p:grpSpPr>
        <p:grpSp>
          <p:nvGrpSpPr>
            <p:cNvPr id="19" name="群組 18">
              <a:extLst>
                <a:ext uri="{FF2B5EF4-FFF2-40B4-BE49-F238E27FC236}">
                  <a16:creationId xmlns:a16="http://schemas.microsoft.com/office/drawing/2014/main" id="{5F5CBBB5-021B-4B8B-B7B2-E0DBF58A8666}"/>
                </a:ext>
              </a:extLst>
            </p:cNvPr>
            <p:cNvGrpSpPr/>
            <p:nvPr/>
          </p:nvGrpSpPr>
          <p:grpSpPr>
            <a:xfrm>
              <a:off x="6240016" y="3573016"/>
              <a:ext cx="4680520" cy="2232248"/>
              <a:chOff x="6240016" y="3573016"/>
              <a:chExt cx="4680520" cy="2232248"/>
            </a:xfrm>
          </p:grpSpPr>
          <p:pic>
            <p:nvPicPr>
              <p:cNvPr id="21" name="圖片 20">
                <a:extLst>
                  <a:ext uri="{FF2B5EF4-FFF2-40B4-BE49-F238E27FC236}">
                    <a16:creationId xmlns:a16="http://schemas.microsoft.com/office/drawing/2014/main" id="{6ECB9CA1-13E6-4AD4-A9DB-8CB406FD2F5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 name="圖片 1">
              <a:extLst>
                <a:ext uri="{FF2B5EF4-FFF2-40B4-BE49-F238E27FC236}">
                  <a16:creationId xmlns:a16="http://schemas.microsoft.com/office/drawing/2014/main" id="{04AAFB8C-4D18-4EAE-B098-785786AD65C3}"/>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BC79BA74-A531-44EA-9903-140A11EB48A4}"/>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sp>
        <p:nvSpPr>
          <p:cNvPr id="29" name="矩形: 圓角 28">
            <a:extLst>
              <a:ext uri="{FF2B5EF4-FFF2-40B4-BE49-F238E27FC236}">
                <a16:creationId xmlns:a16="http://schemas.microsoft.com/office/drawing/2014/main" id="{5BAB3CD1-009A-498D-A1F6-D1E32E9E110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9094298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圖片 42">
            <a:extLst>
              <a:ext uri="{FF2B5EF4-FFF2-40B4-BE49-F238E27FC236}">
                <a16:creationId xmlns:a16="http://schemas.microsoft.com/office/drawing/2014/main" id="{768728E7-7E78-453F-BAC7-E794D682A9C9}"/>
              </a:ext>
            </a:extLst>
          </p:cNvPr>
          <p:cNvPicPr>
            <a:picLocks noChangeAspect="1"/>
          </p:cNvPicPr>
          <p:nvPr/>
        </p:nvPicPr>
        <p:blipFill rotWithShape="1">
          <a:blip r:embed="rId3"/>
          <a:srcRect t="20831"/>
          <a:stretch/>
        </p:blipFill>
        <p:spPr>
          <a:xfrm>
            <a:off x="767408" y="1196752"/>
            <a:ext cx="3816424" cy="2223075"/>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7A27F3CF-335D-410F-B3FC-E60927A4A917}"/>
              </a:ext>
            </a:extLst>
          </p:cNvPr>
          <p:cNvGrpSpPr/>
          <p:nvPr/>
        </p:nvGrpSpPr>
        <p:grpSpPr>
          <a:xfrm>
            <a:off x="7248128" y="1268760"/>
            <a:ext cx="3096344" cy="2431722"/>
            <a:chOff x="5087888" y="2204864"/>
            <a:chExt cx="4392488" cy="3449652"/>
          </a:xfrm>
        </p:grpSpPr>
        <p:pic>
          <p:nvPicPr>
            <p:cNvPr id="5" name="圖片 4">
              <a:extLst>
                <a:ext uri="{FF2B5EF4-FFF2-40B4-BE49-F238E27FC236}">
                  <a16:creationId xmlns:a16="http://schemas.microsoft.com/office/drawing/2014/main" id="{798F4D77-22EE-4380-A92B-DC653853CA18}"/>
                </a:ext>
              </a:extLst>
            </p:cNvPr>
            <p:cNvPicPr>
              <a:picLocks noChangeAspect="1"/>
            </p:cNvPicPr>
            <p:nvPr/>
          </p:nvPicPr>
          <p:blipFill>
            <a:blip r:embed="rId4"/>
            <a:stretch>
              <a:fillRect/>
            </a:stretch>
          </p:blipFill>
          <p:spPr>
            <a:xfrm>
              <a:off x="5087888" y="2348880"/>
              <a:ext cx="4105848" cy="3305636"/>
            </a:xfrm>
            <a:prstGeom prst="rect">
              <a:avLst/>
            </a:prstGeom>
          </p:spPr>
        </p:pic>
        <p:sp>
          <p:nvSpPr>
            <p:cNvPr id="9" name="矩形 8">
              <a:extLst>
                <a:ext uri="{FF2B5EF4-FFF2-40B4-BE49-F238E27FC236}">
                  <a16:creationId xmlns:a16="http://schemas.microsoft.com/office/drawing/2014/main" id="{2B6445AC-543C-41A7-A61B-27FD1EFE306A}"/>
                </a:ext>
              </a:extLst>
            </p:cNvPr>
            <p:cNvSpPr/>
            <p:nvPr/>
          </p:nvSpPr>
          <p:spPr>
            <a:xfrm>
              <a:off x="7824192" y="2204864"/>
              <a:ext cx="1512168" cy="1152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EC1DA6E5-540D-4B53-BA18-697A5A1BDA95}"/>
                </a:ext>
              </a:extLst>
            </p:cNvPr>
            <p:cNvSpPr/>
            <p:nvPr/>
          </p:nvSpPr>
          <p:spPr>
            <a:xfrm>
              <a:off x="8328248" y="3356992"/>
              <a:ext cx="1152128"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21CF3AEF-C11E-401D-8628-A49C5267AB49}"/>
                </a:ext>
              </a:extLst>
            </p:cNvPr>
            <p:cNvSpPr/>
            <p:nvPr/>
          </p:nvSpPr>
          <p:spPr>
            <a:xfrm>
              <a:off x="8832304" y="4293096"/>
              <a:ext cx="57606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36" name="群組 35">
            <a:extLst>
              <a:ext uri="{FF2B5EF4-FFF2-40B4-BE49-F238E27FC236}">
                <a16:creationId xmlns:a16="http://schemas.microsoft.com/office/drawing/2014/main" id="{27BD7EF0-DC46-46B7-BBF8-6017352EA66D}"/>
              </a:ext>
            </a:extLst>
          </p:cNvPr>
          <p:cNvGrpSpPr/>
          <p:nvPr/>
        </p:nvGrpSpPr>
        <p:grpSpPr>
          <a:xfrm>
            <a:off x="911424" y="3717032"/>
            <a:ext cx="5822942" cy="2350341"/>
            <a:chOff x="6240016" y="3573016"/>
            <a:chExt cx="5822942" cy="2350341"/>
          </a:xfrm>
        </p:grpSpPr>
        <p:grpSp>
          <p:nvGrpSpPr>
            <p:cNvPr id="37" name="群組 36">
              <a:extLst>
                <a:ext uri="{FF2B5EF4-FFF2-40B4-BE49-F238E27FC236}">
                  <a16:creationId xmlns:a16="http://schemas.microsoft.com/office/drawing/2014/main" id="{0238F4E0-4357-4CD6-9BB4-FF7D54F3283F}"/>
                </a:ext>
              </a:extLst>
            </p:cNvPr>
            <p:cNvGrpSpPr/>
            <p:nvPr/>
          </p:nvGrpSpPr>
          <p:grpSpPr>
            <a:xfrm>
              <a:off x="6240016" y="3573016"/>
              <a:ext cx="4680520" cy="2232248"/>
              <a:chOff x="6240016" y="3573016"/>
              <a:chExt cx="4680520" cy="2232248"/>
            </a:xfrm>
          </p:grpSpPr>
          <p:pic>
            <p:nvPicPr>
              <p:cNvPr id="41" name="圖片 40">
                <a:extLst>
                  <a:ext uri="{FF2B5EF4-FFF2-40B4-BE49-F238E27FC236}">
                    <a16:creationId xmlns:a16="http://schemas.microsoft.com/office/drawing/2014/main" id="{DF507A6F-98A7-4A84-B6E1-E20BFA92D3C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42" name="矩形 41">
                <a:extLst>
                  <a:ext uri="{FF2B5EF4-FFF2-40B4-BE49-F238E27FC236}">
                    <a16:creationId xmlns:a16="http://schemas.microsoft.com/office/drawing/2014/main" id="{4AEF9739-2DCD-4E59-9572-CA6D2ED4F9F6}"/>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38" name="圖片 37">
              <a:extLst>
                <a:ext uri="{FF2B5EF4-FFF2-40B4-BE49-F238E27FC236}">
                  <a16:creationId xmlns:a16="http://schemas.microsoft.com/office/drawing/2014/main" id="{99F7F012-F731-4FAB-914E-ECA6ADDA73DB}"/>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39" name="矩形 38">
              <a:extLst>
                <a:ext uri="{FF2B5EF4-FFF2-40B4-BE49-F238E27FC236}">
                  <a16:creationId xmlns:a16="http://schemas.microsoft.com/office/drawing/2014/main" id="{1B91656F-523A-4EDC-B6AF-0992B969514E}"/>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75F2464A-074A-4AA5-AA77-353FAFA2E1BB}"/>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44" name="圖片 43">
            <a:extLst>
              <a:ext uri="{FF2B5EF4-FFF2-40B4-BE49-F238E27FC236}">
                <a16:creationId xmlns:a16="http://schemas.microsoft.com/office/drawing/2014/main" id="{BE65E17D-442C-4FF9-8506-D9163D5A77A2}"/>
              </a:ext>
            </a:extLst>
          </p:cNvPr>
          <p:cNvPicPr>
            <a:picLocks noChangeAspect="1"/>
          </p:cNvPicPr>
          <p:nvPr/>
        </p:nvPicPr>
        <p:blipFill rotWithShape="1">
          <a:blip r:embed="rId3"/>
          <a:srcRect t="20831"/>
          <a:stretch/>
        </p:blipFill>
        <p:spPr>
          <a:xfrm>
            <a:off x="6600056" y="4005064"/>
            <a:ext cx="3816424" cy="2223075"/>
          </a:xfrm>
          <a:prstGeom prst="rect">
            <a:avLst/>
          </a:prstGeom>
        </p:spPr>
      </p:pic>
      <p:sp>
        <p:nvSpPr>
          <p:cNvPr id="45" name="箭號: 向右 44">
            <a:extLst>
              <a:ext uri="{FF2B5EF4-FFF2-40B4-BE49-F238E27FC236}">
                <a16:creationId xmlns:a16="http://schemas.microsoft.com/office/drawing/2014/main" id="{C2346882-00F7-4C56-BE0C-E0D60DDF66FB}"/>
              </a:ext>
            </a:extLst>
          </p:cNvPr>
          <p:cNvSpPr/>
          <p:nvPr/>
        </p:nvSpPr>
        <p:spPr>
          <a:xfrm>
            <a:off x="5159896" y="2060848"/>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Kernel mapping function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箭號: 向右 46">
            <a:extLst>
              <a:ext uri="{FF2B5EF4-FFF2-40B4-BE49-F238E27FC236}">
                <a16:creationId xmlns:a16="http://schemas.microsoft.com/office/drawing/2014/main" id="{2427A69D-8E87-4187-8BA4-1F118222C4D6}"/>
              </a:ext>
            </a:extLst>
          </p:cNvPr>
          <p:cNvSpPr/>
          <p:nvPr/>
        </p:nvSpPr>
        <p:spPr>
          <a:xfrm rot="5400000">
            <a:off x="9487201" y="3710207"/>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projection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8DB3763E-B39E-44FD-AA83-98C2DF3B3111}"/>
              </a:ext>
            </a:extLst>
          </p:cNvPr>
          <p:cNvSpPr/>
          <p:nvPr/>
        </p:nvSpPr>
        <p:spPr>
          <a:xfrm>
            <a:off x="8328248" y="4653136"/>
            <a:ext cx="936104"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5" name="圖片 14">
            <a:extLst>
              <a:ext uri="{FF2B5EF4-FFF2-40B4-BE49-F238E27FC236}">
                <a16:creationId xmlns:a16="http://schemas.microsoft.com/office/drawing/2014/main" id="{5A66A7A0-D665-4450-8184-24DFF24E8699}"/>
              </a:ext>
            </a:extLst>
          </p:cNvPr>
          <p:cNvPicPr>
            <a:picLocks noChangeAspect="1"/>
          </p:cNvPicPr>
          <p:nvPr/>
        </p:nvPicPr>
        <p:blipFill>
          <a:blip r:embed="rId7"/>
          <a:stretch>
            <a:fillRect/>
          </a:stretch>
        </p:blipFill>
        <p:spPr>
          <a:xfrm>
            <a:off x="5087888" y="2780928"/>
            <a:ext cx="1584176" cy="257171"/>
          </a:xfrm>
          <a:prstGeom prst="rect">
            <a:avLst/>
          </a:prstGeom>
        </p:spPr>
      </p:pic>
      <p:sp>
        <p:nvSpPr>
          <p:cNvPr id="48" name="箭號: 向右 47">
            <a:extLst>
              <a:ext uri="{FF2B5EF4-FFF2-40B4-BE49-F238E27FC236}">
                <a16:creationId xmlns:a16="http://schemas.microsoft.com/office/drawing/2014/main" id="{52A4731E-D232-4BAD-8511-CE885570F32D}"/>
              </a:ext>
            </a:extLst>
          </p:cNvPr>
          <p:cNvSpPr/>
          <p:nvPr/>
        </p:nvSpPr>
        <p:spPr>
          <a:xfrm rot="19587737">
            <a:off x="5334951" y="3673515"/>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2D -&gt; 3D</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0E60B8A7-F827-4895-AA16-2E4F770B3D2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12784809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VM with polynomial kernel visualization on Make a GIF">
            <a:extLst>
              <a:ext uri="{FF2B5EF4-FFF2-40B4-BE49-F238E27FC236}">
                <a16:creationId xmlns:a16="http://schemas.microsoft.com/office/drawing/2014/main" id="{7B90CFD0-8F20-417A-ABA9-A4F92927517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00025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CCF9E4DD-C885-4262-A96A-EBAEF29AFB5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D8D8D8">
                    <a:lumMod val="1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hlinkClick r:id="rId3">
                  <a:extLst>
                    <a:ext uri="{A12FA001-AC4F-418D-AE19-62706E023703}">
                      <ahyp:hlinkClr xmlns:ahyp="http://schemas.microsoft.com/office/drawing/2018/hyperlinkcolor" val="tx"/>
                    </a:ext>
                  </a:extLst>
                </a:hlinkClick>
              </a:rPr>
              <a:t>SVM with polynomial kernel visualization </a:t>
            </a:r>
          </a:p>
        </p:txBody>
      </p:sp>
      <p:sp>
        <p:nvSpPr>
          <p:cNvPr id="7" name="矩形 6">
            <a:extLst>
              <a:ext uri="{FF2B5EF4-FFF2-40B4-BE49-F238E27FC236}">
                <a16:creationId xmlns:a16="http://schemas.microsoft.com/office/drawing/2014/main" id="{810F2893-C530-4ADE-9CB6-E8CD7F4228F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23698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Tree>
    <p:extLst>
      <p:ext uri="{BB962C8B-B14F-4D97-AF65-F5344CB8AC3E}">
        <p14:creationId xmlns:p14="http://schemas.microsoft.com/office/powerpoint/2010/main" val="28908691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1199456" y="2204864"/>
            <a:ext cx="3477110" cy="2819794"/>
          </a:xfrm>
          <a:prstGeom prst="rect">
            <a:avLst/>
          </a:prstGeom>
        </p:spPr>
      </p:pic>
      <p:sp>
        <p:nvSpPr>
          <p:cNvPr id="9" name="箭號: 向右 8">
            <a:extLst>
              <a:ext uri="{FF2B5EF4-FFF2-40B4-BE49-F238E27FC236}">
                <a16:creationId xmlns:a16="http://schemas.microsoft.com/office/drawing/2014/main" id="{729DD40D-53E2-4CFC-9A6C-BCAF19F84E15}"/>
              </a:ext>
            </a:extLst>
          </p:cNvPr>
          <p:cNvSpPr/>
          <p:nvPr/>
        </p:nvSpPr>
        <p:spPr>
          <a:xfrm rot="19966634">
            <a:off x="4629972" y="2699374"/>
            <a:ext cx="270413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箭號: 向右 9">
            <a:extLst>
              <a:ext uri="{FF2B5EF4-FFF2-40B4-BE49-F238E27FC236}">
                <a16:creationId xmlns:a16="http://schemas.microsoft.com/office/drawing/2014/main" id="{B9889332-6E57-4683-BB38-E9DA1AC1DED1}"/>
              </a:ext>
            </a:extLst>
          </p:cNvPr>
          <p:cNvSpPr/>
          <p:nvPr/>
        </p:nvSpPr>
        <p:spPr>
          <a:xfrm rot="1264300">
            <a:off x="4690379" y="4475297"/>
            <a:ext cx="266935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56E8DACE-AE30-402D-B1C9-9F40B61603ED}"/>
              </a:ext>
            </a:extLst>
          </p:cNvPr>
          <p:cNvGrpSpPr/>
          <p:nvPr/>
        </p:nvGrpSpPr>
        <p:grpSpPr>
          <a:xfrm>
            <a:off x="7536160" y="1268760"/>
            <a:ext cx="2109173" cy="4996007"/>
            <a:chOff x="8040216" y="1340768"/>
            <a:chExt cx="2109173" cy="4996007"/>
          </a:xfrm>
        </p:grpSpPr>
        <p:pic>
          <p:nvPicPr>
            <p:cNvPr id="8" name="圖片 7">
              <a:extLst>
                <a:ext uri="{FF2B5EF4-FFF2-40B4-BE49-F238E27FC236}">
                  <a16:creationId xmlns:a16="http://schemas.microsoft.com/office/drawing/2014/main" id="{2C9541DE-27C2-478B-8CDA-299814BDD3FB}"/>
                </a:ext>
              </a:extLst>
            </p:cNvPr>
            <p:cNvPicPr>
              <a:picLocks noChangeAspect="1"/>
            </p:cNvPicPr>
            <p:nvPr/>
          </p:nvPicPr>
          <p:blipFill>
            <a:blip r:embed="rId4"/>
            <a:stretch>
              <a:fillRect/>
            </a:stretch>
          </p:blipFill>
          <p:spPr>
            <a:xfrm>
              <a:off x="8040216" y="2924944"/>
              <a:ext cx="1972723" cy="1656184"/>
            </a:xfrm>
            <a:prstGeom prst="rect">
              <a:avLst/>
            </a:prstGeom>
          </p:spPr>
        </p:pic>
        <p:pic>
          <p:nvPicPr>
            <p:cNvPr id="11" name="圖片 10">
              <a:extLst>
                <a:ext uri="{FF2B5EF4-FFF2-40B4-BE49-F238E27FC236}">
                  <a16:creationId xmlns:a16="http://schemas.microsoft.com/office/drawing/2014/main" id="{A79AA3D6-320F-46E3-995C-B00C826C4E29}"/>
                </a:ext>
              </a:extLst>
            </p:cNvPr>
            <p:cNvPicPr>
              <a:picLocks noChangeAspect="1"/>
            </p:cNvPicPr>
            <p:nvPr/>
          </p:nvPicPr>
          <p:blipFill>
            <a:blip r:embed="rId5"/>
            <a:stretch>
              <a:fillRect/>
            </a:stretch>
          </p:blipFill>
          <p:spPr>
            <a:xfrm>
              <a:off x="8040216" y="4581128"/>
              <a:ext cx="2109173" cy="1755647"/>
            </a:xfrm>
            <a:prstGeom prst="rect">
              <a:avLst/>
            </a:prstGeom>
          </p:spPr>
        </p:pic>
        <p:pic>
          <p:nvPicPr>
            <p:cNvPr id="12" name="圖片 11">
              <a:extLst>
                <a:ext uri="{FF2B5EF4-FFF2-40B4-BE49-F238E27FC236}">
                  <a16:creationId xmlns:a16="http://schemas.microsoft.com/office/drawing/2014/main" id="{DBE48E86-57B0-4BCC-BE94-824728E303D9}"/>
                </a:ext>
              </a:extLst>
            </p:cNvPr>
            <p:cNvPicPr>
              <a:picLocks noChangeAspect="1"/>
            </p:cNvPicPr>
            <p:nvPr/>
          </p:nvPicPr>
          <p:blipFill>
            <a:blip r:embed="rId6"/>
            <a:stretch>
              <a:fillRect/>
            </a:stretch>
          </p:blipFill>
          <p:spPr>
            <a:xfrm>
              <a:off x="8040216" y="1340768"/>
              <a:ext cx="1944216" cy="1571803"/>
            </a:xfrm>
            <a:prstGeom prst="rect">
              <a:avLst/>
            </a:prstGeom>
          </p:spPr>
        </p:pic>
      </p:grpSp>
      <p:sp>
        <p:nvSpPr>
          <p:cNvPr id="16" name="箭號: 向右 15">
            <a:extLst>
              <a:ext uri="{FF2B5EF4-FFF2-40B4-BE49-F238E27FC236}">
                <a16:creationId xmlns:a16="http://schemas.microsoft.com/office/drawing/2014/main" id="{45CA2034-0C07-43FC-8DDB-227D2B1AD3DE}"/>
              </a:ext>
            </a:extLst>
          </p:cNvPr>
          <p:cNvSpPr/>
          <p:nvPr/>
        </p:nvSpPr>
        <p:spPr>
          <a:xfrm>
            <a:off x="4799856" y="3645024"/>
            <a:ext cx="2448272"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乘號 16">
            <a:extLst>
              <a:ext uri="{FF2B5EF4-FFF2-40B4-BE49-F238E27FC236}">
                <a16:creationId xmlns:a16="http://schemas.microsoft.com/office/drawing/2014/main" id="{46228936-A394-45BA-9943-66A9EC0CF3D8}"/>
              </a:ext>
            </a:extLst>
          </p:cNvPr>
          <p:cNvSpPr/>
          <p:nvPr/>
        </p:nvSpPr>
        <p:spPr>
          <a:xfrm>
            <a:off x="5735960" y="2420888"/>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乘號 17">
            <a:extLst>
              <a:ext uri="{FF2B5EF4-FFF2-40B4-BE49-F238E27FC236}">
                <a16:creationId xmlns:a16="http://schemas.microsoft.com/office/drawing/2014/main" id="{8CFE9955-107E-499B-A496-93C691A56DA7}"/>
              </a:ext>
            </a:extLst>
          </p:cNvPr>
          <p:cNvSpPr/>
          <p:nvPr/>
        </p:nvSpPr>
        <p:spPr>
          <a:xfrm>
            <a:off x="5735960" y="342900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乘號 18">
            <a:extLst>
              <a:ext uri="{FF2B5EF4-FFF2-40B4-BE49-F238E27FC236}">
                <a16:creationId xmlns:a16="http://schemas.microsoft.com/office/drawing/2014/main" id="{9A51B1CB-9B63-4287-B4FE-46F0B0F593AB}"/>
              </a:ext>
            </a:extLst>
          </p:cNvPr>
          <p:cNvSpPr/>
          <p:nvPr/>
        </p:nvSpPr>
        <p:spPr>
          <a:xfrm>
            <a:off x="5735960" y="4293096"/>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2A9E5F62-239F-4592-B89A-4C8C38D8990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FCF07986-6276-435C-B89A-06BB96EE30D9}"/>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41015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7464152" y="2132856"/>
            <a:ext cx="3477110" cy="2819794"/>
          </a:xfrm>
          <a:prstGeom prst="rect">
            <a:avLst/>
          </a:prstGeom>
        </p:spPr>
      </p:pic>
      <p:pic>
        <p:nvPicPr>
          <p:cNvPr id="2" name="圖片 1">
            <a:extLst>
              <a:ext uri="{FF2B5EF4-FFF2-40B4-BE49-F238E27FC236}">
                <a16:creationId xmlns:a16="http://schemas.microsoft.com/office/drawing/2014/main" id="{E7874D6A-648F-4C2A-ACF1-DA70997A7219}"/>
              </a:ext>
            </a:extLst>
          </p:cNvPr>
          <p:cNvPicPr>
            <a:picLocks noChangeAspect="1"/>
          </p:cNvPicPr>
          <p:nvPr/>
        </p:nvPicPr>
        <p:blipFill>
          <a:blip r:embed="rId4"/>
          <a:stretch>
            <a:fillRect/>
          </a:stretch>
        </p:blipFill>
        <p:spPr>
          <a:xfrm>
            <a:off x="1055440" y="2132856"/>
            <a:ext cx="5029902" cy="3067478"/>
          </a:xfrm>
          <a:prstGeom prst="rect">
            <a:avLst/>
          </a:prstGeom>
        </p:spPr>
      </p:pic>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1B16C7AE-8CC5-41F3-B1EB-54E883408D1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4412233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1988840"/>
            <a:ext cx="3753374" cy="3248478"/>
          </a:xfrm>
          <a:prstGeom prst="rect">
            <a:avLst/>
          </a:prstGeom>
        </p:spPr>
      </p:pic>
      <p:pic>
        <p:nvPicPr>
          <p:cNvPr id="6" name="圖片 5">
            <a:extLst>
              <a:ext uri="{FF2B5EF4-FFF2-40B4-BE49-F238E27FC236}">
                <a16:creationId xmlns:a16="http://schemas.microsoft.com/office/drawing/2014/main" id="{A6FA64B6-0878-4F89-B500-5674DD530411}"/>
              </a:ext>
            </a:extLst>
          </p:cNvPr>
          <p:cNvPicPr>
            <a:picLocks noChangeAspect="1"/>
          </p:cNvPicPr>
          <p:nvPr/>
        </p:nvPicPr>
        <p:blipFill>
          <a:blip r:embed="rId4"/>
          <a:stretch>
            <a:fillRect/>
          </a:stretch>
        </p:blipFill>
        <p:spPr>
          <a:xfrm>
            <a:off x="1775520" y="3356992"/>
            <a:ext cx="3372321" cy="1838582"/>
          </a:xfrm>
          <a:prstGeom prst="rect">
            <a:avLst/>
          </a:prstGeom>
        </p:spPr>
      </p:pic>
      <p:sp>
        <p:nvSpPr>
          <p:cNvPr id="9" name="矩形: 圓角 8">
            <a:extLst>
              <a:ext uri="{FF2B5EF4-FFF2-40B4-BE49-F238E27FC236}">
                <a16:creationId xmlns:a16="http://schemas.microsoft.com/office/drawing/2014/main" id="{5295145E-E71C-4891-964D-5184F77D6B6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7132814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2" name="圖片 1">
            <a:extLst>
              <a:ext uri="{FF2B5EF4-FFF2-40B4-BE49-F238E27FC236}">
                <a16:creationId xmlns:a16="http://schemas.microsoft.com/office/drawing/2014/main" id="{4A982306-4E5F-40E8-B9F0-32243AD7AAC3}"/>
              </a:ext>
            </a:extLst>
          </p:cNvPr>
          <p:cNvPicPr>
            <a:picLocks noChangeAspect="1"/>
          </p:cNvPicPr>
          <p:nvPr/>
        </p:nvPicPr>
        <p:blipFill>
          <a:blip r:embed="rId4"/>
          <a:stretch>
            <a:fillRect/>
          </a:stretch>
        </p:blipFill>
        <p:spPr>
          <a:xfrm>
            <a:off x="7176120" y="2060848"/>
            <a:ext cx="3677163" cy="3248478"/>
          </a:xfrm>
          <a:prstGeom prst="rect">
            <a:avLst/>
          </a:prstGeom>
        </p:spPr>
      </p:pic>
      <p:pic>
        <p:nvPicPr>
          <p:cNvPr id="4" name="圖片 3">
            <a:extLst>
              <a:ext uri="{FF2B5EF4-FFF2-40B4-BE49-F238E27FC236}">
                <a16:creationId xmlns:a16="http://schemas.microsoft.com/office/drawing/2014/main" id="{B282E87B-C122-4877-ABA1-673202C3E55E}"/>
              </a:ext>
            </a:extLst>
          </p:cNvPr>
          <p:cNvPicPr>
            <a:picLocks noChangeAspect="1"/>
          </p:cNvPicPr>
          <p:nvPr/>
        </p:nvPicPr>
        <p:blipFill>
          <a:blip r:embed="rId5"/>
          <a:stretch>
            <a:fillRect/>
          </a:stretch>
        </p:blipFill>
        <p:spPr>
          <a:xfrm>
            <a:off x="911424" y="2060848"/>
            <a:ext cx="5077534" cy="3143689"/>
          </a:xfrm>
          <a:prstGeom prst="rect">
            <a:avLst/>
          </a:prstGeom>
        </p:spPr>
      </p:pic>
      <p:sp>
        <p:nvSpPr>
          <p:cNvPr id="9" name="矩形: 圓角 8">
            <a:extLst>
              <a:ext uri="{FF2B5EF4-FFF2-40B4-BE49-F238E27FC236}">
                <a16:creationId xmlns:a16="http://schemas.microsoft.com/office/drawing/2014/main" id="{35C1D4AE-C88E-4B22-80C4-2F7DD6F5197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5023888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6" name="圖片 5">
            <a:extLst>
              <a:ext uri="{FF2B5EF4-FFF2-40B4-BE49-F238E27FC236}">
                <a16:creationId xmlns:a16="http://schemas.microsoft.com/office/drawing/2014/main" id="{9AE760E0-5244-43B0-BF6C-2DA8A2906F4B}"/>
              </a:ext>
            </a:extLst>
          </p:cNvPr>
          <p:cNvPicPr>
            <a:picLocks noChangeAspect="1"/>
          </p:cNvPicPr>
          <p:nvPr/>
        </p:nvPicPr>
        <p:blipFill>
          <a:blip r:embed="rId4"/>
          <a:stretch>
            <a:fillRect/>
          </a:stretch>
        </p:blipFill>
        <p:spPr>
          <a:xfrm>
            <a:off x="1631504" y="2348880"/>
            <a:ext cx="2991267" cy="2829320"/>
          </a:xfrm>
          <a:prstGeom prst="rect">
            <a:avLst/>
          </a:prstGeom>
        </p:spPr>
      </p:pic>
      <p:pic>
        <p:nvPicPr>
          <p:cNvPr id="8" name="圖片 7">
            <a:extLst>
              <a:ext uri="{FF2B5EF4-FFF2-40B4-BE49-F238E27FC236}">
                <a16:creationId xmlns:a16="http://schemas.microsoft.com/office/drawing/2014/main" id="{47F9EB33-FEB3-4279-A7BE-8901262E9386}"/>
              </a:ext>
            </a:extLst>
          </p:cNvPr>
          <p:cNvPicPr>
            <a:picLocks noChangeAspect="1"/>
          </p:cNvPicPr>
          <p:nvPr/>
        </p:nvPicPr>
        <p:blipFill>
          <a:blip r:embed="rId5"/>
          <a:stretch>
            <a:fillRect/>
          </a:stretch>
        </p:blipFill>
        <p:spPr>
          <a:xfrm>
            <a:off x="7032105" y="2132856"/>
            <a:ext cx="3650312" cy="3128839"/>
          </a:xfrm>
          <a:prstGeom prst="rect">
            <a:avLst/>
          </a:prstGeom>
        </p:spPr>
      </p:pic>
      <p:sp>
        <p:nvSpPr>
          <p:cNvPr id="10" name="矩形: 圓角 9">
            <a:extLst>
              <a:ext uri="{FF2B5EF4-FFF2-40B4-BE49-F238E27FC236}">
                <a16:creationId xmlns:a16="http://schemas.microsoft.com/office/drawing/2014/main" id="{D83FDEAD-9C1A-4EAD-8827-A1345589653A}"/>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66899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群組 1038">
            <a:extLst>
              <a:ext uri="{FF2B5EF4-FFF2-40B4-BE49-F238E27FC236}">
                <a16:creationId xmlns:a16="http://schemas.microsoft.com/office/drawing/2014/main" id="{5A3FBAF3-833C-375C-036C-B37CBACE6415}"/>
              </a:ext>
            </a:extLst>
          </p:cNvPr>
          <p:cNvGrpSpPr/>
          <p:nvPr/>
        </p:nvGrpSpPr>
        <p:grpSpPr>
          <a:xfrm>
            <a:off x="1076326" y="1278251"/>
            <a:ext cx="10277475" cy="4824952"/>
            <a:chOff x="304800" y="1138044"/>
            <a:chExt cx="11692015" cy="5489035"/>
          </a:xfrm>
        </p:grpSpPr>
        <p:sp>
          <p:nvSpPr>
            <p:cNvPr id="33" name="矩形: 圓角 32">
              <a:extLst>
                <a:ext uri="{FF2B5EF4-FFF2-40B4-BE49-F238E27FC236}">
                  <a16:creationId xmlns:a16="http://schemas.microsoft.com/office/drawing/2014/main" id="{E5E7DE8A-12A6-CA27-4802-36635D2F3909}"/>
                </a:ext>
              </a:extLst>
            </p:cNvPr>
            <p:cNvSpPr/>
            <p:nvPr/>
          </p:nvSpPr>
          <p:spPr>
            <a:xfrm>
              <a:off x="4493989" y="1369673"/>
              <a:ext cx="4008369" cy="4781550"/>
            </a:xfrm>
            <a:prstGeom prst="roundRect">
              <a:avLst>
                <a:gd name="adj" fmla="val 2778"/>
              </a:avLst>
            </a:prstGeom>
            <a:noFill/>
            <a:ln w="28575">
              <a:solidFill>
                <a:srgbClr val="1986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EA3B3DFC-32AF-470E-65D1-A81A72B0580D}"/>
                </a:ext>
              </a:extLst>
            </p:cNvPr>
            <p:cNvSpPr/>
            <p:nvPr/>
          </p:nvSpPr>
          <p:spPr>
            <a:xfrm>
              <a:off x="8576747" y="1369673"/>
              <a:ext cx="3420068" cy="4781550"/>
            </a:xfrm>
            <a:prstGeom prst="roundRect">
              <a:avLst>
                <a:gd name="adj" fmla="val 2778"/>
              </a:avLst>
            </a:prstGeom>
            <a:noFill/>
            <a:ln w="28575">
              <a:solidFill>
                <a:srgbClr val="404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5" name="箭號: 弧形左彎 1024">
              <a:extLst>
                <a:ext uri="{FF2B5EF4-FFF2-40B4-BE49-F238E27FC236}">
                  <a16:creationId xmlns:a16="http://schemas.microsoft.com/office/drawing/2014/main" id="{2DA98818-94D8-56BB-9FBF-25F7692EC3C0}"/>
                </a:ext>
              </a:extLst>
            </p:cNvPr>
            <p:cNvSpPr/>
            <p:nvPr/>
          </p:nvSpPr>
          <p:spPr>
            <a:xfrm rot="5400000">
              <a:off x="7068422" y="4165504"/>
              <a:ext cx="914782" cy="4008368"/>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箭號: 弧形左彎 59">
              <a:extLst>
                <a:ext uri="{FF2B5EF4-FFF2-40B4-BE49-F238E27FC236}">
                  <a16:creationId xmlns:a16="http://schemas.microsoft.com/office/drawing/2014/main" id="{5746D2F7-8E81-FFEF-7859-48598C747B4A}"/>
                </a:ext>
              </a:extLst>
            </p:cNvPr>
            <p:cNvSpPr/>
            <p:nvPr/>
          </p:nvSpPr>
          <p:spPr>
            <a:xfrm>
              <a:off x="3450097" y="2390775"/>
              <a:ext cx="778409" cy="3097552"/>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箭號: 弧形左彎 40">
              <a:extLst>
                <a:ext uri="{FF2B5EF4-FFF2-40B4-BE49-F238E27FC236}">
                  <a16:creationId xmlns:a16="http://schemas.microsoft.com/office/drawing/2014/main" id="{9AE4E3CF-B3D9-7F5A-4BD7-A85B5C2D8474}"/>
                </a:ext>
              </a:extLst>
            </p:cNvPr>
            <p:cNvSpPr/>
            <p:nvPr/>
          </p:nvSpPr>
          <p:spPr>
            <a:xfrm rot="5400000">
              <a:off x="5839988" y="2465051"/>
              <a:ext cx="1156100" cy="2891821"/>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 name="Rectangle 3">
              <a:extLst>
                <a:ext uri="{FF2B5EF4-FFF2-40B4-BE49-F238E27FC236}">
                  <a16:creationId xmlns:a16="http://schemas.microsoft.com/office/drawing/2014/main" id="{158C0090-D35C-E958-479A-DAB5BB243EFF}"/>
                </a:ext>
              </a:extLst>
            </p:cNvPr>
            <p:cNvSpPr/>
            <p:nvPr/>
          </p:nvSpPr>
          <p:spPr>
            <a:xfrm>
              <a:off x="706818" y="1645516"/>
              <a:ext cx="1522032" cy="914782"/>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5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Collect</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9" name="Rectangle 3">
              <a:extLst>
                <a:ext uri="{FF2B5EF4-FFF2-40B4-BE49-F238E27FC236}">
                  <a16:creationId xmlns:a16="http://schemas.microsoft.com/office/drawing/2014/main" id="{B47747AC-C63A-3F62-B6D5-734F8BA10660}"/>
                </a:ext>
              </a:extLst>
            </p:cNvPr>
            <p:cNvSpPr/>
            <p:nvPr/>
          </p:nvSpPr>
          <p:spPr>
            <a:xfrm>
              <a:off x="2659443" y="1645515"/>
              <a:ext cx="1522032" cy="914783"/>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Feature Engineering or automated feature extraction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1" name="Rectangle 3">
              <a:extLst>
                <a:ext uri="{FF2B5EF4-FFF2-40B4-BE49-F238E27FC236}">
                  <a16:creationId xmlns:a16="http://schemas.microsoft.com/office/drawing/2014/main" id="{893A06C5-2550-437B-42BD-8C69DFC7A9C2}"/>
                </a:ext>
              </a:extLst>
            </p:cNvPr>
            <p:cNvSpPr/>
            <p:nvPr/>
          </p:nvSpPr>
          <p:spPr>
            <a:xfrm>
              <a:off x="706817" y="2714264"/>
              <a:ext cx="1522032" cy="1084474"/>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Prepare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(Clean, normalize,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Standardize, etc..)</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2" name="Rectangle 3">
              <a:extLst>
                <a:ext uri="{FF2B5EF4-FFF2-40B4-BE49-F238E27FC236}">
                  <a16:creationId xmlns:a16="http://schemas.microsoft.com/office/drawing/2014/main" id="{AEDE63ED-CF21-68A9-63B5-28DAD9751ABF}"/>
                </a:ext>
              </a:extLst>
            </p:cNvPr>
            <p:cNvSpPr/>
            <p:nvPr/>
          </p:nvSpPr>
          <p:spPr>
            <a:xfrm>
              <a:off x="706818" y="3960281"/>
              <a:ext cx="1522032" cy="409767"/>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Label</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3" name="Rectangle 3">
              <a:extLst>
                <a:ext uri="{FF2B5EF4-FFF2-40B4-BE49-F238E27FC236}">
                  <a16:creationId xmlns:a16="http://schemas.microsoft.com/office/drawing/2014/main" id="{2F89DC21-0333-37D6-6BFA-92E496B3D18B}"/>
                </a:ext>
              </a:extLst>
            </p:cNvPr>
            <p:cNvSpPr/>
            <p:nvPr/>
          </p:nvSpPr>
          <p:spPr>
            <a:xfrm>
              <a:off x="706818" y="4531591"/>
              <a:ext cx="1522032" cy="1476948"/>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Preprocess</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engineering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cxnSp>
          <p:nvCxnSpPr>
            <p:cNvPr id="15" name="接點: 肘形 14">
              <a:extLst>
                <a:ext uri="{FF2B5EF4-FFF2-40B4-BE49-F238E27FC236}">
                  <a16:creationId xmlns:a16="http://schemas.microsoft.com/office/drawing/2014/main" id="{7502C1B7-6A89-3059-A3DC-DC25092061AD}"/>
                </a:ext>
              </a:extLst>
            </p:cNvPr>
            <p:cNvCxnSpPr>
              <a:cxnSpLocks/>
              <a:stCxn id="11" idx="3"/>
              <a:endCxn id="9" idx="2"/>
            </p:cNvCxnSpPr>
            <p:nvPr/>
          </p:nvCxnSpPr>
          <p:spPr>
            <a:xfrm flipV="1">
              <a:off x="2228849" y="2560297"/>
              <a:ext cx="1191610" cy="696205"/>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F5A8D940-F6C0-6301-AAC1-D3C754B45056}"/>
                </a:ext>
              </a:extLst>
            </p:cNvPr>
            <p:cNvCxnSpPr>
              <a:cxnSpLocks/>
              <a:stCxn id="12" idx="3"/>
              <a:endCxn id="9" idx="2"/>
            </p:cNvCxnSpPr>
            <p:nvPr/>
          </p:nvCxnSpPr>
          <p:spPr>
            <a:xfrm flipV="1">
              <a:off x="2228850" y="2560298"/>
              <a:ext cx="1191609" cy="16048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接點: 肘形 18">
              <a:extLst>
                <a:ext uri="{FF2B5EF4-FFF2-40B4-BE49-F238E27FC236}">
                  <a16:creationId xmlns:a16="http://schemas.microsoft.com/office/drawing/2014/main" id="{9E2B9431-2037-44C1-B979-FC6907BF0E25}"/>
                </a:ext>
              </a:extLst>
            </p:cNvPr>
            <p:cNvCxnSpPr>
              <a:cxnSpLocks/>
              <a:stCxn id="13" idx="3"/>
              <a:endCxn id="9" idx="2"/>
            </p:cNvCxnSpPr>
            <p:nvPr/>
          </p:nvCxnSpPr>
          <p:spPr>
            <a:xfrm flipV="1">
              <a:off x="2228850" y="2560298"/>
              <a:ext cx="1191609" cy="27097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圓角 21">
              <a:extLst>
                <a:ext uri="{FF2B5EF4-FFF2-40B4-BE49-F238E27FC236}">
                  <a16:creationId xmlns:a16="http://schemas.microsoft.com/office/drawing/2014/main" id="{217EB41D-60CF-05F0-84C8-4BFB07617786}"/>
                </a:ext>
              </a:extLst>
            </p:cNvPr>
            <p:cNvSpPr/>
            <p:nvPr/>
          </p:nvSpPr>
          <p:spPr>
            <a:xfrm>
              <a:off x="304800" y="1369673"/>
              <a:ext cx="4114800" cy="4781550"/>
            </a:xfrm>
            <a:prstGeom prst="roundRect">
              <a:avLst>
                <a:gd name="adj" fmla="val 2778"/>
              </a:avLst>
            </a:prstGeom>
            <a:noFill/>
            <a:ln w="28575">
              <a:solidFill>
                <a:srgbClr val="1B76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Rectangle 3">
              <a:extLst>
                <a:ext uri="{FF2B5EF4-FFF2-40B4-BE49-F238E27FC236}">
                  <a16:creationId xmlns:a16="http://schemas.microsoft.com/office/drawing/2014/main" id="{BEB6D7EC-5036-2D36-D00A-DEBA8D9AB7F8}"/>
                </a:ext>
              </a:extLst>
            </p:cNvPr>
            <p:cNvSpPr/>
            <p:nvPr/>
          </p:nvSpPr>
          <p:spPr>
            <a:xfrm>
              <a:off x="1515459" y="1138044"/>
              <a:ext cx="1693482" cy="347323"/>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Data Prep</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4" name="箭號: 向右 23">
              <a:extLst>
                <a:ext uri="{FF2B5EF4-FFF2-40B4-BE49-F238E27FC236}">
                  <a16:creationId xmlns:a16="http://schemas.microsoft.com/office/drawing/2014/main" id="{F079E179-0006-F81A-F387-32D54C33A827}"/>
                </a:ext>
              </a:extLst>
            </p:cNvPr>
            <p:cNvSpPr/>
            <p:nvPr/>
          </p:nvSpPr>
          <p:spPr>
            <a:xfrm>
              <a:off x="2303239"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Rectangle 3">
              <a:extLst>
                <a:ext uri="{FF2B5EF4-FFF2-40B4-BE49-F238E27FC236}">
                  <a16:creationId xmlns:a16="http://schemas.microsoft.com/office/drawing/2014/main" id="{57866494-0FD2-348F-9B1C-4A21A136CE6A}"/>
                </a:ext>
              </a:extLst>
            </p:cNvPr>
            <p:cNvSpPr/>
            <p:nvPr/>
          </p:nvSpPr>
          <p:spPr>
            <a:xfrm>
              <a:off x="4896007" y="1645516"/>
              <a:ext cx="1522032" cy="911690"/>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6" name="Rectangle 3">
              <a:extLst>
                <a:ext uri="{FF2B5EF4-FFF2-40B4-BE49-F238E27FC236}">
                  <a16:creationId xmlns:a16="http://schemas.microsoft.com/office/drawing/2014/main" id="{1E06C8BD-433F-8640-D983-F1BE949276C0}"/>
                </a:ext>
              </a:extLst>
            </p:cNvPr>
            <p:cNvSpPr/>
            <p:nvPr/>
          </p:nvSpPr>
          <p:spPr>
            <a:xfrm>
              <a:off x="6848632" y="1645515"/>
              <a:ext cx="1522032" cy="91478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Validate</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7" name="Rectangle 3">
              <a:extLst>
                <a:ext uri="{FF2B5EF4-FFF2-40B4-BE49-F238E27FC236}">
                  <a16:creationId xmlns:a16="http://schemas.microsoft.com/office/drawing/2014/main" id="{67FD665A-F15C-9A8D-D0F4-BFF2BCBDFC6F}"/>
                </a:ext>
              </a:extLst>
            </p:cNvPr>
            <p:cNvSpPr/>
            <p:nvPr/>
          </p:nvSpPr>
          <p:spPr>
            <a:xfrm>
              <a:off x="4896008" y="2720447"/>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Local 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4" name="Rectangle 3">
              <a:extLst>
                <a:ext uri="{FF2B5EF4-FFF2-40B4-BE49-F238E27FC236}">
                  <a16:creationId xmlns:a16="http://schemas.microsoft.com/office/drawing/2014/main" id="{F1262E2D-295C-D1FA-AAB6-E0F88604F6A2}"/>
                </a:ext>
              </a:extLst>
            </p:cNvPr>
            <p:cNvSpPr/>
            <p:nvPr/>
          </p:nvSpPr>
          <p:spPr>
            <a:xfrm>
              <a:off x="5704648" y="1138044"/>
              <a:ext cx="1693482" cy="34732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 &amp; Tune</a:t>
              </a:r>
              <a:endParaRPr kumimoji="0" lang="en-TW"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5" name="箭號: 向右 34">
              <a:extLst>
                <a:ext uri="{FF2B5EF4-FFF2-40B4-BE49-F238E27FC236}">
                  <a16:creationId xmlns:a16="http://schemas.microsoft.com/office/drawing/2014/main" id="{10EE6B81-C76E-813A-67F4-394CBBA67CF4}"/>
                </a:ext>
              </a:extLst>
            </p:cNvPr>
            <p:cNvSpPr/>
            <p:nvPr/>
          </p:nvSpPr>
          <p:spPr>
            <a:xfrm>
              <a:off x="6492428"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Rectangle 3">
              <a:extLst>
                <a:ext uri="{FF2B5EF4-FFF2-40B4-BE49-F238E27FC236}">
                  <a16:creationId xmlns:a16="http://schemas.microsoft.com/office/drawing/2014/main" id="{2801B762-C579-81CE-DB26-876F084D9CB2}"/>
                </a:ext>
              </a:extLst>
            </p:cNvPr>
            <p:cNvSpPr/>
            <p:nvPr/>
          </p:nvSpPr>
          <p:spPr>
            <a:xfrm>
              <a:off x="5722871" y="2726150"/>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Script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38" name="箭號: 向右 37">
              <a:extLst>
                <a:ext uri="{FF2B5EF4-FFF2-40B4-BE49-F238E27FC236}">
                  <a16:creationId xmlns:a16="http://schemas.microsoft.com/office/drawing/2014/main" id="{097E5DDE-F00E-3505-9122-15985C7BB38F}"/>
                </a:ext>
              </a:extLst>
            </p:cNvPr>
            <p:cNvSpPr/>
            <p:nvPr/>
          </p:nvSpPr>
          <p:spPr>
            <a:xfrm>
              <a:off x="5507418" y="2857235"/>
              <a:ext cx="316293" cy="347323"/>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Rectangle 3">
              <a:extLst>
                <a:ext uri="{FF2B5EF4-FFF2-40B4-BE49-F238E27FC236}">
                  <a16:creationId xmlns:a16="http://schemas.microsoft.com/office/drawing/2014/main" id="{233B23F3-F068-C442-3C40-5B0C9EB57FDC}"/>
                </a:ext>
              </a:extLst>
            </p:cNvPr>
            <p:cNvSpPr/>
            <p:nvPr/>
          </p:nvSpPr>
          <p:spPr>
            <a:xfrm>
              <a:off x="6848632" y="2714265"/>
              <a:ext cx="1522032"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Experiment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DOE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40" name="Rectangle 3">
              <a:extLst>
                <a:ext uri="{FF2B5EF4-FFF2-40B4-BE49-F238E27FC236}">
                  <a16:creationId xmlns:a16="http://schemas.microsoft.com/office/drawing/2014/main" id="{785EC8F0-43B8-AAF0-6596-CD11F66B0FB7}"/>
                </a:ext>
              </a:extLst>
            </p:cNvPr>
            <p:cNvSpPr/>
            <p:nvPr/>
          </p:nvSpPr>
          <p:spPr>
            <a:xfrm>
              <a:off x="6848632" y="3601455"/>
              <a:ext cx="1522032" cy="620901"/>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Tune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HPO</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2" name="箭號: 向右 41">
              <a:extLst>
                <a:ext uri="{FF2B5EF4-FFF2-40B4-BE49-F238E27FC236}">
                  <a16:creationId xmlns:a16="http://schemas.microsoft.com/office/drawing/2014/main" id="{3D7FD578-60D1-5C22-6E65-FBD965BE128F}"/>
                </a:ext>
              </a:extLst>
            </p:cNvPr>
            <p:cNvSpPr/>
            <p:nvPr/>
          </p:nvSpPr>
          <p:spPr>
            <a:xfrm>
              <a:off x="4270073"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Rectangle 3">
              <a:extLst>
                <a:ext uri="{FF2B5EF4-FFF2-40B4-BE49-F238E27FC236}">
                  <a16:creationId xmlns:a16="http://schemas.microsoft.com/office/drawing/2014/main" id="{7848CA4E-13BE-B090-33AE-29BDC625D54E}"/>
                </a:ext>
              </a:extLst>
            </p:cNvPr>
            <p:cNvSpPr/>
            <p:nvPr/>
          </p:nvSpPr>
          <p:spPr>
            <a:xfrm>
              <a:off x="9127745" y="1642424"/>
              <a:ext cx="1522032" cy="91478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Test</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8" name="Rectangle 3">
              <a:extLst>
                <a:ext uri="{FF2B5EF4-FFF2-40B4-BE49-F238E27FC236}">
                  <a16:creationId xmlns:a16="http://schemas.microsoft.com/office/drawing/2014/main" id="{C74E47DE-19A3-943D-0AC4-A1F43CF8A80C}"/>
                </a:ext>
              </a:extLst>
            </p:cNvPr>
            <p:cNvSpPr/>
            <p:nvPr/>
          </p:nvSpPr>
          <p:spPr>
            <a:xfrm>
              <a:off x="9445299" y="1138044"/>
              <a:ext cx="1848181" cy="34732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 &amp; Monitor</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2" name="Rectangle 3">
              <a:extLst>
                <a:ext uri="{FF2B5EF4-FFF2-40B4-BE49-F238E27FC236}">
                  <a16:creationId xmlns:a16="http://schemas.microsoft.com/office/drawing/2014/main" id="{47181F2A-719A-8D1C-5A91-C28F2DECB4AD}"/>
                </a:ext>
              </a:extLst>
            </p:cNvPr>
            <p:cNvSpPr/>
            <p:nvPr/>
          </p:nvSpPr>
          <p:spPr>
            <a:xfrm>
              <a:off x="9121405" y="2726150"/>
              <a:ext cx="1522032" cy="620901"/>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3" name="Rectangle 3">
              <a:extLst>
                <a:ext uri="{FF2B5EF4-FFF2-40B4-BE49-F238E27FC236}">
                  <a16:creationId xmlns:a16="http://schemas.microsoft.com/office/drawing/2014/main" id="{EC336830-658C-E4F2-5EFA-E965FEE3300D}"/>
                </a:ext>
              </a:extLst>
            </p:cNvPr>
            <p:cNvSpPr/>
            <p:nvPr/>
          </p:nvSpPr>
          <p:spPr>
            <a:xfrm>
              <a:off x="10725307" y="2883117"/>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Perfect Model Selection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5" name="箭號: 向右 54">
              <a:extLst>
                <a:ext uri="{FF2B5EF4-FFF2-40B4-BE49-F238E27FC236}">
                  <a16:creationId xmlns:a16="http://schemas.microsoft.com/office/drawing/2014/main" id="{575DA19A-6E73-D7CB-3A70-4330607AD712}"/>
                </a:ext>
              </a:extLst>
            </p:cNvPr>
            <p:cNvSpPr/>
            <p:nvPr/>
          </p:nvSpPr>
          <p:spPr>
            <a:xfrm>
              <a:off x="8410575"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6" name="Rectangle 3">
              <a:extLst>
                <a:ext uri="{FF2B5EF4-FFF2-40B4-BE49-F238E27FC236}">
                  <a16:creationId xmlns:a16="http://schemas.microsoft.com/office/drawing/2014/main" id="{97E3C154-96A3-3363-B159-1923DEDF224E}"/>
                </a:ext>
              </a:extLst>
            </p:cNvPr>
            <p:cNvSpPr/>
            <p:nvPr/>
          </p:nvSpPr>
          <p:spPr>
            <a:xfrm>
              <a:off x="10696808" y="2154838"/>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A/B testing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7" name="Rectangle 3">
              <a:extLst>
                <a:ext uri="{FF2B5EF4-FFF2-40B4-BE49-F238E27FC236}">
                  <a16:creationId xmlns:a16="http://schemas.microsoft.com/office/drawing/2014/main" id="{C02C2743-9A92-279B-DB00-4877C1372FEA}"/>
                </a:ext>
              </a:extLst>
            </p:cNvPr>
            <p:cNvSpPr/>
            <p:nvPr/>
          </p:nvSpPr>
          <p:spPr>
            <a:xfrm>
              <a:off x="9032708"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Batch Transform</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8" name="Rectangle 3">
              <a:extLst>
                <a:ext uri="{FF2B5EF4-FFF2-40B4-BE49-F238E27FC236}">
                  <a16:creationId xmlns:a16="http://schemas.microsoft.com/office/drawing/2014/main" id="{1436C742-72E5-5329-3200-532203B78B51}"/>
                </a:ext>
              </a:extLst>
            </p:cNvPr>
            <p:cNvSpPr/>
            <p:nvPr/>
          </p:nvSpPr>
          <p:spPr>
            <a:xfrm>
              <a:off x="9963150"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Hosted Endpoint</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9" name="Rectangle 3">
              <a:extLst>
                <a:ext uri="{FF2B5EF4-FFF2-40B4-BE49-F238E27FC236}">
                  <a16:creationId xmlns:a16="http://schemas.microsoft.com/office/drawing/2014/main" id="{9F4AA3E7-42EE-3889-227B-D76C11A40BAD}"/>
                </a:ext>
              </a:extLst>
            </p:cNvPr>
            <p:cNvSpPr/>
            <p:nvPr/>
          </p:nvSpPr>
          <p:spPr>
            <a:xfrm>
              <a:off x="9032707" y="5270066"/>
              <a:ext cx="1709013" cy="738474"/>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Monitor</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62" name="箭號: 向右 61">
              <a:extLst>
                <a:ext uri="{FF2B5EF4-FFF2-40B4-BE49-F238E27FC236}">
                  <a16:creationId xmlns:a16="http://schemas.microsoft.com/office/drawing/2014/main" id="{2082E27F-313C-E3FB-09A9-3B2C0BF64DD3}"/>
                </a:ext>
              </a:extLst>
            </p:cNvPr>
            <p:cNvSpPr/>
            <p:nvPr/>
          </p:nvSpPr>
          <p:spPr>
            <a:xfrm rot="5400000">
              <a:off x="9724274" y="3352292"/>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4" name="箭號: 向右 1023">
              <a:extLst>
                <a:ext uri="{FF2B5EF4-FFF2-40B4-BE49-F238E27FC236}">
                  <a16:creationId xmlns:a16="http://schemas.microsoft.com/office/drawing/2014/main" id="{81EE5EE7-AEF3-AAF9-917D-05FED84538C8}"/>
                </a:ext>
              </a:extLst>
            </p:cNvPr>
            <p:cNvSpPr/>
            <p:nvPr/>
          </p:nvSpPr>
          <p:spPr>
            <a:xfrm rot="16200000">
              <a:off x="4533399" y="3950859"/>
              <a:ext cx="1523607"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Rectangle 3">
              <a:extLst>
                <a:ext uri="{FF2B5EF4-FFF2-40B4-BE49-F238E27FC236}">
                  <a16:creationId xmlns:a16="http://schemas.microsoft.com/office/drawing/2014/main" id="{0E59F539-FF3C-36E0-93C2-1FFED2601098}"/>
                </a:ext>
              </a:extLst>
            </p:cNvPr>
            <p:cNvSpPr/>
            <p:nvPr/>
          </p:nvSpPr>
          <p:spPr>
            <a:xfrm>
              <a:off x="4930328" y="4812674"/>
              <a:ext cx="1522032" cy="914782"/>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Re - 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pic>
          <p:nvPicPr>
            <p:cNvPr id="1036" name="Picture 12" descr="華厚股份有限公司代理品牌-Oracle">
              <a:extLst>
                <a:ext uri="{FF2B5EF4-FFF2-40B4-BE49-F238E27FC236}">
                  <a16:creationId xmlns:a16="http://schemas.microsoft.com/office/drawing/2014/main" id="{F53BFD12-1A7C-DE06-1FD0-CC156FAB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181" y="4636699"/>
              <a:ext cx="68578"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群組 1036">
              <a:extLst>
                <a:ext uri="{FF2B5EF4-FFF2-40B4-BE49-F238E27FC236}">
                  <a16:creationId xmlns:a16="http://schemas.microsoft.com/office/drawing/2014/main" id="{0E4F028F-BB03-26FC-03A8-43A10D078992}"/>
                </a:ext>
              </a:extLst>
            </p:cNvPr>
            <p:cNvGrpSpPr/>
            <p:nvPr/>
          </p:nvGrpSpPr>
          <p:grpSpPr>
            <a:xfrm>
              <a:off x="2456170" y="5375365"/>
              <a:ext cx="1749418" cy="665412"/>
              <a:chOff x="2419723" y="5381761"/>
              <a:chExt cx="1749418" cy="665412"/>
            </a:xfrm>
          </p:grpSpPr>
          <p:pic>
            <p:nvPicPr>
              <p:cNvPr id="1032" name="Picture 8" descr="Mongodb logo - Social media &amp; Logos Icons">
                <a:extLst>
                  <a:ext uri="{FF2B5EF4-FFF2-40B4-BE49-F238E27FC236}">
                    <a16:creationId xmlns:a16="http://schemas.microsoft.com/office/drawing/2014/main" id="{CE4E142D-EB66-351F-B8C5-02CA39F1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23" y="5381761"/>
                <a:ext cx="837114" cy="4185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Kafka: Real-time data stream | OVHcloud">
                <a:extLst>
                  <a:ext uri="{FF2B5EF4-FFF2-40B4-BE49-F238E27FC236}">
                    <a16:creationId xmlns:a16="http://schemas.microsoft.com/office/drawing/2014/main" id="{1934CCCE-FF39-C144-68EA-4D305A59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79" y="5723422"/>
                <a:ext cx="837114" cy="3237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rt 3 - Introduction to Pandas | ArcGIS API for Python">
                <a:extLst>
                  <a:ext uri="{FF2B5EF4-FFF2-40B4-BE49-F238E27FC236}">
                    <a16:creationId xmlns:a16="http://schemas.microsoft.com/office/drawing/2014/main" id="{4F8D2827-BF4C-7EA7-205A-F92171BAF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365" y="5413089"/>
                <a:ext cx="800776" cy="32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群組 1032">
              <a:extLst>
                <a:ext uri="{FF2B5EF4-FFF2-40B4-BE49-F238E27FC236}">
                  <a16:creationId xmlns:a16="http://schemas.microsoft.com/office/drawing/2014/main" id="{5566BC81-520A-F4CB-7195-C85E627BFA32}"/>
                </a:ext>
              </a:extLst>
            </p:cNvPr>
            <p:cNvGrpSpPr/>
            <p:nvPr/>
          </p:nvGrpSpPr>
          <p:grpSpPr>
            <a:xfrm>
              <a:off x="6848632" y="4899625"/>
              <a:ext cx="1459628" cy="1053332"/>
              <a:chOff x="6745548" y="4931243"/>
              <a:chExt cx="1459628" cy="1053332"/>
            </a:xfrm>
          </p:grpSpPr>
          <p:pic>
            <p:nvPicPr>
              <p:cNvPr id="1040" name="Picture 16" descr="scikit-learn - Wikipedia">
                <a:extLst>
                  <a:ext uri="{FF2B5EF4-FFF2-40B4-BE49-F238E27FC236}">
                    <a16:creationId xmlns:a16="http://schemas.microsoft.com/office/drawing/2014/main" id="{141F1900-2568-FDB2-4FAB-AE8EFA61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541" y="5337889"/>
                <a:ext cx="558902" cy="3008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nsorFlow - 維基百科，自由的百科全書">
                <a:extLst>
                  <a:ext uri="{FF2B5EF4-FFF2-40B4-BE49-F238E27FC236}">
                    <a16:creationId xmlns:a16="http://schemas.microsoft.com/office/drawing/2014/main" id="{6114D16B-14B3-74A1-585C-1B58317E6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688" y="5206158"/>
                <a:ext cx="759430" cy="4860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orch 簡介. 第一篇就獻給PyTorch Tutorials 了！Let's get… | by rowan.ts | Medium">
                <a:extLst>
                  <a:ext uri="{FF2B5EF4-FFF2-40B4-BE49-F238E27FC236}">
                    <a16:creationId xmlns:a16="http://schemas.microsoft.com/office/drawing/2014/main" id="{B7104C0F-9157-9114-D277-AC1E84E97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30" y="5795666"/>
                <a:ext cx="881546" cy="1763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pache Spark - Wikipedia">
                <a:extLst>
                  <a:ext uri="{FF2B5EF4-FFF2-40B4-BE49-F238E27FC236}">
                    <a16:creationId xmlns:a16="http://schemas.microsoft.com/office/drawing/2014/main" id="{E99CBDCA-B81A-81F7-B5E6-0426978699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4882" y="5739760"/>
                <a:ext cx="471554" cy="2448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XGBoost - 維基百科，自由的百科全書">
                <a:extLst>
                  <a:ext uri="{FF2B5EF4-FFF2-40B4-BE49-F238E27FC236}">
                    <a16:creationId xmlns:a16="http://schemas.microsoft.com/office/drawing/2014/main" id="{2434C297-DB7E-326E-277A-9AB38BEADF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548" y="4931243"/>
                <a:ext cx="588740" cy="22654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語言- 維基百科，自由的百科全書">
                <a:extLst>
                  <a:ext uri="{FF2B5EF4-FFF2-40B4-BE49-F238E27FC236}">
                    <a16:creationId xmlns:a16="http://schemas.microsoft.com/office/drawing/2014/main" id="{4AE5DBE2-2A19-A301-B5F3-8B922F6A7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3181" y="4931243"/>
                <a:ext cx="345142" cy="267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群組 1034">
              <a:extLst>
                <a:ext uri="{FF2B5EF4-FFF2-40B4-BE49-F238E27FC236}">
                  <a16:creationId xmlns:a16="http://schemas.microsoft.com/office/drawing/2014/main" id="{50BC8024-C67E-3648-8912-071512AEEC05}"/>
                </a:ext>
              </a:extLst>
            </p:cNvPr>
            <p:cNvGrpSpPr/>
            <p:nvPr/>
          </p:nvGrpSpPr>
          <p:grpSpPr>
            <a:xfrm>
              <a:off x="11031211" y="4370048"/>
              <a:ext cx="659855" cy="1118337"/>
              <a:chOff x="11031211" y="4370048"/>
              <a:chExt cx="659855" cy="1118337"/>
            </a:xfrm>
          </p:grpSpPr>
          <p:pic>
            <p:nvPicPr>
              <p:cNvPr id="1054" name="Picture 30" descr="深度學習初學者實用的Docker 應用. docker 學習其實不會很難| by 甜不辣馬拉松| Medium">
                <a:extLst>
                  <a:ext uri="{FF2B5EF4-FFF2-40B4-BE49-F238E27FC236}">
                    <a16:creationId xmlns:a16="http://schemas.microsoft.com/office/drawing/2014/main" id="{6606D7B5-6020-F82B-428E-AE76086A0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1211" y="4370048"/>
                <a:ext cx="628682" cy="5369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ubernetes（K8s）是什麼？基礎介紹+3大優點解析- MetaAge 邁達特">
                <a:extLst>
                  <a:ext uri="{FF2B5EF4-FFF2-40B4-BE49-F238E27FC236}">
                    <a16:creationId xmlns:a16="http://schemas.microsoft.com/office/drawing/2014/main" id="{19968450-E55F-5168-0437-D1CF513182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634" y="4991349"/>
                <a:ext cx="655432" cy="497036"/>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箭號: 向右 1030">
              <a:extLst>
                <a:ext uri="{FF2B5EF4-FFF2-40B4-BE49-F238E27FC236}">
                  <a16:creationId xmlns:a16="http://schemas.microsoft.com/office/drawing/2014/main" id="{982D1C22-1371-71E6-0AD6-DABB7AD66CDD}"/>
                </a:ext>
              </a:extLst>
            </p:cNvPr>
            <p:cNvSpPr/>
            <p:nvPr/>
          </p:nvSpPr>
          <p:spPr>
            <a:xfrm rot="5400000">
              <a:off x="9724274" y="2449773"/>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58" name="Picture 34" descr="mlflow 0.7.19 · community-charts/community-charts">
              <a:extLst>
                <a:ext uri="{FF2B5EF4-FFF2-40B4-BE49-F238E27FC236}">
                  <a16:creationId xmlns:a16="http://schemas.microsoft.com/office/drawing/2014/main" id="{B31B8154-85AE-B85B-5F6A-1AAF04F05D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2375" y="4419076"/>
              <a:ext cx="1383009" cy="507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60" name="Picture 36" descr="如何讓程式自動跑起來. 運用Airflow 讓Python 開發的工作流自動化| by Esther is a confused human  being | twdsmeetup | Medium">
            <a:extLst>
              <a:ext uri="{FF2B5EF4-FFF2-40B4-BE49-F238E27FC236}">
                <a16:creationId xmlns:a16="http://schemas.microsoft.com/office/drawing/2014/main" id="{F5480A3D-9819-7265-4231-AF72743FD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7774" y="5336298"/>
            <a:ext cx="643135" cy="2485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verything You Need to Know About Grafana -">
            <a:extLst>
              <a:ext uri="{FF2B5EF4-FFF2-40B4-BE49-F238E27FC236}">
                <a16:creationId xmlns:a16="http://schemas.microsoft.com/office/drawing/2014/main" id="{F1FC6497-14A7-3417-08A4-1F40B14C1B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5693" y="5212386"/>
            <a:ext cx="692967" cy="3464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4EFECE-B252-3CA4-D8E0-34BA05897E7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實際上</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989225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可調參數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pic>
        <p:nvPicPr>
          <p:cNvPr id="13" name="圖片 12">
            <a:extLst>
              <a:ext uri="{FF2B5EF4-FFF2-40B4-BE49-F238E27FC236}">
                <a16:creationId xmlns:a16="http://schemas.microsoft.com/office/drawing/2014/main" id="{B6CFDBCC-2472-64CC-93DF-C06CEC11BBD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6000" y="4221088"/>
            <a:ext cx="5749695" cy="1887356"/>
          </a:xfrm>
          <a:prstGeom prst="rect">
            <a:avLst/>
          </a:prstGeom>
        </p:spPr>
      </p:pic>
      <p:sp>
        <p:nvSpPr>
          <p:cNvPr id="17" name="文字方塊 16">
            <a:extLst>
              <a:ext uri="{FF2B5EF4-FFF2-40B4-BE49-F238E27FC236}">
                <a16:creationId xmlns:a16="http://schemas.microsoft.com/office/drawing/2014/main" id="{9779051D-ACBD-8B51-FF3A-C0AE6929CF69}"/>
              </a:ext>
            </a:extLst>
          </p:cNvPr>
          <p:cNvSpPr txBox="1"/>
          <p:nvPr/>
        </p:nvSpPr>
        <p:spPr>
          <a:xfrm>
            <a:off x="390524" y="1340768"/>
            <a:ext cx="5201420" cy="46628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參數</a:t>
            </a:r>
            <a:endPar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(cost) :</a:t>
            </a: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soft-margin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的損失函數</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的存在就是容錯項， 藉由</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給予那些被分錯的資料懲罰值，控制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用來決定超平 面的那些資料點</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的影響力</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控制模型複雜程度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Radial basis function kernel</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的大小</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越大：模型越複雜，映射維度越高，容易勾勒出擬合近點的超 平面，也容易造成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越小：模型越精簡，映射維度偏低，因此能勾勒出平滑、近似 直線的超平面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Kernel: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當不同類別的資料在原始空間中，無法被線性分類器區隔開來時，經非線性投 影後，能在更高維度的空間中可以區隔開。</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Polynomial kernel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RBF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1" name="圖片 20">
            <a:extLst>
              <a:ext uri="{FF2B5EF4-FFF2-40B4-BE49-F238E27FC236}">
                <a16:creationId xmlns:a16="http://schemas.microsoft.com/office/drawing/2014/main" id="{12EB30C5-31ED-B86E-7E9D-9C8BE58694B1}"/>
              </a:ext>
            </a:extLst>
          </p:cNvPr>
          <p:cNvPicPr>
            <a:picLocks noChangeAspect="1"/>
          </p:cNvPicPr>
          <p:nvPr/>
        </p:nvPicPr>
        <p:blipFill>
          <a:blip r:embed="rId5"/>
          <a:stretch>
            <a:fillRect/>
          </a:stretch>
        </p:blipFill>
        <p:spPr>
          <a:xfrm>
            <a:off x="6096000" y="1772816"/>
            <a:ext cx="5801535" cy="1981477"/>
          </a:xfrm>
          <a:prstGeom prst="rect">
            <a:avLst/>
          </a:prstGeom>
        </p:spPr>
      </p:pic>
    </p:spTree>
    <p:extLst>
      <p:ext uri="{BB962C8B-B14F-4D97-AF65-F5344CB8AC3E}">
        <p14:creationId xmlns:p14="http://schemas.microsoft.com/office/powerpoint/2010/main" val="5604313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412776"/>
            <a:ext cx="5780784"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優點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1.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可解決小樣本下的問題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2.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可以解決多特徵空間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3.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透過不同核函數的選擇，可處理不同資料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4.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泛化能力強</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缺點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1.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樣本量太大，映射維度過高容易造成運算上的負擔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2.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特徵遠大於樣本的情況下，易造成過度擬合問題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3.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非線性問題的核函數選擇沒有通用標準，難以確定一個適合的核函數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4.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對缺失值敏感</a:t>
            </a: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4035212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6137524"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SVM</a:t>
            </a: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https://www.slideshare.net/ankitksharma/svm-37753690</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4"/>
              </a:rPr>
              <a:t>https://www.cs.toronto.edu/~urtasun/courses/CSC411_Fall16/16_svm.pdf</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5"/>
              </a:rPr>
              <a:t>https://maniksonituts.medium.com/what-is-kernel-support-vector-machine-svm-2685d2dec4fa</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6"/>
              </a:rPr>
              <a:t>https://zhuanlan.zhihu.com/p/104383162</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rPr>
              <a:t>Hinge 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https://www.geeksforgeeks.org/hinge-loss-relationship-with-support-vector-machines/</a:t>
            </a:r>
            <a:endParaRPr kumimoji="0" lang="zh-TW" altLang="en-US"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641623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5166094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Why Decision Tree?</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2132856"/>
            <a:ext cx="7531546"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決策樹是一種強大且常用的分類和預測工具。它們能夠形成一套規則，這些規則不僅易於人類理解，還可以應用於知識系統中。</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通過將數據集分解成越來越小的子集而構建，同時在每一步分裂中產生清晰的規則，不僅提供了良好的數據透明度，也使得模型的決策過程可以被人們輕易跟蹤和驗證，極大地增強了其在實際應用中的可用性和可靠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073280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決策途徑</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4337324" cy="207749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思考</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誰當起始條件</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那些條件要納入考慮</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何時該下決定，結論</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050" name="Picture 2" descr="Decision Tree Algorithm. Demystifying Decision Tree Classifier… | by  Abdul4code | GoPenAI">
            <a:extLst>
              <a:ext uri="{FF2B5EF4-FFF2-40B4-BE49-F238E27FC236}">
                <a16:creationId xmlns:a16="http://schemas.microsoft.com/office/drawing/2014/main" id="{6F4DC5DE-E963-C34A-4DEF-27359E4D3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046" y="1852380"/>
            <a:ext cx="6746295" cy="372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7047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6BB54D0-F19E-4183-A2E1-B9CA9513815F}"/>
              </a:ext>
            </a:extLst>
          </p:cNvPr>
          <p:cNvPicPr>
            <a:picLocks noChangeAspect="1"/>
          </p:cNvPicPr>
          <p:nvPr/>
        </p:nvPicPr>
        <p:blipFill rotWithShape="1">
          <a:blip r:embed="rId3"/>
          <a:srcRect b="9764"/>
          <a:stretch/>
        </p:blipFill>
        <p:spPr>
          <a:xfrm>
            <a:off x="5015880" y="1628800"/>
            <a:ext cx="6815377" cy="3888432"/>
          </a:xfrm>
          <a:prstGeom prst="rect">
            <a:avLst/>
          </a:prstGeom>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3761260" cy="355481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決策樹基本上是由根（</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Root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）節點、分枝（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Branch</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）節點及葉（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Leaf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）節點所組成。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根節點（</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Root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沒有父節點的節點，通常為最開始的節點</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無雙親，唯一。</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內部節點（</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Internal node or Decision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有子節點的節點，又可稱為</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分枝節點</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一個雙親，多個孩子。 </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葉節點（</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Leaf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沒有子節點的節點，通常為最終結果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無孩子，可以多個。</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5" name="直線單箭頭接點 4">
            <a:extLst>
              <a:ext uri="{FF2B5EF4-FFF2-40B4-BE49-F238E27FC236}">
                <a16:creationId xmlns:a16="http://schemas.microsoft.com/office/drawing/2014/main" id="{5D65AAD6-3953-AF49-5A13-59DFFD4F928D}"/>
              </a:ext>
            </a:extLst>
          </p:cNvPr>
          <p:cNvCxnSpPr/>
          <p:nvPr/>
        </p:nvCxnSpPr>
        <p:spPr>
          <a:xfrm>
            <a:off x="11064552" y="1772816"/>
            <a:ext cx="0" cy="381642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75D9F39D-9F69-886D-98FF-DA261603942A}"/>
              </a:ext>
            </a:extLst>
          </p:cNvPr>
          <p:cNvSpPr txBox="1"/>
          <p:nvPr/>
        </p:nvSpPr>
        <p:spPr>
          <a:xfrm>
            <a:off x="10632504" y="5589240"/>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Depth = 4</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0" name="直線接點 9">
            <a:extLst>
              <a:ext uri="{FF2B5EF4-FFF2-40B4-BE49-F238E27FC236}">
                <a16:creationId xmlns:a16="http://schemas.microsoft.com/office/drawing/2014/main" id="{067F6C4C-9756-F25B-C7D4-5D90308A0F99}"/>
              </a:ext>
            </a:extLst>
          </p:cNvPr>
          <p:cNvCxnSpPr/>
          <p:nvPr/>
        </p:nvCxnSpPr>
        <p:spPr>
          <a:xfrm>
            <a:off x="5447928" y="2492896"/>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B7592BD-8F0A-FD06-B24C-A023B8697E59}"/>
              </a:ext>
            </a:extLst>
          </p:cNvPr>
          <p:cNvCxnSpPr/>
          <p:nvPr/>
        </p:nvCxnSpPr>
        <p:spPr>
          <a:xfrm>
            <a:off x="5447928" y="3429000"/>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980E75F-B415-0C40-B5E2-AF18B51453D2}"/>
              </a:ext>
            </a:extLst>
          </p:cNvPr>
          <p:cNvCxnSpPr/>
          <p:nvPr/>
        </p:nvCxnSpPr>
        <p:spPr>
          <a:xfrm>
            <a:off x="5447928" y="4437112"/>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FA889079-5C73-5A38-3EB4-C8D1288199EA}"/>
              </a:ext>
            </a:extLst>
          </p:cNvPr>
          <p:cNvSpPr txBox="1"/>
          <p:nvPr/>
        </p:nvSpPr>
        <p:spPr>
          <a:xfrm>
            <a:off x="4583832" y="1844824"/>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1</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22055FE0-E4D8-8209-8237-7342B2F3D088}"/>
              </a:ext>
            </a:extLst>
          </p:cNvPr>
          <p:cNvSpPr txBox="1"/>
          <p:nvPr/>
        </p:nvSpPr>
        <p:spPr>
          <a:xfrm>
            <a:off x="4583832" y="2780928"/>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2</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9BB505D1-4D69-808D-2241-7553B800391A}"/>
              </a:ext>
            </a:extLst>
          </p:cNvPr>
          <p:cNvSpPr txBox="1"/>
          <p:nvPr/>
        </p:nvSpPr>
        <p:spPr>
          <a:xfrm>
            <a:off x="4583832" y="3717032"/>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3</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50A99A94-4F8F-2AB2-3249-010851888E2E}"/>
              </a:ext>
            </a:extLst>
          </p:cNvPr>
          <p:cNvSpPr txBox="1"/>
          <p:nvPr/>
        </p:nvSpPr>
        <p:spPr>
          <a:xfrm>
            <a:off x="4583832" y="4653136"/>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4</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3">
            <a:extLst>
              <a:ext uri="{FF2B5EF4-FFF2-40B4-BE49-F238E27FC236}">
                <a16:creationId xmlns:a16="http://schemas.microsoft.com/office/drawing/2014/main" id="{4B6AB3B4-B892-40DD-ACB5-711C253834AA}"/>
              </a:ext>
            </a:extLst>
          </p:cNvPr>
          <p:cNvSpPr/>
          <p:nvPr/>
        </p:nvSpPr>
        <p:spPr>
          <a:xfrm>
            <a:off x="426478" y="4624975"/>
            <a:ext cx="6096000" cy="1246495"/>
          </a:xfrm>
          <a:prstGeom prst="rect">
            <a:avLst/>
          </a:prstGeom>
        </p:spPr>
        <p:txBody>
          <a:bodyPr>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決策樹是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用來處理分類問題的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樹狀</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結構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每個內部節點表示一個</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評估欄位 </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每個分枝代表一個可能的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欄位輸出結果 </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每個樹葉節點代表不同分類的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類別標記</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353436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345436" cy="526297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屬性選擇標準（</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Attribute Selection Measures, ASM</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決策樹通過評估不同屬性對目標變量的信息增益（例如，</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信息增益、增益比率和基尼不純度</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）來選擇最佳屬性。這些標準幫助於分割數據集，使得每次分割後的子集比分割前更加純淨，進而提高模型的預測能力。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樹的生長與剪枝（</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Tree Growth &amp; Pruning</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決策樹通過遞迴分割方式從根節點開始生長，每個節點代表一個決策問題。為防止過擬合，樹的生長會在達到一定深度或節點數據量</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小於閾值</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時停止。剪枝過程則移除對最終決策較少影響的節點，簡化模型結構並提升泛化能力。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分類與迴歸樹（</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CART</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決策樹分為分類樹和迴歸樹兩種，分類樹用於處理離散目標變量，迴歸樹用於處理連續目標變量。分類樹通過計算每個分支的純度來進行數據分割，而迴歸樹則利用最小化均方誤差的方法來找到最佳分割。</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8" name="圖片 7">
            <a:extLst>
              <a:ext uri="{FF2B5EF4-FFF2-40B4-BE49-F238E27FC236}">
                <a16:creationId xmlns:a16="http://schemas.microsoft.com/office/drawing/2014/main" id="{90BB64F9-4F6D-45E8-AF1F-315A8E6EECC4}"/>
              </a:ext>
            </a:extLst>
          </p:cNvPr>
          <p:cNvPicPr>
            <a:picLocks noChangeAspect="1"/>
          </p:cNvPicPr>
          <p:nvPr/>
        </p:nvPicPr>
        <p:blipFill>
          <a:blip r:embed="rId3"/>
          <a:stretch>
            <a:fillRect/>
          </a:stretch>
        </p:blipFill>
        <p:spPr>
          <a:xfrm>
            <a:off x="6600056" y="2420888"/>
            <a:ext cx="5256584" cy="2874290"/>
          </a:xfrm>
          <a:prstGeom prst="rect">
            <a:avLst/>
          </a:prstGeom>
        </p:spPr>
      </p:pic>
      <p:sp>
        <p:nvSpPr>
          <p:cNvPr id="25" name="文字方塊 24">
            <a:extLst>
              <a:ext uri="{FF2B5EF4-FFF2-40B4-BE49-F238E27FC236}">
                <a16:creationId xmlns:a16="http://schemas.microsoft.com/office/drawing/2014/main" id="{3D190D4B-7169-4A93-8377-E221F6F7F5DC}"/>
              </a:ext>
            </a:extLst>
          </p:cNvPr>
          <p:cNvSpPr txBox="1"/>
          <p:nvPr/>
        </p:nvSpPr>
        <p:spPr>
          <a:xfrm>
            <a:off x="7248128" y="1484784"/>
            <a:ext cx="361724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C</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lassification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a</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nd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R</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egression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T</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rees,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4F5B0030-7B75-1F25-0A4B-B7780E2C3868}"/>
              </a:ext>
            </a:extLst>
          </p:cNvPr>
          <p:cNvPicPr>
            <a:picLocks noChangeAspect="1"/>
          </p:cNvPicPr>
          <p:nvPr/>
        </p:nvPicPr>
        <p:blipFill>
          <a:blip r:embed="rId4"/>
          <a:stretch>
            <a:fillRect/>
          </a:stretch>
        </p:blipFill>
        <p:spPr>
          <a:xfrm>
            <a:off x="6454935" y="5477083"/>
            <a:ext cx="642694" cy="642694"/>
          </a:xfrm>
          <a:prstGeom prst="rect">
            <a:avLst/>
          </a:prstGeom>
        </p:spPr>
      </p:pic>
      <p:sp>
        <p:nvSpPr>
          <p:cNvPr id="9" name="矩形 8">
            <a:extLst>
              <a:ext uri="{FF2B5EF4-FFF2-40B4-BE49-F238E27FC236}">
                <a16:creationId xmlns:a16="http://schemas.microsoft.com/office/drawing/2014/main" id="{FCABD419-CA3D-89C2-1DAE-3524EBDD9CD5}"/>
              </a:ext>
            </a:extLst>
          </p:cNvPr>
          <p:cNvSpPr/>
          <p:nvPr/>
        </p:nvSpPr>
        <p:spPr>
          <a:xfrm>
            <a:off x="6384032" y="5373216"/>
            <a:ext cx="5544616"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75F5286D-8918-7761-46C6-DF1F6ACA048F}"/>
              </a:ext>
            </a:extLst>
          </p:cNvPr>
          <p:cNvSpPr txBox="1"/>
          <p:nvPr/>
        </p:nvSpPr>
        <p:spPr>
          <a:xfrm>
            <a:off x="7097630" y="5429680"/>
            <a:ext cx="468700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增加節點相當於在數據中切一刀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切越多刀分得越細，越有可能</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Tree>
    <p:extLst>
      <p:ext uri="{BB962C8B-B14F-4D97-AF65-F5344CB8AC3E}">
        <p14:creationId xmlns:p14="http://schemas.microsoft.com/office/powerpoint/2010/main" val="304140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sp>
        <p:nvSpPr>
          <p:cNvPr id="5" name="矩形: 圓角 4">
            <a:extLst>
              <a:ext uri="{FF2B5EF4-FFF2-40B4-BE49-F238E27FC236}">
                <a16:creationId xmlns:a16="http://schemas.microsoft.com/office/drawing/2014/main" id="{DE4D6BDB-7510-4574-96B2-051151A32FF0}"/>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B85D7EBC-5F95-40AF-AF25-D6C6198E08B1}"/>
              </a:ext>
            </a:extLst>
          </p:cNvPr>
          <p:cNvCxnSpPr>
            <a:cxnSpLocks/>
            <a:stCxn id="5" idx="2"/>
            <a:endCxn id="2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4A5AAEB4-B3F0-4181-911A-5FF1B9259586}"/>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092E149C-E33E-43DE-89C9-3C3A14F9F4F8}"/>
              </a:ext>
            </a:extLst>
          </p:cNvPr>
          <p:cNvSpPr/>
          <p:nvPr/>
        </p:nvSpPr>
        <p:spPr>
          <a:xfrm>
            <a:off x="9048328"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06D7C572-F224-42A4-A27E-3650D0E25960}"/>
              </a:ext>
            </a:extLst>
          </p:cNvPr>
          <p:cNvCxnSpPr>
            <a:cxnSpLocks/>
            <a:stCxn id="5" idx="2"/>
            <a:endCxn id="19"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A0792E7-3D4F-481F-9CBB-192C0640AF85}"/>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895C6D6-D31F-47CE-B353-0AE8837B9D00}"/>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5DFBE089-B537-4C7C-97E1-7AE59C77209C}"/>
              </a:ext>
            </a:extLst>
          </p:cNvPr>
          <p:cNvSpPr txBox="1"/>
          <p:nvPr/>
        </p:nvSpPr>
        <p:spPr>
          <a:xfrm>
            <a:off x="1127448"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72A191A-0EF9-4D90-A154-57FAAB8AC97A}"/>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8D6CAB0F-F6A0-444A-83D8-B6E60F22ED33}"/>
              </a:ext>
            </a:extLst>
          </p:cNvPr>
          <p:cNvSpPr txBox="1"/>
          <p:nvPr/>
        </p:nvSpPr>
        <p:spPr>
          <a:xfrm>
            <a:off x="6960096"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5E6BA1E6-40EE-4278-B18C-6202C76CCCAB}"/>
              </a:ext>
            </a:extLst>
          </p:cNvPr>
          <p:cNvSpPr txBox="1"/>
          <p:nvPr/>
        </p:nvSpPr>
        <p:spPr>
          <a:xfrm>
            <a:off x="9048328" y="278092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0462545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7B0D81DF-14F6-4913-A72A-EDDFAA141613}"/>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E7630A9C-2F92-47F9-A6A4-30AAB2A971E2}"/>
              </a:ext>
            </a:extLst>
          </p:cNvPr>
          <p:cNvCxnSpPr>
            <a:cxnSpLocks/>
            <a:stCxn id="25" idx="2"/>
            <a:endCxn id="28"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E913027C-06BE-45E4-9CDB-E02BCB3264CE}"/>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D1ED8604-9BB2-4F80-AF14-D08E4667CCB6}"/>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C20E2D88-B429-42A4-8355-05DB0CE231CE}"/>
              </a:ext>
            </a:extLst>
          </p:cNvPr>
          <p:cNvCxnSpPr>
            <a:cxnSpLocks/>
            <a:stCxn id="25" idx="2"/>
            <a:endCxn id="27"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37DEA2A8-95F2-43E1-B270-1EC8427EC387}"/>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F7FCEEC3-255B-4F53-8A80-C571BEDE16F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B223E328-DE1F-4BA8-8608-3E532978637D}"/>
              </a:ext>
            </a:extLst>
          </p:cNvPr>
          <p:cNvCxnSpPr>
            <a:cxnSpLocks/>
            <a:endCxn id="37"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E7399BE5-F638-4114-84C5-5F2F7112CDC8}"/>
              </a:ext>
            </a:extLst>
          </p:cNvPr>
          <p:cNvCxnSpPr>
            <a:cxnSpLocks/>
            <a:endCxn id="36"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DE3E70C5-2966-4891-8D58-23736DDB3600}"/>
              </a:ext>
            </a:extLst>
          </p:cNvPr>
          <p:cNvSpPr txBox="1"/>
          <p:nvPr/>
        </p:nvSpPr>
        <p:spPr>
          <a:xfrm>
            <a:off x="8688288"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BBDAE90E-E3B3-4747-B42B-065336A17961}"/>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0DD3EAA3-5088-4FFD-A615-4733DA678559}"/>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768CECF8-2005-4D47-825C-AE3FFCD24873}"/>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D1A48D81-1D45-410B-9356-A96D016D879D}"/>
              </a:ext>
            </a:extLst>
          </p:cNvPr>
          <p:cNvSpPr txBox="1"/>
          <p:nvPr/>
        </p:nvSpPr>
        <p:spPr>
          <a:xfrm>
            <a:off x="1127448"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2345068C-8981-4C59-B1E9-31CE15BE9BB4}"/>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31ADF357-C01D-4AD2-902E-C7C570E2B938}"/>
              </a:ext>
            </a:extLst>
          </p:cNvPr>
          <p:cNvSpPr txBox="1"/>
          <p:nvPr/>
        </p:nvSpPr>
        <p:spPr>
          <a:xfrm>
            <a:off x="2639616"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D6A57144-9818-48B8-86E4-266D18AB2379}"/>
              </a:ext>
            </a:extLst>
          </p:cNvPr>
          <p:cNvSpPr txBox="1"/>
          <p:nvPr/>
        </p:nvSpPr>
        <p:spPr>
          <a:xfrm>
            <a:off x="8400256" y="3645024"/>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C4295746-C06C-49AD-9241-47FFFF1205F2}"/>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3BCE686F-EA5C-48F4-AD72-CB1B03097BB7}"/>
              </a:ext>
            </a:extLst>
          </p:cNvPr>
          <p:cNvSpPr txBox="1"/>
          <p:nvPr/>
        </p:nvSpPr>
        <p:spPr>
          <a:xfrm>
            <a:off x="6960096"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06732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F961D2-B900-D564-75C6-9EE54217E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604962" y="994641"/>
            <a:ext cx="9191625" cy="5286375"/>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MLOps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從開發到維運的完整自動化</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7938684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35360" y="980728"/>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E8594665-D701-4717-B1A6-C44478E2E6D0}"/>
              </a:ext>
            </a:extLst>
          </p:cNvPr>
          <p:cNvSpPr txBox="1"/>
          <p:nvPr/>
        </p:nvSpPr>
        <p:spPr>
          <a:xfrm>
            <a:off x="8400256" y="3645024"/>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639616"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7845310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Classification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07568"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824192" y="4869160"/>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192344" y="4869160"/>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315174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600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1000.4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74.2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74.2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600</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-352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1000.4</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0.2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952645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600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1000.4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74.2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74.2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600</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-352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1000.4</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0.2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484649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決策樹學習的適用問題</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分類問題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(Classification Problem)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54" name="文字方塊 53">
            <a:extLst>
              <a:ext uri="{FF2B5EF4-FFF2-40B4-BE49-F238E27FC236}">
                <a16:creationId xmlns:a16="http://schemas.microsoft.com/office/drawing/2014/main" id="{A3F1E458-E059-40DB-AE48-ABE01EC60B1C}"/>
              </a:ext>
            </a:extLst>
          </p:cNvPr>
          <p:cNvSpPr txBox="1"/>
          <p:nvPr/>
        </p:nvSpPr>
        <p:spPr>
          <a:xfrm>
            <a:off x="390523" y="1340768"/>
            <a:ext cx="5561543" cy="212365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核心任務是以</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規則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型式，藉由樹狀結構把範例資料分類 到各個可能的對應類別</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舉例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根據疾病分類患者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根據起因分類設備故障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根據拖欠支付的可能性分類債款申請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aphicFrame>
        <p:nvGraphicFramePr>
          <p:cNvPr id="5" name="表格 4">
            <a:extLst>
              <a:ext uri="{FF2B5EF4-FFF2-40B4-BE49-F238E27FC236}">
                <a16:creationId xmlns:a16="http://schemas.microsoft.com/office/drawing/2014/main" id="{B697F907-F1A6-4D90-90D4-E9D9671D52A1}"/>
              </a:ext>
            </a:extLst>
          </p:cNvPr>
          <p:cNvGraphicFramePr>
            <a:graphicFrameLocks noGrp="1"/>
          </p:cNvGraphicFramePr>
          <p:nvPr/>
        </p:nvGraphicFramePr>
        <p:xfrm>
          <a:off x="3611032" y="2356726"/>
          <a:ext cx="3687235" cy="3629210"/>
        </p:xfrm>
        <a:graphic>
          <a:graphicData uri="http://schemas.openxmlformats.org/drawingml/2006/table">
            <a:tbl>
              <a:tblPr/>
              <a:tblGrid>
                <a:gridCol w="737447">
                  <a:extLst>
                    <a:ext uri="{9D8B030D-6E8A-4147-A177-3AD203B41FA5}">
                      <a16:colId xmlns:a16="http://schemas.microsoft.com/office/drawing/2014/main" val="4065447443"/>
                    </a:ext>
                  </a:extLst>
                </a:gridCol>
                <a:gridCol w="737447">
                  <a:extLst>
                    <a:ext uri="{9D8B030D-6E8A-4147-A177-3AD203B41FA5}">
                      <a16:colId xmlns:a16="http://schemas.microsoft.com/office/drawing/2014/main" val="988247509"/>
                    </a:ext>
                  </a:extLst>
                </a:gridCol>
                <a:gridCol w="737447">
                  <a:extLst>
                    <a:ext uri="{9D8B030D-6E8A-4147-A177-3AD203B41FA5}">
                      <a16:colId xmlns:a16="http://schemas.microsoft.com/office/drawing/2014/main" val="770598539"/>
                    </a:ext>
                  </a:extLst>
                </a:gridCol>
                <a:gridCol w="737447">
                  <a:extLst>
                    <a:ext uri="{9D8B030D-6E8A-4147-A177-3AD203B41FA5}">
                      <a16:colId xmlns:a16="http://schemas.microsoft.com/office/drawing/2014/main" val="650130381"/>
                    </a:ext>
                  </a:extLst>
                </a:gridCol>
                <a:gridCol w="737447">
                  <a:extLst>
                    <a:ext uri="{9D8B030D-6E8A-4147-A177-3AD203B41FA5}">
                      <a16:colId xmlns:a16="http://schemas.microsoft.com/office/drawing/2014/main" val="1129783800"/>
                    </a:ext>
                  </a:extLst>
                </a:gridCol>
              </a:tblGrid>
              <a:tr h="279170">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病人編號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性別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年齡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血壓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藥物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430730819"/>
                  </a:ext>
                </a:extLst>
              </a:tr>
              <a:tr h="27917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4932204"/>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7673400"/>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5108355"/>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850287"/>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8321860"/>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033427"/>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536814"/>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739861"/>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856961"/>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439653"/>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796205"/>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006416"/>
                  </a:ext>
                </a:extLst>
              </a:tr>
            </a:tbl>
          </a:graphicData>
        </a:graphic>
      </p:graphicFrame>
      <p:pic>
        <p:nvPicPr>
          <p:cNvPr id="9" name="圖片 8">
            <a:extLst>
              <a:ext uri="{FF2B5EF4-FFF2-40B4-BE49-F238E27FC236}">
                <a16:creationId xmlns:a16="http://schemas.microsoft.com/office/drawing/2014/main" id="{DE8EF81A-96AC-408D-A74E-15D1DDB86917}"/>
              </a:ext>
            </a:extLst>
          </p:cNvPr>
          <p:cNvPicPr>
            <a:picLocks noChangeAspect="1"/>
          </p:cNvPicPr>
          <p:nvPr/>
        </p:nvPicPr>
        <p:blipFill>
          <a:blip r:embed="rId3"/>
          <a:stretch>
            <a:fillRect/>
          </a:stretch>
        </p:blipFill>
        <p:spPr>
          <a:xfrm>
            <a:off x="7746323" y="2493035"/>
            <a:ext cx="3405867" cy="1739592"/>
          </a:xfrm>
          <a:prstGeom prst="rect">
            <a:avLst/>
          </a:prstGeom>
        </p:spPr>
      </p:pic>
      <p:sp>
        <p:nvSpPr>
          <p:cNvPr id="10" name="矩形 9">
            <a:extLst>
              <a:ext uri="{FF2B5EF4-FFF2-40B4-BE49-F238E27FC236}">
                <a16:creationId xmlns:a16="http://schemas.microsoft.com/office/drawing/2014/main" id="{C899C1F0-789F-4FA2-BCF3-9137F1E7792D}"/>
              </a:ext>
            </a:extLst>
          </p:cNvPr>
          <p:cNvSpPr/>
          <p:nvPr/>
        </p:nvSpPr>
        <p:spPr>
          <a:xfrm>
            <a:off x="8005423" y="4648116"/>
            <a:ext cx="3372628"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上述決策樹可看出以下規則：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如果血壓高，則採用藥物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如果血壓低，則採用藥物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如果血壓正常且年齡≤</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如果血壓正常且年齡</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&gt;40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10">
            <a:extLst>
              <a:ext uri="{FF2B5EF4-FFF2-40B4-BE49-F238E27FC236}">
                <a16:creationId xmlns:a16="http://schemas.microsoft.com/office/drawing/2014/main" id="{EB4C67D5-BEA2-4A35-8CA7-662ABAD67258}"/>
              </a:ext>
            </a:extLst>
          </p:cNvPr>
          <p:cNvSpPr/>
          <p:nvPr/>
        </p:nvSpPr>
        <p:spPr>
          <a:xfrm>
            <a:off x="6547449" y="2225615"/>
            <a:ext cx="828136" cy="385600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CD47B699-9E64-44DB-B0BC-4BAB962FBC7B}"/>
              </a:ext>
            </a:extLst>
          </p:cNvPr>
          <p:cNvSpPr/>
          <p:nvPr/>
        </p:nvSpPr>
        <p:spPr>
          <a:xfrm>
            <a:off x="6424587" y="6091051"/>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類別欄位</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9" name="矩形 68">
            <a:extLst>
              <a:ext uri="{FF2B5EF4-FFF2-40B4-BE49-F238E27FC236}">
                <a16:creationId xmlns:a16="http://schemas.microsoft.com/office/drawing/2014/main" id="{8FCF0801-493E-4E51-B3B0-C628998CD0E6}"/>
              </a:ext>
            </a:extLst>
          </p:cNvPr>
          <p:cNvSpPr/>
          <p:nvPr/>
        </p:nvSpPr>
        <p:spPr>
          <a:xfrm>
            <a:off x="5040581" y="2292218"/>
            <a:ext cx="828136" cy="3646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0" name="矩形 69">
            <a:extLst>
              <a:ext uri="{FF2B5EF4-FFF2-40B4-BE49-F238E27FC236}">
                <a16:creationId xmlns:a16="http://schemas.microsoft.com/office/drawing/2014/main" id="{08606885-EF8C-4945-B3B1-8AB304E3AD26}"/>
              </a:ext>
            </a:extLst>
          </p:cNvPr>
          <p:cNvSpPr/>
          <p:nvPr/>
        </p:nvSpPr>
        <p:spPr>
          <a:xfrm>
            <a:off x="5297489" y="1970881"/>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屬性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7955838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屬性選擇指標</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9A98FA86-CE16-E0BF-2FD5-A882B7C4ACBA}"/>
              </a:ext>
            </a:extLst>
          </p:cNvPr>
          <p:cNvPicPr>
            <a:picLocks noChangeAspect="1"/>
          </p:cNvPicPr>
          <p:nvPr/>
        </p:nvPicPr>
        <p:blipFill>
          <a:blip r:embed="rId3"/>
          <a:stretch>
            <a:fillRect/>
          </a:stretch>
        </p:blipFill>
        <p:spPr>
          <a:xfrm>
            <a:off x="6341779" y="1556793"/>
            <a:ext cx="5459698" cy="4367758"/>
          </a:xfrm>
          <a:prstGeom prst="rect">
            <a:avLst/>
          </a:prstGeom>
        </p:spPr>
      </p:pic>
      <p:sp>
        <p:nvSpPr>
          <p:cNvPr id="6" name="文字方塊 5">
            <a:extLst>
              <a:ext uri="{FF2B5EF4-FFF2-40B4-BE49-F238E27FC236}">
                <a16:creationId xmlns:a16="http://schemas.microsoft.com/office/drawing/2014/main" id="{9424AD4A-2543-4A1D-B4C8-B30D305FE931}"/>
              </a:ext>
            </a:extLst>
          </p:cNvPr>
          <p:cNvSpPr txBox="1"/>
          <p:nvPr/>
        </p:nvSpPr>
        <p:spPr>
          <a:xfrm>
            <a:off x="390523" y="1340768"/>
            <a:ext cx="5561543"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屬性選擇指標</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主要是用來選擇出某一個屬性</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欄位</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 過該屬性將帶有類別標記的值組資料從事適當的分類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分割</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理想情況是：所挑選的屬性可以使得分類結果</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分割結果</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所包含 的資料集合具有相同的類別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即：高同質性</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微軟正黑體" panose="020B0604030504040204" pitchFamily="34" charset="-120"/>
                <a:ea typeface="微軟正黑體" panose="020B0604030504040204" pitchFamily="34" charset="-120"/>
                <a:cs typeface="+mn-cs"/>
              </a:rPr>
              <a:t>Homogeneous</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屬性選擇指標也稱為分割條件</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常用屬性選擇指標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資訊獲利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(Information Gain) –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C5.0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吉尼係數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Index) –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l-GR"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χ2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獨立性檢定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CHAID</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F6FA862A-66D8-4A14-9BEC-FCCA82C755A3}"/>
              </a:ext>
            </a:extLst>
          </p:cNvPr>
          <p:cNvPicPr>
            <a:picLocks noChangeAspect="1"/>
          </p:cNvPicPr>
          <p:nvPr/>
        </p:nvPicPr>
        <p:blipFill>
          <a:blip r:embed="rId4"/>
          <a:stretch>
            <a:fillRect/>
          </a:stretch>
        </p:blipFill>
        <p:spPr>
          <a:xfrm>
            <a:off x="2922817" y="4203090"/>
            <a:ext cx="3029249" cy="2077334"/>
          </a:xfrm>
          <a:prstGeom prst="rect">
            <a:avLst/>
          </a:prstGeom>
        </p:spPr>
      </p:pic>
      <p:sp>
        <p:nvSpPr>
          <p:cNvPr id="2" name="矩形 1">
            <a:extLst>
              <a:ext uri="{FF2B5EF4-FFF2-40B4-BE49-F238E27FC236}">
                <a16:creationId xmlns:a16="http://schemas.microsoft.com/office/drawing/2014/main" id="{1B04CDC8-85E7-4996-9A00-CD5063521AFF}"/>
              </a:ext>
            </a:extLst>
          </p:cNvPr>
          <p:cNvSpPr/>
          <p:nvPr/>
        </p:nvSpPr>
        <p:spPr>
          <a:xfrm>
            <a:off x="2667000" y="4097867"/>
            <a:ext cx="3429000" cy="2182557"/>
          </a:xfrm>
          <a:prstGeom prst="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26" name="Picture 2" descr="An Exhaustive Guide to Decision Tree Classification in Python 3.x | by  Ashwin Raj | Towards Data Science">
            <a:extLst>
              <a:ext uri="{FF2B5EF4-FFF2-40B4-BE49-F238E27FC236}">
                <a16:creationId xmlns:a16="http://schemas.microsoft.com/office/drawing/2014/main" id="{520B73E0-7AB1-4D44-8503-83DCDF89494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8329" b="90925" l="4552" r="40963"/>
                    </a14:imgEffect>
                  </a14:imgLayer>
                </a14:imgProps>
              </a:ext>
              <a:ext uri="{28A0092B-C50C-407E-A947-70E740481C1C}">
                <a14:useLocalDpi xmlns:a14="http://schemas.microsoft.com/office/drawing/2010/main" val="0"/>
              </a:ext>
            </a:extLst>
          </a:blip>
          <a:srcRect t="9254" r="54486"/>
          <a:stretch/>
        </p:blipFill>
        <p:spPr bwMode="auto">
          <a:xfrm rot="10800000">
            <a:off x="9393148" y="1228725"/>
            <a:ext cx="2734105" cy="363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494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如何決定哪個屬性分割結果較佳</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9424AD4A-2543-4A1D-B4C8-B30D305FE931}"/>
              </a:ext>
            </a:extLst>
          </p:cNvPr>
          <p:cNvSpPr txBox="1"/>
          <p:nvPr/>
        </p:nvSpPr>
        <p:spPr>
          <a:xfrm>
            <a:off x="390523" y="1340768"/>
            <a:ext cx="5561543" cy="8771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情境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假設有一個表格共有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筆顧客資料。其類別欄位為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Customers”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，可分成“好客人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Good Customers”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與“一 般客人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Fair Customer”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兩類。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84120A99-93C0-4876-8E94-9272C7ABEE94}"/>
              </a:ext>
            </a:extLst>
          </p:cNvPr>
          <p:cNvPicPr>
            <a:picLocks noChangeAspect="1"/>
          </p:cNvPicPr>
          <p:nvPr/>
        </p:nvPicPr>
        <p:blipFill>
          <a:blip r:embed="rId3"/>
          <a:stretch>
            <a:fillRect/>
          </a:stretch>
        </p:blipFill>
        <p:spPr>
          <a:xfrm>
            <a:off x="903182" y="2567561"/>
            <a:ext cx="4469188" cy="933388"/>
          </a:xfrm>
          <a:prstGeom prst="rect">
            <a:avLst/>
          </a:prstGeom>
        </p:spPr>
      </p:pic>
      <p:grpSp>
        <p:nvGrpSpPr>
          <p:cNvPr id="11" name="群組 10">
            <a:extLst>
              <a:ext uri="{FF2B5EF4-FFF2-40B4-BE49-F238E27FC236}">
                <a16:creationId xmlns:a16="http://schemas.microsoft.com/office/drawing/2014/main" id="{30E93959-44ED-4986-9E36-43FE5013AA7C}"/>
              </a:ext>
            </a:extLst>
          </p:cNvPr>
          <p:cNvGrpSpPr/>
          <p:nvPr/>
        </p:nvGrpSpPr>
        <p:grpSpPr>
          <a:xfrm>
            <a:off x="698770" y="3500949"/>
            <a:ext cx="4961466" cy="2114597"/>
            <a:chOff x="1049867" y="3750733"/>
            <a:chExt cx="4961466" cy="2114597"/>
          </a:xfrm>
        </p:grpSpPr>
        <p:pic>
          <p:nvPicPr>
            <p:cNvPr id="5" name="圖片 4">
              <a:extLst>
                <a:ext uri="{FF2B5EF4-FFF2-40B4-BE49-F238E27FC236}">
                  <a16:creationId xmlns:a16="http://schemas.microsoft.com/office/drawing/2014/main" id="{A1DBC31F-1735-4701-807F-B5BD7D400918}"/>
                </a:ext>
              </a:extLst>
            </p:cNvPr>
            <p:cNvPicPr>
              <a:picLocks noChangeAspect="1"/>
            </p:cNvPicPr>
            <p:nvPr/>
          </p:nvPicPr>
          <p:blipFill>
            <a:blip r:embed="rId4"/>
            <a:stretch>
              <a:fillRect/>
            </a:stretch>
          </p:blipFill>
          <p:spPr>
            <a:xfrm>
              <a:off x="1155298" y="3888640"/>
              <a:ext cx="4796768" cy="1976690"/>
            </a:xfrm>
            <a:prstGeom prst="rect">
              <a:avLst/>
            </a:prstGeom>
          </p:spPr>
        </p:pic>
        <p:sp>
          <p:nvSpPr>
            <p:cNvPr id="9" name="矩形 8">
              <a:extLst>
                <a:ext uri="{FF2B5EF4-FFF2-40B4-BE49-F238E27FC236}">
                  <a16:creationId xmlns:a16="http://schemas.microsoft.com/office/drawing/2014/main" id="{0DC10EC2-F47F-45DD-883A-8C4D208BE9C7}"/>
                </a:ext>
              </a:extLst>
            </p:cNvPr>
            <p:cNvSpPr/>
            <p:nvPr/>
          </p:nvSpPr>
          <p:spPr>
            <a:xfrm>
              <a:off x="1049867" y="3750733"/>
              <a:ext cx="4961466" cy="877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422C357A-2708-4046-9199-31B9DE51AE64}"/>
                </a:ext>
              </a:extLst>
            </p:cNvPr>
            <p:cNvSpPr/>
            <p:nvPr/>
          </p:nvSpPr>
          <p:spPr>
            <a:xfrm>
              <a:off x="1913467" y="4203717"/>
              <a:ext cx="939800" cy="424178"/>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收入</a:t>
              </a:r>
            </a:p>
          </p:txBody>
        </p:sp>
        <p:sp>
          <p:nvSpPr>
            <p:cNvPr id="13" name="矩形: 圓角 12">
              <a:extLst>
                <a:ext uri="{FF2B5EF4-FFF2-40B4-BE49-F238E27FC236}">
                  <a16:creationId xmlns:a16="http://schemas.microsoft.com/office/drawing/2014/main" id="{066469D0-3ADF-453F-BC06-67BE887345E0}"/>
                </a:ext>
              </a:extLst>
            </p:cNvPr>
            <p:cNvSpPr/>
            <p:nvPr/>
          </p:nvSpPr>
          <p:spPr>
            <a:xfrm>
              <a:off x="4631267" y="4203717"/>
              <a:ext cx="939800" cy="424178"/>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年齡</a:t>
              </a:r>
            </a:p>
          </p:txBody>
        </p:sp>
      </p:grpSp>
      <p:sp>
        <p:nvSpPr>
          <p:cNvPr id="14" name="矩形 13">
            <a:extLst>
              <a:ext uri="{FF2B5EF4-FFF2-40B4-BE49-F238E27FC236}">
                <a16:creationId xmlns:a16="http://schemas.microsoft.com/office/drawing/2014/main" id="{37D55E5A-71F7-4453-AB08-8873CDA5FE6D}"/>
              </a:ext>
            </a:extLst>
          </p:cNvPr>
          <p:cNvSpPr/>
          <p:nvPr/>
        </p:nvSpPr>
        <p:spPr>
          <a:xfrm>
            <a:off x="903182" y="5773173"/>
            <a:ext cx="4943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Which attribute is the best for 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5" name="圖片 14">
            <a:extLst>
              <a:ext uri="{FF2B5EF4-FFF2-40B4-BE49-F238E27FC236}">
                <a16:creationId xmlns:a16="http://schemas.microsoft.com/office/drawing/2014/main" id="{6685E9D1-CEF1-483D-A00C-62EA69A35C4D}"/>
              </a:ext>
            </a:extLst>
          </p:cNvPr>
          <p:cNvPicPr>
            <a:picLocks noChangeAspect="1"/>
          </p:cNvPicPr>
          <p:nvPr/>
        </p:nvPicPr>
        <p:blipFill>
          <a:blip r:embed="rId5"/>
          <a:stretch>
            <a:fillRect/>
          </a:stretch>
        </p:blipFill>
        <p:spPr>
          <a:xfrm>
            <a:off x="6646333" y="3071331"/>
            <a:ext cx="4699001" cy="1026047"/>
          </a:xfrm>
          <a:prstGeom prst="rect">
            <a:avLst/>
          </a:prstGeom>
        </p:spPr>
      </p:pic>
      <p:sp>
        <p:nvSpPr>
          <p:cNvPr id="16" name="矩形 15">
            <a:extLst>
              <a:ext uri="{FF2B5EF4-FFF2-40B4-BE49-F238E27FC236}">
                <a16:creationId xmlns:a16="http://schemas.microsoft.com/office/drawing/2014/main" id="{C68C55AC-3FAF-42F3-B89E-16FBE19BA336}"/>
              </a:ext>
            </a:extLst>
          </p:cNvPr>
          <p:cNvSpPr/>
          <p:nvPr/>
        </p:nvSpPr>
        <p:spPr>
          <a:xfrm>
            <a:off x="6676115" y="4305679"/>
            <a:ext cx="11202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 degree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of impurity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16">
            <a:extLst>
              <a:ext uri="{FF2B5EF4-FFF2-40B4-BE49-F238E27FC236}">
                <a16:creationId xmlns:a16="http://schemas.microsoft.com/office/drawing/2014/main" id="{8851FF5E-F4A8-4DC4-876F-8D221D813C25}"/>
              </a:ext>
            </a:extLst>
          </p:cNvPr>
          <p:cNvSpPr/>
          <p:nvPr/>
        </p:nvSpPr>
        <p:spPr>
          <a:xfrm>
            <a:off x="8327235" y="4305679"/>
            <a:ext cx="10673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Low degree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of impurity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49345B5F-C086-4095-A906-302FB4ACCED6}"/>
              </a:ext>
            </a:extLst>
          </p:cNvPr>
          <p:cNvSpPr/>
          <p:nvPr/>
        </p:nvSpPr>
        <p:spPr>
          <a:xfrm>
            <a:off x="10456332" y="4305679"/>
            <a:ext cx="51270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Pure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A771B2C5-C31F-4FE0-ACAD-082C9FA39299}"/>
              </a:ext>
            </a:extLst>
          </p:cNvPr>
          <p:cNvSpPr/>
          <p:nvPr/>
        </p:nvSpPr>
        <p:spPr>
          <a:xfrm>
            <a:off x="7682012" y="2520977"/>
            <a:ext cx="262764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不純度</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(Node Impurity)</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332274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衡量資料一致性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3" y="1340768"/>
            <a:ext cx="5776095" cy="32778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範例</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丟銅板 若銅板是公平的，則丟出正面與反面的機率是一樣的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最凌亂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若銅板是動過手腳的，則丟出正面與反面的機率不會是一樣的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愈不凌亂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給定一組丟銅板後之資料集合</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，該組資料的熵值計算公式為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若丟了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次銅板，出現了</a:t>
            </a:r>
            <a:r>
              <a:rPr kumimoji="0" lang="en-US" altLang="zh-TW"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9</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個正面</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a:t>
            </a:r>
            <a:r>
              <a:rPr kumimoji="0" lang="en-US" altLang="zh-TW"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5</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個反面</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記為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 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，則這個 範例的熵為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Entropy([9+, 5-])= -(9/14)log2 (9/14) – (5/14) log2 (5/14) = 0.94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若銅板丟出正面與反面的數量是</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一樣</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，則熵為 </a:t>
            </a:r>
            <a:r>
              <a:rPr kumimoji="0" lang="en-US" altLang="zh-TW" sz="1200" b="1"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若銅板是動過手腳的，不論怎麼丟都只會出現正面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或反面</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，則熵為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最不凌亂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rotWithShape="1">
          <a:blip r:embed="rId3"/>
          <a:srcRect r="40559" b="-7395"/>
          <a:stretch/>
        </p:blipFill>
        <p:spPr>
          <a:xfrm>
            <a:off x="7502297" y="1745711"/>
            <a:ext cx="2996149" cy="576064"/>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8472053" y="1351751"/>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2" name="圖片 1">
            <a:extLst>
              <a:ext uri="{FF2B5EF4-FFF2-40B4-BE49-F238E27FC236}">
                <a16:creationId xmlns:a16="http://schemas.microsoft.com/office/drawing/2014/main" id="{F4C3522B-4D4D-467E-B6D9-151C1474DA45}"/>
              </a:ext>
            </a:extLst>
          </p:cNvPr>
          <p:cNvPicPr>
            <a:picLocks noChangeAspect="1"/>
          </p:cNvPicPr>
          <p:nvPr/>
        </p:nvPicPr>
        <p:blipFill>
          <a:blip r:embed="rId4"/>
          <a:stretch>
            <a:fillRect/>
          </a:stretch>
        </p:blipFill>
        <p:spPr>
          <a:xfrm>
            <a:off x="1697831" y="2624552"/>
            <a:ext cx="2831836" cy="304844"/>
          </a:xfrm>
          <a:prstGeom prst="rect">
            <a:avLst/>
          </a:prstGeom>
        </p:spPr>
      </p:pic>
      <p:pic>
        <p:nvPicPr>
          <p:cNvPr id="4" name="圖片 3">
            <a:extLst>
              <a:ext uri="{FF2B5EF4-FFF2-40B4-BE49-F238E27FC236}">
                <a16:creationId xmlns:a16="http://schemas.microsoft.com/office/drawing/2014/main" id="{CA60BBBB-DE5C-4370-9FFC-7A213BDC609B}"/>
              </a:ext>
            </a:extLst>
          </p:cNvPr>
          <p:cNvPicPr>
            <a:picLocks noChangeAspect="1"/>
          </p:cNvPicPr>
          <p:nvPr/>
        </p:nvPicPr>
        <p:blipFill>
          <a:blip r:embed="rId5"/>
          <a:stretch>
            <a:fillRect/>
          </a:stretch>
        </p:blipFill>
        <p:spPr>
          <a:xfrm>
            <a:off x="6504144" y="2346403"/>
            <a:ext cx="4992456" cy="3661948"/>
          </a:xfrm>
          <a:prstGeom prst="rect">
            <a:avLst/>
          </a:prstGeom>
        </p:spPr>
      </p:pic>
    </p:spTree>
    <p:extLst>
      <p:ext uri="{BB962C8B-B14F-4D97-AF65-F5344CB8AC3E}">
        <p14:creationId xmlns:p14="http://schemas.microsoft.com/office/powerpoint/2010/main" val="36569091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熵</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401648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Entropy:</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每條訊息所包含資訊的期望值（平均值）</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熵可以被視為不確定性的指標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平均值越大表示更多的混亂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Cross Entropy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交叉熵是機器學習中的一個概念，尤其用於分類任務，用於衡量預測的概率分佈與實際分佈（或真實標籤）之間的匹配程度。</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將交叉熵視為衡量模型在預測時的匹配程度的一種方式。就像比較模型認為會發生的事情與實際發生的事情。如果模型的預測接近實際情況，交叉熵就低。如果預測相差很大，交叉熵就高。</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較低的交叉熵表示預測與實際情況之間的對齊更好。它衡量了預測分佈與真實類別分佈之間的“距離”。</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a:blip r:embed="rId3"/>
          <a:stretch>
            <a:fillRect/>
          </a:stretch>
        </p:blipFill>
        <p:spPr>
          <a:xfrm>
            <a:off x="551384" y="5157192"/>
            <a:ext cx="5040560" cy="536397"/>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1559496" y="5733256"/>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8435C798-3969-43A6-B73F-76B3EA2CDFF0}"/>
              </a:ext>
            </a:extLst>
          </p:cNvPr>
          <p:cNvSpPr/>
          <p:nvPr/>
        </p:nvSpPr>
        <p:spPr>
          <a:xfrm>
            <a:off x="3791744" y="5733256"/>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0.775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0.116</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0.039</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0.070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Tree>
    <p:extLst>
      <p:ext uri="{BB962C8B-B14F-4D97-AF65-F5344CB8AC3E}">
        <p14:creationId xmlns:p14="http://schemas.microsoft.com/office/powerpoint/2010/main" val="28250532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Ground Truth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比較</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交叉熵是一種用來量化兩個概率分布之間差異的損失函數。衡量預測分布與真實分布之間的不一致程度。</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0.775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0.116</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0.039</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0.070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-0.775*log(0.775)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1</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2</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3</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4</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-0.116*log(0.116)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-0.039*log(0.039)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-0.070*log(0.070)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7320136" y="2564904"/>
            <a:ext cx="479985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*log(0.775)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*log(0.116)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*log(0.039)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*log(0.891)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*log(0.039)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*log(0.999)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*log(0.001)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0.0004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4" name="矩形 93">
            <a:extLst>
              <a:ext uri="{FF2B5EF4-FFF2-40B4-BE49-F238E27FC236}">
                <a16:creationId xmlns:a16="http://schemas.microsoft.com/office/drawing/2014/main" id="{261B6B88-9B3D-4EB5-A18A-C52E8926EABF}"/>
              </a:ext>
            </a:extLst>
          </p:cNvPr>
          <p:cNvSpPr/>
          <p:nvPr/>
        </p:nvSpPr>
        <p:spPr>
          <a:xfrm>
            <a:off x="2351584" y="1988840"/>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0.775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5" name="矩形 94">
            <a:extLst>
              <a:ext uri="{FF2B5EF4-FFF2-40B4-BE49-F238E27FC236}">
                <a16:creationId xmlns:a16="http://schemas.microsoft.com/office/drawing/2014/main" id="{8441C28F-40B1-4F5A-AA9A-69E2653F1B0C}"/>
              </a:ext>
            </a:extLst>
          </p:cNvPr>
          <p:cNvSpPr/>
          <p:nvPr/>
        </p:nvSpPr>
        <p:spPr>
          <a:xfrm>
            <a:off x="2351584" y="2492896"/>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0.116</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6" name="矩形 95">
            <a:extLst>
              <a:ext uri="{FF2B5EF4-FFF2-40B4-BE49-F238E27FC236}">
                <a16:creationId xmlns:a16="http://schemas.microsoft.com/office/drawing/2014/main" id="{68C92972-5A52-4AE5-A19B-216AD298CA69}"/>
              </a:ext>
            </a:extLst>
          </p:cNvPr>
          <p:cNvSpPr/>
          <p:nvPr/>
        </p:nvSpPr>
        <p:spPr>
          <a:xfrm>
            <a:off x="2351584" y="2924944"/>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0.039</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7" name="矩形 96">
            <a:extLst>
              <a:ext uri="{FF2B5EF4-FFF2-40B4-BE49-F238E27FC236}">
                <a16:creationId xmlns:a16="http://schemas.microsoft.com/office/drawing/2014/main" id="{523C812C-D93D-44D4-BCD0-0B7C921ADEAC}"/>
              </a:ext>
            </a:extLst>
          </p:cNvPr>
          <p:cNvSpPr/>
          <p:nvPr/>
        </p:nvSpPr>
        <p:spPr>
          <a:xfrm>
            <a:off x="2351584" y="3356992"/>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0.070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7FF0242D-AEB3-43BD-A30F-C0774324AA50}"/>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9" name="矩形 98">
            <a:extLst>
              <a:ext uri="{FF2B5EF4-FFF2-40B4-BE49-F238E27FC236}">
                <a16:creationId xmlns:a16="http://schemas.microsoft.com/office/drawing/2014/main" id="{EB295F5D-E3BD-4348-BA9C-EC7E5506FF14}"/>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631FAD55-4E14-4662-912B-2DECC16369EE}"/>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B733139A-ACD6-4235-95F4-25EFD6DB0C25}"/>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102" name="群組 101">
            <a:extLst>
              <a:ext uri="{FF2B5EF4-FFF2-40B4-BE49-F238E27FC236}">
                <a16:creationId xmlns:a16="http://schemas.microsoft.com/office/drawing/2014/main" id="{FF280A3E-307E-436D-9F88-E4AE67C1CD11}"/>
              </a:ext>
            </a:extLst>
          </p:cNvPr>
          <p:cNvGrpSpPr/>
          <p:nvPr/>
        </p:nvGrpSpPr>
        <p:grpSpPr>
          <a:xfrm>
            <a:off x="0" y="3212976"/>
            <a:ext cx="2017605" cy="479376"/>
            <a:chOff x="-98069" y="3267332"/>
            <a:chExt cx="2017605" cy="479376"/>
          </a:xfrm>
        </p:grpSpPr>
        <p:cxnSp>
          <p:nvCxnSpPr>
            <p:cNvPr id="103" name="直線接點 102">
              <a:extLst>
                <a:ext uri="{FF2B5EF4-FFF2-40B4-BE49-F238E27FC236}">
                  <a16:creationId xmlns:a16="http://schemas.microsoft.com/office/drawing/2014/main" id="{21E47540-C3B8-4D8D-9344-9ACF0D651D3D}"/>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04" name="弧形 103">
              <a:extLst>
                <a:ext uri="{FF2B5EF4-FFF2-40B4-BE49-F238E27FC236}">
                  <a16:creationId xmlns:a16="http://schemas.microsoft.com/office/drawing/2014/main" id="{60BB2736-EAE7-43C7-AA00-B1EFEF5F641C}"/>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05" name="文字方塊 104">
            <a:extLst>
              <a:ext uri="{FF2B5EF4-FFF2-40B4-BE49-F238E27FC236}">
                <a16:creationId xmlns:a16="http://schemas.microsoft.com/office/drawing/2014/main" id="{DFD7E912-19A6-47FC-B7CD-9C73B8822E60}"/>
              </a:ext>
            </a:extLst>
          </p:cNvPr>
          <p:cNvSpPr txBox="1"/>
          <p:nvPr/>
        </p:nvSpPr>
        <p:spPr>
          <a:xfrm>
            <a:off x="407368"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0.330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6" name="加號 105">
            <a:extLst>
              <a:ext uri="{FF2B5EF4-FFF2-40B4-BE49-F238E27FC236}">
                <a16:creationId xmlns:a16="http://schemas.microsoft.com/office/drawing/2014/main" id="{83EF038F-760E-4944-A4C9-7EE2697FD836}"/>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矩形: 圓角 106">
            <a:extLst>
              <a:ext uri="{FF2B5EF4-FFF2-40B4-BE49-F238E27FC236}">
                <a16:creationId xmlns:a16="http://schemas.microsoft.com/office/drawing/2014/main" id="{83ED4719-BF9E-4999-9E33-D77CBF17B48D}"/>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6" name="圖片 5">
            <a:extLst>
              <a:ext uri="{FF2B5EF4-FFF2-40B4-BE49-F238E27FC236}">
                <a16:creationId xmlns:a16="http://schemas.microsoft.com/office/drawing/2014/main" id="{62305487-2EAB-CEA1-DFBB-788C9BAAA85E}"/>
              </a:ext>
            </a:extLst>
          </p:cNvPr>
          <p:cNvPicPr>
            <a:picLocks noChangeAspect="1"/>
          </p:cNvPicPr>
          <p:nvPr/>
        </p:nvPicPr>
        <p:blipFill>
          <a:blip r:embed="rId5"/>
          <a:stretch>
            <a:fillRect/>
          </a:stretch>
        </p:blipFill>
        <p:spPr>
          <a:xfrm>
            <a:off x="7463047" y="5189051"/>
            <a:ext cx="642694" cy="642694"/>
          </a:xfrm>
          <a:prstGeom prst="rect">
            <a:avLst/>
          </a:prstGeom>
        </p:spPr>
      </p:pic>
      <p:sp>
        <p:nvSpPr>
          <p:cNvPr id="9" name="矩形 8">
            <a:extLst>
              <a:ext uri="{FF2B5EF4-FFF2-40B4-BE49-F238E27FC236}">
                <a16:creationId xmlns:a16="http://schemas.microsoft.com/office/drawing/2014/main" id="{1CE5A4D0-5793-03B5-F918-25A4708B5185}"/>
              </a:ext>
            </a:extLst>
          </p:cNvPr>
          <p:cNvSpPr/>
          <p:nvPr/>
        </p:nvSpPr>
        <p:spPr>
          <a:xfrm>
            <a:off x="7392144" y="5085184"/>
            <a:ext cx="4392488"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F7628CC0-E6E1-14B6-FEC9-453A374EC350}"/>
              </a:ext>
            </a:extLst>
          </p:cNvPr>
          <p:cNvSpPr txBox="1"/>
          <p:nvPr/>
        </p:nvSpPr>
        <p:spPr>
          <a:xfrm>
            <a:off x="8105742" y="5141648"/>
            <a:ext cx="367889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交叉熵越低，</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代表模型預測分布越接近真實，或是越一致</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88773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圖片 2089">
            <a:extLst>
              <a:ext uri="{FF2B5EF4-FFF2-40B4-BE49-F238E27FC236}">
                <a16:creationId xmlns:a16="http://schemas.microsoft.com/office/drawing/2014/main" id="{E3D18E65-78FE-4137-9F5B-EE2495B350E2}"/>
              </a:ext>
            </a:extLst>
          </p:cNvPr>
          <p:cNvPicPr>
            <a:picLocks noChangeAspect="1"/>
          </p:cNvPicPr>
          <p:nvPr/>
        </p:nvPicPr>
        <p:blipFill>
          <a:blip r:embed="rId3"/>
          <a:stretch>
            <a:fillRect/>
          </a:stretch>
        </p:blipFill>
        <p:spPr>
          <a:xfrm>
            <a:off x="1559496" y="5589240"/>
            <a:ext cx="371475" cy="495300"/>
          </a:xfrm>
          <a:prstGeom prst="rect">
            <a:avLst/>
          </a:prstGeom>
        </p:spPr>
      </p:pic>
      <p:pic>
        <p:nvPicPr>
          <p:cNvPr id="2091" name="圖片 2090">
            <a:extLst>
              <a:ext uri="{FF2B5EF4-FFF2-40B4-BE49-F238E27FC236}">
                <a16:creationId xmlns:a16="http://schemas.microsoft.com/office/drawing/2014/main" id="{E7D7EE8A-7CEE-8244-2662-74EC8919C6DB}"/>
              </a:ext>
            </a:extLst>
          </p:cNvPr>
          <p:cNvPicPr>
            <a:picLocks noChangeAspect="1"/>
          </p:cNvPicPr>
          <p:nvPr/>
        </p:nvPicPr>
        <p:blipFill>
          <a:blip r:embed="rId4"/>
          <a:stretch>
            <a:fillRect/>
          </a:stretch>
        </p:blipFill>
        <p:spPr>
          <a:xfrm>
            <a:off x="2279576" y="5589240"/>
            <a:ext cx="371475" cy="495300"/>
          </a:xfrm>
          <a:prstGeom prst="rect">
            <a:avLst/>
          </a:prstGeom>
        </p:spPr>
      </p:pic>
      <p:pic>
        <p:nvPicPr>
          <p:cNvPr id="2092" name="圖片 2091">
            <a:extLst>
              <a:ext uri="{FF2B5EF4-FFF2-40B4-BE49-F238E27FC236}">
                <a16:creationId xmlns:a16="http://schemas.microsoft.com/office/drawing/2014/main" id="{45314B40-CED3-7A05-B8AB-B0311A837A62}"/>
              </a:ext>
            </a:extLst>
          </p:cNvPr>
          <p:cNvPicPr>
            <a:picLocks noChangeAspect="1"/>
          </p:cNvPicPr>
          <p:nvPr/>
        </p:nvPicPr>
        <p:blipFill>
          <a:blip r:embed="rId5"/>
          <a:stretch>
            <a:fillRect/>
          </a:stretch>
        </p:blipFill>
        <p:spPr>
          <a:xfrm>
            <a:off x="2999656" y="5589240"/>
            <a:ext cx="371475" cy="495300"/>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二手車價格預測</a:t>
            </a:r>
          </a:p>
        </p:txBody>
      </p:sp>
      <p:pic>
        <p:nvPicPr>
          <p:cNvPr id="2" name="圖片 1">
            <a:extLst>
              <a:ext uri="{FF2B5EF4-FFF2-40B4-BE49-F238E27FC236}">
                <a16:creationId xmlns:a16="http://schemas.microsoft.com/office/drawing/2014/main" id="{8A931DFE-F310-E26D-CDDD-060A5008A990}"/>
              </a:ext>
            </a:extLst>
          </p:cNvPr>
          <p:cNvPicPr>
            <a:picLocks noChangeAspect="1"/>
          </p:cNvPicPr>
          <p:nvPr/>
        </p:nvPicPr>
        <p:blipFill>
          <a:blip r:embed="rId6"/>
          <a:stretch>
            <a:fillRect/>
          </a:stretch>
        </p:blipFill>
        <p:spPr>
          <a:xfrm>
            <a:off x="6312024" y="1412776"/>
            <a:ext cx="5174929" cy="2808312"/>
          </a:xfrm>
          <a:prstGeom prst="rect">
            <a:avLst/>
          </a:prstGeom>
        </p:spPr>
      </p:pic>
      <p:pic>
        <p:nvPicPr>
          <p:cNvPr id="4" name="圖片 3">
            <a:extLst>
              <a:ext uri="{FF2B5EF4-FFF2-40B4-BE49-F238E27FC236}">
                <a16:creationId xmlns:a16="http://schemas.microsoft.com/office/drawing/2014/main" id="{A5A30449-371E-DA73-8BFD-8080F59E5DE7}"/>
              </a:ext>
            </a:extLst>
          </p:cNvPr>
          <p:cNvPicPr>
            <a:picLocks noChangeAspect="1"/>
          </p:cNvPicPr>
          <p:nvPr/>
        </p:nvPicPr>
        <p:blipFill>
          <a:blip r:embed="rId7"/>
          <a:stretch>
            <a:fillRect/>
          </a:stretch>
        </p:blipFill>
        <p:spPr>
          <a:xfrm>
            <a:off x="8328248" y="2996952"/>
            <a:ext cx="3371321" cy="2246745"/>
          </a:xfrm>
          <a:prstGeom prst="rect">
            <a:avLst/>
          </a:prstGeom>
          <a:ln>
            <a:noFill/>
          </a:ln>
          <a:effectLst>
            <a:outerShdw blurRad="190500" algn="tl" rotWithShape="0">
              <a:srgbClr val="000000">
                <a:alpha val="70000"/>
              </a:srgbClr>
            </a:outerShdw>
          </a:effectLst>
        </p:spPr>
      </p:pic>
      <p:grpSp>
        <p:nvGrpSpPr>
          <p:cNvPr id="6" name="群組 5">
            <a:extLst>
              <a:ext uri="{FF2B5EF4-FFF2-40B4-BE49-F238E27FC236}">
                <a16:creationId xmlns:a16="http://schemas.microsoft.com/office/drawing/2014/main" id="{4BBBA346-ABCF-C2E2-FF11-13B1BE02F7BE}"/>
              </a:ext>
            </a:extLst>
          </p:cNvPr>
          <p:cNvGrpSpPr/>
          <p:nvPr/>
        </p:nvGrpSpPr>
        <p:grpSpPr>
          <a:xfrm>
            <a:off x="699134" y="1780373"/>
            <a:ext cx="1099644" cy="579971"/>
            <a:chOff x="695400" y="1264853"/>
            <a:chExt cx="1099644" cy="579971"/>
          </a:xfrm>
        </p:grpSpPr>
        <p:pic>
          <p:nvPicPr>
            <p:cNvPr id="2052" name="Picture 4" descr="Car - Free transport icons">
              <a:extLst>
                <a:ext uri="{FF2B5EF4-FFF2-40B4-BE49-F238E27FC236}">
                  <a16:creationId xmlns:a16="http://schemas.microsoft.com/office/drawing/2014/main" id="{93C3B2CC-DB3B-B846-01C3-5738177BA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 - Free business and finance icons">
              <a:extLst>
                <a:ext uri="{FF2B5EF4-FFF2-40B4-BE49-F238E27FC236}">
                  <a16:creationId xmlns:a16="http://schemas.microsoft.com/office/drawing/2014/main" id="{1F492910-EB21-85CA-6D2F-5D83E8080B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0B9B7851-5F97-4409-BBE3-9DC7CBD1A495}"/>
              </a:ext>
            </a:extLst>
          </p:cNvPr>
          <p:cNvGrpSpPr/>
          <p:nvPr/>
        </p:nvGrpSpPr>
        <p:grpSpPr>
          <a:xfrm>
            <a:off x="699134" y="2250379"/>
            <a:ext cx="1099644" cy="579971"/>
            <a:chOff x="695400" y="1264853"/>
            <a:chExt cx="1099644" cy="579971"/>
          </a:xfrm>
        </p:grpSpPr>
        <p:pic>
          <p:nvPicPr>
            <p:cNvPr id="8" name="Picture 4" descr="Car - Free transport icons">
              <a:extLst>
                <a:ext uri="{FF2B5EF4-FFF2-40B4-BE49-F238E27FC236}">
                  <a16:creationId xmlns:a16="http://schemas.microsoft.com/office/drawing/2014/main" id="{D9C6328B-BBEF-0659-55CE-ED214E60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ey - Free business and finance icons">
              <a:extLst>
                <a:ext uri="{FF2B5EF4-FFF2-40B4-BE49-F238E27FC236}">
                  <a16:creationId xmlns:a16="http://schemas.microsoft.com/office/drawing/2014/main" id="{89D96716-83CA-7D06-65C2-69592EE25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a:extLst>
              <a:ext uri="{FF2B5EF4-FFF2-40B4-BE49-F238E27FC236}">
                <a16:creationId xmlns:a16="http://schemas.microsoft.com/office/drawing/2014/main" id="{6997CB3B-4161-297B-6D8A-7D6E81B2374F}"/>
              </a:ext>
            </a:extLst>
          </p:cNvPr>
          <p:cNvGrpSpPr/>
          <p:nvPr/>
        </p:nvGrpSpPr>
        <p:grpSpPr>
          <a:xfrm>
            <a:off x="699134" y="2720384"/>
            <a:ext cx="1099644" cy="579971"/>
            <a:chOff x="695400" y="1264853"/>
            <a:chExt cx="1099644" cy="579971"/>
          </a:xfrm>
        </p:grpSpPr>
        <p:pic>
          <p:nvPicPr>
            <p:cNvPr id="11" name="Picture 4" descr="Car - Free transport icons">
              <a:extLst>
                <a:ext uri="{FF2B5EF4-FFF2-40B4-BE49-F238E27FC236}">
                  <a16:creationId xmlns:a16="http://schemas.microsoft.com/office/drawing/2014/main" id="{8AE4CDF1-0E80-C265-184E-BF0EA0B9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oney - Free business and finance icons">
              <a:extLst>
                <a:ext uri="{FF2B5EF4-FFF2-40B4-BE49-F238E27FC236}">
                  <a16:creationId xmlns:a16="http://schemas.microsoft.com/office/drawing/2014/main" id="{58CDB51C-391C-42B2-5B4C-755963ABF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a:extLst>
              <a:ext uri="{FF2B5EF4-FFF2-40B4-BE49-F238E27FC236}">
                <a16:creationId xmlns:a16="http://schemas.microsoft.com/office/drawing/2014/main" id="{3D2F89F8-9265-1508-925F-58E104A2D601}"/>
              </a:ext>
            </a:extLst>
          </p:cNvPr>
          <p:cNvGrpSpPr/>
          <p:nvPr/>
        </p:nvGrpSpPr>
        <p:grpSpPr>
          <a:xfrm>
            <a:off x="1923270" y="1797770"/>
            <a:ext cx="1099644" cy="579971"/>
            <a:chOff x="695400" y="1264853"/>
            <a:chExt cx="1099644" cy="579971"/>
          </a:xfrm>
        </p:grpSpPr>
        <p:pic>
          <p:nvPicPr>
            <p:cNvPr id="14" name="Picture 4" descr="Car - Free transport icons">
              <a:extLst>
                <a:ext uri="{FF2B5EF4-FFF2-40B4-BE49-F238E27FC236}">
                  <a16:creationId xmlns:a16="http://schemas.microsoft.com/office/drawing/2014/main" id="{61BA5EC6-62F8-693E-C1F4-19AF3FD93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oney - Free business and finance icons">
              <a:extLst>
                <a:ext uri="{FF2B5EF4-FFF2-40B4-BE49-F238E27FC236}">
                  <a16:creationId xmlns:a16="http://schemas.microsoft.com/office/drawing/2014/main" id="{8327DE5F-1EBC-2FD7-8B37-FEF679CC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46A0E5A1-E918-C59C-30B1-EE56C9BB6EC2}"/>
              </a:ext>
            </a:extLst>
          </p:cNvPr>
          <p:cNvGrpSpPr/>
          <p:nvPr/>
        </p:nvGrpSpPr>
        <p:grpSpPr>
          <a:xfrm>
            <a:off x="1923270" y="2267776"/>
            <a:ext cx="1099644" cy="579971"/>
            <a:chOff x="695400" y="1264853"/>
            <a:chExt cx="1099644" cy="579971"/>
          </a:xfrm>
        </p:grpSpPr>
        <p:pic>
          <p:nvPicPr>
            <p:cNvPr id="17" name="Picture 4" descr="Car - Free transport icons">
              <a:extLst>
                <a:ext uri="{FF2B5EF4-FFF2-40B4-BE49-F238E27FC236}">
                  <a16:creationId xmlns:a16="http://schemas.microsoft.com/office/drawing/2014/main" id="{195EFE47-1CB4-E7DF-957A-E100B79F42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ey - Free business and finance icons">
              <a:extLst>
                <a:ext uri="{FF2B5EF4-FFF2-40B4-BE49-F238E27FC236}">
                  <a16:creationId xmlns:a16="http://schemas.microsoft.com/office/drawing/2014/main" id="{FA7FB6DF-8643-0F21-E701-9A5804B8D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群組 18">
            <a:extLst>
              <a:ext uri="{FF2B5EF4-FFF2-40B4-BE49-F238E27FC236}">
                <a16:creationId xmlns:a16="http://schemas.microsoft.com/office/drawing/2014/main" id="{2575F902-A206-DA56-9E21-482ED5302F06}"/>
              </a:ext>
            </a:extLst>
          </p:cNvPr>
          <p:cNvGrpSpPr/>
          <p:nvPr/>
        </p:nvGrpSpPr>
        <p:grpSpPr>
          <a:xfrm>
            <a:off x="1923270" y="2737781"/>
            <a:ext cx="1099644" cy="579971"/>
            <a:chOff x="695400" y="1264853"/>
            <a:chExt cx="1099644" cy="579971"/>
          </a:xfrm>
        </p:grpSpPr>
        <p:pic>
          <p:nvPicPr>
            <p:cNvPr id="20" name="Picture 4" descr="Car - Free transport icons">
              <a:extLst>
                <a:ext uri="{FF2B5EF4-FFF2-40B4-BE49-F238E27FC236}">
                  <a16:creationId xmlns:a16="http://schemas.microsoft.com/office/drawing/2014/main" id="{6CF09F99-787B-74E9-0D38-21DEFA33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Money - Free business and finance icons">
              <a:extLst>
                <a:ext uri="{FF2B5EF4-FFF2-40B4-BE49-F238E27FC236}">
                  <a16:creationId xmlns:a16="http://schemas.microsoft.com/office/drawing/2014/main" id="{1B68EC42-0297-85EF-33E4-0A00CB8B4B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8286DE07-B115-0588-A455-2690FF70D896}"/>
              </a:ext>
            </a:extLst>
          </p:cNvPr>
          <p:cNvGrpSpPr/>
          <p:nvPr/>
        </p:nvGrpSpPr>
        <p:grpSpPr>
          <a:xfrm>
            <a:off x="3075398" y="1797770"/>
            <a:ext cx="1099644" cy="579971"/>
            <a:chOff x="695400" y="1264853"/>
            <a:chExt cx="1099644" cy="579971"/>
          </a:xfrm>
        </p:grpSpPr>
        <p:pic>
          <p:nvPicPr>
            <p:cNvPr id="23" name="Picture 4" descr="Car - Free transport icons">
              <a:extLst>
                <a:ext uri="{FF2B5EF4-FFF2-40B4-BE49-F238E27FC236}">
                  <a16:creationId xmlns:a16="http://schemas.microsoft.com/office/drawing/2014/main" id="{1AAA2EEC-5C50-326E-0725-1AB4853C7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ney - Free business and finance icons">
              <a:extLst>
                <a:ext uri="{FF2B5EF4-FFF2-40B4-BE49-F238E27FC236}">
                  <a16:creationId xmlns:a16="http://schemas.microsoft.com/office/drawing/2014/main" id="{0EC6574D-F14E-50C0-9753-BEFCAF517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a:extLst>
              <a:ext uri="{FF2B5EF4-FFF2-40B4-BE49-F238E27FC236}">
                <a16:creationId xmlns:a16="http://schemas.microsoft.com/office/drawing/2014/main" id="{CA74368D-9483-5D6D-DA3C-053E3B2F6E07}"/>
              </a:ext>
            </a:extLst>
          </p:cNvPr>
          <p:cNvGrpSpPr/>
          <p:nvPr/>
        </p:nvGrpSpPr>
        <p:grpSpPr>
          <a:xfrm>
            <a:off x="3075398" y="2267776"/>
            <a:ext cx="1099644" cy="579971"/>
            <a:chOff x="695400" y="1264853"/>
            <a:chExt cx="1099644" cy="579971"/>
          </a:xfrm>
        </p:grpSpPr>
        <p:pic>
          <p:nvPicPr>
            <p:cNvPr id="26" name="Picture 4" descr="Car - Free transport icons">
              <a:extLst>
                <a:ext uri="{FF2B5EF4-FFF2-40B4-BE49-F238E27FC236}">
                  <a16:creationId xmlns:a16="http://schemas.microsoft.com/office/drawing/2014/main" id="{22C909E8-D8A0-FA27-3C81-2A05D83F41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oney - Free business and finance icons">
              <a:extLst>
                <a:ext uri="{FF2B5EF4-FFF2-40B4-BE49-F238E27FC236}">
                  <a16:creationId xmlns:a16="http://schemas.microsoft.com/office/drawing/2014/main" id="{A54D67C9-BE40-4357-8ACC-041DEFB51F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43FAFA-E154-2591-2C10-C62D78682EDA}"/>
              </a:ext>
            </a:extLst>
          </p:cNvPr>
          <p:cNvGrpSpPr/>
          <p:nvPr/>
        </p:nvGrpSpPr>
        <p:grpSpPr>
          <a:xfrm>
            <a:off x="3075398" y="2737781"/>
            <a:ext cx="1099644" cy="579971"/>
            <a:chOff x="695400" y="1264853"/>
            <a:chExt cx="1099644" cy="579971"/>
          </a:xfrm>
        </p:grpSpPr>
        <p:pic>
          <p:nvPicPr>
            <p:cNvPr id="29" name="Picture 4" descr="Car - Free transport icons">
              <a:extLst>
                <a:ext uri="{FF2B5EF4-FFF2-40B4-BE49-F238E27FC236}">
                  <a16:creationId xmlns:a16="http://schemas.microsoft.com/office/drawing/2014/main" id="{9E7A1B16-1417-9805-BDA2-ED13BC0A0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ney - Free business and finance icons">
              <a:extLst>
                <a:ext uri="{FF2B5EF4-FFF2-40B4-BE49-F238E27FC236}">
                  <a16:creationId xmlns:a16="http://schemas.microsoft.com/office/drawing/2014/main" id="{1B7FE82B-C457-6F39-110B-4B66D80AA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直線接點 42">
            <a:extLst>
              <a:ext uri="{FF2B5EF4-FFF2-40B4-BE49-F238E27FC236}">
                <a16:creationId xmlns:a16="http://schemas.microsoft.com/office/drawing/2014/main" id="{0DA37E35-69C4-C36E-444D-67D41EEE4BBD}"/>
              </a:ext>
            </a:extLst>
          </p:cNvPr>
          <p:cNvCxnSpPr>
            <a:cxnSpLocks/>
          </p:cNvCxnSpPr>
          <p:nvPr/>
        </p:nvCxnSpPr>
        <p:spPr>
          <a:xfrm>
            <a:off x="4223792" y="1636357"/>
            <a:ext cx="0" cy="4312923"/>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2B52B4F9-792B-E92F-CFC0-B6600BF77F6D}"/>
              </a:ext>
            </a:extLst>
          </p:cNvPr>
          <p:cNvGrpSpPr/>
          <p:nvPr/>
        </p:nvGrpSpPr>
        <p:grpSpPr>
          <a:xfrm>
            <a:off x="4349350" y="1797770"/>
            <a:ext cx="1099644" cy="579971"/>
            <a:chOff x="695400" y="1264853"/>
            <a:chExt cx="1099644" cy="579971"/>
          </a:xfrm>
        </p:grpSpPr>
        <p:pic>
          <p:nvPicPr>
            <p:cNvPr id="45" name="Picture 4" descr="Car - Free transport icons">
              <a:extLst>
                <a:ext uri="{FF2B5EF4-FFF2-40B4-BE49-F238E27FC236}">
                  <a16:creationId xmlns:a16="http://schemas.microsoft.com/office/drawing/2014/main" id="{CB863F37-1450-06D2-D717-D6B6AF72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oney - Free business and finance icons">
              <a:extLst>
                <a:ext uri="{FF2B5EF4-FFF2-40B4-BE49-F238E27FC236}">
                  <a16:creationId xmlns:a16="http://schemas.microsoft.com/office/drawing/2014/main" id="{43D054E3-3263-0B7F-C8C0-182C99BB3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群組 46">
            <a:extLst>
              <a:ext uri="{FF2B5EF4-FFF2-40B4-BE49-F238E27FC236}">
                <a16:creationId xmlns:a16="http://schemas.microsoft.com/office/drawing/2014/main" id="{59994D40-0F5E-013D-BF7D-5AAD6CD5F4DD}"/>
              </a:ext>
            </a:extLst>
          </p:cNvPr>
          <p:cNvGrpSpPr/>
          <p:nvPr/>
        </p:nvGrpSpPr>
        <p:grpSpPr>
          <a:xfrm>
            <a:off x="4349350" y="2267776"/>
            <a:ext cx="1099644" cy="579971"/>
            <a:chOff x="695400" y="1264853"/>
            <a:chExt cx="1099644" cy="579971"/>
          </a:xfrm>
        </p:grpSpPr>
        <p:pic>
          <p:nvPicPr>
            <p:cNvPr id="48" name="Picture 4" descr="Car - Free transport icons">
              <a:extLst>
                <a:ext uri="{FF2B5EF4-FFF2-40B4-BE49-F238E27FC236}">
                  <a16:creationId xmlns:a16="http://schemas.microsoft.com/office/drawing/2014/main" id="{BBAF7928-0D84-187C-724F-CE530F2F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Money - Free business and finance icons">
              <a:extLst>
                <a:ext uri="{FF2B5EF4-FFF2-40B4-BE49-F238E27FC236}">
                  <a16:creationId xmlns:a16="http://schemas.microsoft.com/office/drawing/2014/main" id="{54FA8240-B4EF-BDD5-64CA-1F089EB664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群組 49">
            <a:extLst>
              <a:ext uri="{FF2B5EF4-FFF2-40B4-BE49-F238E27FC236}">
                <a16:creationId xmlns:a16="http://schemas.microsoft.com/office/drawing/2014/main" id="{92FF8B8F-F158-D49E-DCE5-EAFAC454C4D8}"/>
              </a:ext>
            </a:extLst>
          </p:cNvPr>
          <p:cNvGrpSpPr/>
          <p:nvPr/>
        </p:nvGrpSpPr>
        <p:grpSpPr>
          <a:xfrm>
            <a:off x="4349350" y="2737781"/>
            <a:ext cx="1099644" cy="579971"/>
            <a:chOff x="695400" y="1264853"/>
            <a:chExt cx="1099644" cy="579971"/>
          </a:xfrm>
        </p:grpSpPr>
        <p:pic>
          <p:nvPicPr>
            <p:cNvPr id="51" name="Picture 4" descr="Car - Free transport icons">
              <a:extLst>
                <a:ext uri="{FF2B5EF4-FFF2-40B4-BE49-F238E27FC236}">
                  <a16:creationId xmlns:a16="http://schemas.microsoft.com/office/drawing/2014/main" id="{BED00999-A01F-122B-8D86-A5CA4B846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y - Free business and finance icons">
              <a:extLst>
                <a:ext uri="{FF2B5EF4-FFF2-40B4-BE49-F238E27FC236}">
                  <a16:creationId xmlns:a16="http://schemas.microsoft.com/office/drawing/2014/main" id="{9D87179D-6BE1-D2E6-9FE1-AD0F1DC4C0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左大括弧 54">
            <a:extLst>
              <a:ext uri="{FF2B5EF4-FFF2-40B4-BE49-F238E27FC236}">
                <a16:creationId xmlns:a16="http://schemas.microsoft.com/office/drawing/2014/main" id="{4130FED5-BA96-07EF-9C6A-D23566545A53}"/>
              </a:ext>
            </a:extLst>
          </p:cNvPr>
          <p:cNvSpPr/>
          <p:nvPr/>
        </p:nvSpPr>
        <p:spPr>
          <a:xfrm rot="5400000">
            <a:off x="2325433" y="214791"/>
            <a:ext cx="234605" cy="2918607"/>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7" name="左大括弧 56">
            <a:extLst>
              <a:ext uri="{FF2B5EF4-FFF2-40B4-BE49-F238E27FC236}">
                <a16:creationId xmlns:a16="http://schemas.microsoft.com/office/drawing/2014/main" id="{103A794C-6FAC-3570-2A4B-C51DFF2DCCD7}"/>
              </a:ext>
            </a:extLst>
          </p:cNvPr>
          <p:cNvSpPr/>
          <p:nvPr/>
        </p:nvSpPr>
        <p:spPr>
          <a:xfrm rot="5400000">
            <a:off x="4785288" y="1311088"/>
            <a:ext cx="216024" cy="720080"/>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895E2B1F-62A2-19B2-EFE9-F651B9D78375}"/>
              </a:ext>
            </a:extLst>
          </p:cNvPr>
          <p:cNvSpPr txBox="1"/>
          <p:nvPr/>
        </p:nvSpPr>
        <p:spPr>
          <a:xfrm>
            <a:off x="1847528" y="1268760"/>
            <a:ext cx="1340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Train: 9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(75%)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FC87F9FA-6DDF-7FB3-20E0-C0C5C7E1AF37}"/>
              </a:ext>
            </a:extLst>
          </p:cNvPr>
          <p:cNvSpPr txBox="1"/>
          <p:nvPr/>
        </p:nvSpPr>
        <p:spPr>
          <a:xfrm>
            <a:off x="4317236" y="1275084"/>
            <a:ext cx="12747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Test: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(25%)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pic>
        <p:nvPicPr>
          <p:cNvPr id="2059" name="圖片 2058">
            <a:extLst>
              <a:ext uri="{FF2B5EF4-FFF2-40B4-BE49-F238E27FC236}">
                <a16:creationId xmlns:a16="http://schemas.microsoft.com/office/drawing/2014/main" id="{6A5F478E-FB10-F3BA-7A7C-63BA451D6928}"/>
              </a:ext>
            </a:extLst>
          </p:cNvPr>
          <p:cNvPicPr>
            <a:picLocks noChangeAspect="1"/>
          </p:cNvPicPr>
          <p:nvPr/>
        </p:nvPicPr>
        <p:blipFill rotWithShape="1">
          <a:blip r:embed="rId10"/>
          <a:srcRect r="13892" b="-339"/>
          <a:stretch/>
        </p:blipFill>
        <p:spPr>
          <a:xfrm>
            <a:off x="1343472" y="4509120"/>
            <a:ext cx="2604192" cy="309536"/>
          </a:xfrm>
          <a:prstGeom prst="rect">
            <a:avLst/>
          </a:prstGeom>
        </p:spPr>
      </p:pic>
      <p:sp>
        <p:nvSpPr>
          <p:cNvPr id="2067" name="矩形 2066">
            <a:extLst>
              <a:ext uri="{FF2B5EF4-FFF2-40B4-BE49-F238E27FC236}">
                <a16:creationId xmlns:a16="http://schemas.microsoft.com/office/drawing/2014/main" id="{FF2DC484-E688-30EC-C1EF-2B10EA8F47A2}"/>
              </a:ext>
            </a:extLst>
          </p:cNvPr>
          <p:cNvSpPr/>
          <p:nvPr/>
        </p:nvSpPr>
        <p:spPr>
          <a:xfrm>
            <a:off x="4317236" y="1772816"/>
            <a:ext cx="576064" cy="1512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2069" name="Picture 10" descr="Machine-Learning Icons - Free SVG &amp; PNG Machine-Learning Images - Noun  Project">
            <a:extLst>
              <a:ext uri="{FF2B5EF4-FFF2-40B4-BE49-F238E27FC236}">
                <a16:creationId xmlns:a16="http://schemas.microsoft.com/office/drawing/2014/main" id="{55002BB8-51F4-5244-6B8D-3A25043CD4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560" y="3789040"/>
            <a:ext cx="664468" cy="66446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6" descr="Money - Free business and finance icons">
            <a:extLst>
              <a:ext uri="{FF2B5EF4-FFF2-40B4-BE49-F238E27FC236}">
                <a16:creationId xmlns:a16="http://schemas.microsoft.com/office/drawing/2014/main" id="{99F5A402-ECFD-AD49-8C93-05D8E2C6F20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748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 descr="Money - Free business and finance icons">
            <a:extLst>
              <a:ext uri="{FF2B5EF4-FFF2-40B4-BE49-F238E27FC236}">
                <a16:creationId xmlns:a16="http://schemas.microsoft.com/office/drawing/2014/main" id="{994584F9-F9FD-C37D-9A79-58CC33CC9882}"/>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0756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 descr="Money - Free business and finance icons">
            <a:extLst>
              <a:ext uri="{FF2B5EF4-FFF2-40B4-BE49-F238E27FC236}">
                <a16:creationId xmlns:a16="http://schemas.microsoft.com/office/drawing/2014/main" id="{D0F23259-5BE3-F3C7-6FBB-9F9173D4BD4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92764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12" descr="Evaluation Generic Flat icon">
            <a:extLst>
              <a:ext uri="{FF2B5EF4-FFF2-40B4-BE49-F238E27FC236}">
                <a16:creationId xmlns:a16="http://schemas.microsoft.com/office/drawing/2014/main" id="{200FC7E9-076D-B97E-3404-368A0E892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160" y="5157192"/>
            <a:ext cx="710208" cy="71020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6" descr="Money - Free business and finance icons">
            <a:extLst>
              <a:ext uri="{FF2B5EF4-FFF2-40B4-BE49-F238E27FC236}">
                <a16:creationId xmlns:a16="http://schemas.microsoft.com/office/drawing/2014/main" id="{29E20947-8184-4879-F147-860F60222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85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6" descr="Money - Free business and finance icons">
            <a:extLst>
              <a:ext uri="{FF2B5EF4-FFF2-40B4-BE49-F238E27FC236}">
                <a16:creationId xmlns:a16="http://schemas.microsoft.com/office/drawing/2014/main" id="{FE919758-F6FF-E671-17F4-F3FD0FD22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029"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6" descr="Money - Free business and finance icons">
            <a:extLst>
              <a:ext uri="{FF2B5EF4-FFF2-40B4-BE49-F238E27FC236}">
                <a16:creationId xmlns:a16="http://schemas.microsoft.com/office/drawing/2014/main" id="{209C171C-19AD-FF5A-01A8-3AC1D57DF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sp>
        <p:nvSpPr>
          <p:cNvPr id="2089" name="文字方塊 2088">
            <a:extLst>
              <a:ext uri="{FF2B5EF4-FFF2-40B4-BE49-F238E27FC236}">
                <a16:creationId xmlns:a16="http://schemas.microsoft.com/office/drawing/2014/main" id="{2C1D05EE-0DE8-373F-CA37-0FB4D166924F}"/>
              </a:ext>
            </a:extLst>
          </p:cNvPr>
          <p:cNvSpPr txBox="1"/>
          <p:nvPr/>
        </p:nvSpPr>
        <p:spPr>
          <a:xfrm>
            <a:off x="3935760" y="5373216"/>
            <a:ext cx="5080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a:t>
            </a:r>
            <a:endPar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096" name="直線單箭頭接點 2095">
            <a:extLst>
              <a:ext uri="{FF2B5EF4-FFF2-40B4-BE49-F238E27FC236}">
                <a16:creationId xmlns:a16="http://schemas.microsoft.com/office/drawing/2014/main" id="{1B49C972-3422-BEC0-DD13-FE5B50B7B4DE}"/>
              </a:ext>
            </a:extLst>
          </p:cNvPr>
          <p:cNvCxnSpPr>
            <a:cxnSpLocks/>
          </p:cNvCxnSpPr>
          <p:nvPr/>
        </p:nvCxnSpPr>
        <p:spPr>
          <a:xfrm>
            <a:off x="2495600" y="3356992"/>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a:extLst>
              <a:ext uri="{FF2B5EF4-FFF2-40B4-BE49-F238E27FC236}">
                <a16:creationId xmlns:a16="http://schemas.microsoft.com/office/drawing/2014/main" id="{1BC60739-528C-A450-E30C-61CB650ADC58}"/>
              </a:ext>
            </a:extLst>
          </p:cNvPr>
          <p:cNvCxnSpPr>
            <a:cxnSpLocks/>
          </p:cNvCxnSpPr>
          <p:nvPr/>
        </p:nvCxnSpPr>
        <p:spPr>
          <a:xfrm>
            <a:off x="2495600" y="4941168"/>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接點: 肘形 2099">
            <a:extLst>
              <a:ext uri="{FF2B5EF4-FFF2-40B4-BE49-F238E27FC236}">
                <a16:creationId xmlns:a16="http://schemas.microsoft.com/office/drawing/2014/main" id="{AFBBB36E-4047-74CF-0FB6-1F41D2AC35D8}"/>
              </a:ext>
            </a:extLst>
          </p:cNvPr>
          <p:cNvCxnSpPr>
            <a:stCxn id="2067" idx="2"/>
            <a:endCxn id="2059" idx="3"/>
          </p:cNvCxnSpPr>
          <p:nvPr/>
        </p:nvCxnSpPr>
        <p:spPr>
          <a:xfrm rot="5400000">
            <a:off x="3587014" y="3645634"/>
            <a:ext cx="1378904" cy="657604"/>
          </a:xfrm>
          <a:prstGeom prst="bentConnector2">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接點: 肘形 2101">
            <a:extLst>
              <a:ext uri="{FF2B5EF4-FFF2-40B4-BE49-F238E27FC236}">
                <a16:creationId xmlns:a16="http://schemas.microsoft.com/office/drawing/2014/main" id="{164652EC-C324-78C6-7DA4-90A41DF5D3DF}"/>
              </a:ext>
            </a:extLst>
          </p:cNvPr>
          <p:cNvCxnSpPr>
            <a:cxnSpLocks/>
            <a:stCxn id="2081" idx="2"/>
            <a:endCxn id="2069" idx="1"/>
          </p:cNvCxnSpPr>
          <p:nvPr/>
        </p:nvCxnSpPr>
        <p:spPr>
          <a:xfrm rot="5400000" flipH="1">
            <a:off x="4140349" y="2116485"/>
            <a:ext cx="1746126" cy="5755704"/>
          </a:xfrm>
          <a:prstGeom prst="bentConnector4">
            <a:avLst>
              <a:gd name="adj1" fmla="val -20793"/>
              <a:gd name="adj2" fmla="val 121883"/>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0" name="直線單箭頭接點 2109">
            <a:extLst>
              <a:ext uri="{FF2B5EF4-FFF2-40B4-BE49-F238E27FC236}">
                <a16:creationId xmlns:a16="http://schemas.microsoft.com/office/drawing/2014/main" id="{2C408B1A-BAFA-51D6-12DF-5D701AA0CF73}"/>
              </a:ext>
            </a:extLst>
          </p:cNvPr>
          <p:cNvCxnSpPr>
            <a:cxnSpLocks/>
          </p:cNvCxnSpPr>
          <p:nvPr/>
        </p:nvCxnSpPr>
        <p:spPr>
          <a:xfrm>
            <a:off x="7032104" y="55172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7" name="文字方塊 2116">
            <a:extLst>
              <a:ext uri="{FF2B5EF4-FFF2-40B4-BE49-F238E27FC236}">
                <a16:creationId xmlns:a16="http://schemas.microsoft.com/office/drawing/2014/main" id="{AF1E80A3-6998-AEFB-72D8-542428E2E40C}"/>
              </a:ext>
            </a:extLst>
          </p:cNvPr>
          <p:cNvSpPr txBox="1"/>
          <p:nvPr/>
        </p:nvSpPr>
        <p:spPr>
          <a:xfrm>
            <a:off x="2567608" y="3356992"/>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訓練模型</a:t>
            </a:r>
          </a:p>
        </p:txBody>
      </p:sp>
      <p:sp>
        <p:nvSpPr>
          <p:cNvPr id="2118" name="文字方塊 2117">
            <a:extLst>
              <a:ext uri="{FF2B5EF4-FFF2-40B4-BE49-F238E27FC236}">
                <a16:creationId xmlns:a16="http://schemas.microsoft.com/office/drawing/2014/main" id="{D52389DE-4897-7D28-B3B1-D3A612EB8018}"/>
              </a:ext>
            </a:extLst>
          </p:cNvPr>
          <p:cNvSpPr txBox="1"/>
          <p:nvPr/>
        </p:nvSpPr>
        <p:spPr>
          <a:xfrm>
            <a:off x="2567608" y="4941168"/>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a:t>
            </a:r>
          </a:p>
        </p:txBody>
      </p:sp>
      <p:sp>
        <p:nvSpPr>
          <p:cNvPr id="2119" name="文字方塊 2118">
            <a:extLst>
              <a:ext uri="{FF2B5EF4-FFF2-40B4-BE49-F238E27FC236}">
                <a16:creationId xmlns:a16="http://schemas.microsoft.com/office/drawing/2014/main" id="{ACB34268-1943-77AE-3EEF-DFB0ADE6FBCA}"/>
              </a:ext>
            </a:extLst>
          </p:cNvPr>
          <p:cNvSpPr txBox="1"/>
          <p:nvPr/>
        </p:nvSpPr>
        <p:spPr>
          <a:xfrm>
            <a:off x="6960096" y="5085184"/>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a:t>
            </a:r>
          </a:p>
        </p:txBody>
      </p:sp>
      <p:sp>
        <p:nvSpPr>
          <p:cNvPr id="2120" name="文字方塊 2119">
            <a:extLst>
              <a:ext uri="{FF2B5EF4-FFF2-40B4-BE49-F238E27FC236}">
                <a16:creationId xmlns:a16="http://schemas.microsoft.com/office/drawing/2014/main" id="{45487E3A-C5FE-5EE4-243B-39506EBAD444}"/>
              </a:ext>
            </a:extLst>
          </p:cNvPr>
          <p:cNvSpPr txBox="1"/>
          <p:nvPr/>
        </p:nvSpPr>
        <p:spPr>
          <a:xfrm>
            <a:off x="4655840" y="3789040"/>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測試模型</a:t>
            </a:r>
          </a:p>
        </p:txBody>
      </p:sp>
      <p:sp>
        <p:nvSpPr>
          <p:cNvPr id="2121" name="文字方塊 2120">
            <a:extLst>
              <a:ext uri="{FF2B5EF4-FFF2-40B4-BE49-F238E27FC236}">
                <a16:creationId xmlns:a16="http://schemas.microsoft.com/office/drawing/2014/main" id="{14CAE49D-16F0-6698-1EEA-1948AF868EFB}"/>
              </a:ext>
            </a:extLst>
          </p:cNvPr>
          <p:cNvSpPr txBox="1"/>
          <p:nvPr/>
        </p:nvSpPr>
        <p:spPr>
          <a:xfrm>
            <a:off x="335360" y="479715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調參</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切分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訓練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5" name="文字方塊 4">
            <a:extLst>
              <a:ext uri="{FF2B5EF4-FFF2-40B4-BE49-F238E27FC236}">
                <a16:creationId xmlns:a16="http://schemas.microsoft.com/office/drawing/2014/main" id="{D9514154-72DE-D2CE-E9B9-236B48861F78}"/>
              </a:ext>
            </a:extLst>
          </p:cNvPr>
          <p:cNvSpPr txBox="1"/>
          <p:nvPr/>
        </p:nvSpPr>
        <p:spPr>
          <a:xfrm>
            <a:off x="3863752" y="5805264"/>
            <a:ext cx="809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7870567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與其他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Probability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交叉熵是一種用來量化兩個概率分布之間差異的損失函數。衡量預測分布與真實分布之間的不一致程度。</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4941168"/>
              <a:ext cx="288032" cy="64807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5301208"/>
              <a:ext cx="288032" cy="28803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726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II</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726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719689" y="4437112"/>
              <a:ext cx="4824016" cy="246221"/>
              <a:chOff x="6863705" y="5733256"/>
              <a:chExt cx="4824016" cy="246221"/>
            </a:xfrm>
          </p:grpSpPr>
          <p:sp>
            <p:nvSpPr>
              <p:cNvPr id="83" name="矩形 82">
                <a:extLst>
                  <a:ext uri="{FF2B5EF4-FFF2-40B4-BE49-F238E27FC236}">
                    <a16:creationId xmlns:a16="http://schemas.microsoft.com/office/drawing/2014/main" id="{EEF22131-FF5E-4057-B8C7-1FEE06C175EE}"/>
                  </a:ext>
                </a:extLst>
              </p:cNvPr>
              <p:cNvSpPr/>
              <p:nvPr/>
            </p:nvSpPr>
            <p:spPr>
              <a:xfrm>
                <a:off x="686370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295753"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55793"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87841"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3E603E6C-F939-487E-936D-4CB84319FABD}"/>
                  </a:ext>
                </a:extLst>
              </p:cNvPr>
              <p:cNvSpPr/>
              <p:nvPr/>
            </p:nvSpPr>
            <p:spPr>
              <a:xfrm>
                <a:off x="10032057"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2" name="矩形 101">
                <a:extLst>
                  <a:ext uri="{FF2B5EF4-FFF2-40B4-BE49-F238E27FC236}">
                    <a16:creationId xmlns:a16="http://schemas.microsoft.com/office/drawing/2014/main" id="{92B653CE-D72D-46D1-80C8-0A4CA8DB09B3}"/>
                  </a:ext>
                </a:extLst>
              </p:cNvPr>
              <p:cNvSpPr/>
              <p:nvPr/>
            </p:nvSpPr>
            <p:spPr>
              <a:xfrm>
                <a:off x="1046410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3" name="矩形 102">
                <a:extLst>
                  <a:ext uri="{FF2B5EF4-FFF2-40B4-BE49-F238E27FC236}">
                    <a16:creationId xmlns:a16="http://schemas.microsoft.com/office/drawing/2014/main" id="{8127DD77-A067-4E7F-BEBF-0093DAD1BA12}"/>
                  </a:ext>
                </a:extLst>
              </p:cNvPr>
              <p:cNvSpPr/>
              <p:nvPr/>
            </p:nvSpPr>
            <p:spPr>
              <a:xfrm>
                <a:off x="1082414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4" name="矩形 103">
                <a:extLst>
                  <a:ext uri="{FF2B5EF4-FFF2-40B4-BE49-F238E27FC236}">
                    <a16:creationId xmlns:a16="http://schemas.microsoft.com/office/drawing/2014/main" id="{4FED6479-E15E-44ED-80CC-0C790538EEC7}"/>
                  </a:ext>
                </a:extLst>
              </p:cNvPr>
              <p:cNvSpPr/>
              <p:nvPr/>
            </p:nvSpPr>
            <p:spPr>
              <a:xfrm>
                <a:off x="11256193"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06" name="矩形 105">
              <a:extLst>
                <a:ext uri="{FF2B5EF4-FFF2-40B4-BE49-F238E27FC236}">
                  <a16:creationId xmlns:a16="http://schemas.microsoft.com/office/drawing/2014/main" id="{D83F16DB-0173-4F40-88AF-E58A5A39B8ED}"/>
                </a:ext>
              </a:extLst>
            </p:cNvPr>
            <p:cNvSpPr/>
            <p:nvPr/>
          </p:nvSpPr>
          <p:spPr>
            <a:xfrm>
              <a:off x="10392097" y="5085184"/>
              <a:ext cx="288032" cy="50405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矩形 106">
              <a:extLst>
                <a:ext uri="{FF2B5EF4-FFF2-40B4-BE49-F238E27FC236}">
                  <a16:creationId xmlns:a16="http://schemas.microsoft.com/office/drawing/2014/main" id="{EB79B94F-FC5D-46EF-99AF-1FA65D473AE3}"/>
                </a:ext>
              </a:extLst>
            </p:cNvPr>
            <p:cNvSpPr/>
            <p:nvPr/>
          </p:nvSpPr>
          <p:spPr>
            <a:xfrm>
              <a:off x="10824145" y="5445224"/>
              <a:ext cx="288032" cy="14401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8" name="矩形 107">
              <a:extLst>
                <a:ext uri="{FF2B5EF4-FFF2-40B4-BE49-F238E27FC236}">
                  <a16:creationId xmlns:a16="http://schemas.microsoft.com/office/drawing/2014/main" id="{9E89BBDA-2770-48EA-8F4D-7799DA1AC342}"/>
                </a:ext>
              </a:extLst>
            </p:cNvPr>
            <p:cNvSpPr/>
            <p:nvPr/>
          </p:nvSpPr>
          <p:spPr>
            <a:xfrm>
              <a:off x="11256193"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-0.2*log(0.2)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1</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2</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3</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4</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-0.7*log(0.7)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8400256" y="2636912"/>
            <a:ext cx="3431704"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Cross entropy on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1(P1) over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0.7</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0.431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Cross entropy on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2(P2) over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0.7</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0.577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98C98E8B-479D-42E9-85FD-AEFC44DBF113}"/>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4" name="矩形 93">
            <a:extLst>
              <a:ext uri="{FF2B5EF4-FFF2-40B4-BE49-F238E27FC236}">
                <a16:creationId xmlns:a16="http://schemas.microsoft.com/office/drawing/2014/main" id="{EB15AC11-D5B3-45FA-AB5E-BA4FD746778F}"/>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5" name="矩形 94">
            <a:extLst>
              <a:ext uri="{FF2B5EF4-FFF2-40B4-BE49-F238E27FC236}">
                <a16:creationId xmlns:a16="http://schemas.microsoft.com/office/drawing/2014/main" id="{9EF7812F-2B2F-4BED-8BB3-DAC49EA40927}"/>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6" name="矩形 95">
            <a:extLst>
              <a:ext uri="{FF2B5EF4-FFF2-40B4-BE49-F238E27FC236}">
                <a16:creationId xmlns:a16="http://schemas.microsoft.com/office/drawing/2014/main" id="{81A7E171-6E8E-4F12-B336-545A2C67B16E}"/>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7" name="矩形 96">
            <a:extLst>
              <a:ext uri="{FF2B5EF4-FFF2-40B4-BE49-F238E27FC236}">
                <a16:creationId xmlns:a16="http://schemas.microsoft.com/office/drawing/2014/main" id="{94314F44-A240-44D0-804D-886EAF3F49C6}"/>
              </a:ext>
            </a:extLst>
          </p:cNvPr>
          <p:cNvSpPr/>
          <p:nvPr/>
        </p:nvSpPr>
        <p:spPr>
          <a:xfrm>
            <a:off x="2351584" y="1988840"/>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A86C007F-4163-4B09-ADB9-711FC7FC3906}"/>
              </a:ext>
            </a:extLst>
          </p:cNvPr>
          <p:cNvSpPr/>
          <p:nvPr/>
        </p:nvSpPr>
        <p:spPr>
          <a:xfrm>
            <a:off x="2351584" y="2492896"/>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0.7</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9" name="矩形 98">
            <a:extLst>
              <a:ext uri="{FF2B5EF4-FFF2-40B4-BE49-F238E27FC236}">
                <a16:creationId xmlns:a16="http://schemas.microsoft.com/office/drawing/2014/main" id="{9331B82A-850E-4A50-B538-0ABD3B5A396D}"/>
              </a:ext>
            </a:extLst>
          </p:cNvPr>
          <p:cNvSpPr/>
          <p:nvPr/>
        </p:nvSpPr>
        <p:spPr>
          <a:xfrm>
            <a:off x="2351584" y="2924944"/>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5C1B952C-BF8C-4954-9F28-34AC7790D991}"/>
              </a:ext>
            </a:extLst>
          </p:cNvPr>
          <p:cNvSpPr/>
          <p:nvPr/>
        </p:nvSpPr>
        <p:spPr>
          <a:xfrm>
            <a:off x="2351584" y="3356992"/>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9" name="矩形 108">
            <a:extLst>
              <a:ext uri="{FF2B5EF4-FFF2-40B4-BE49-F238E27FC236}">
                <a16:creationId xmlns:a16="http://schemas.microsoft.com/office/drawing/2014/main" id="{7684DE11-87D2-4C67-81D9-C61649704EEE}"/>
              </a:ext>
            </a:extLst>
          </p:cNvPr>
          <p:cNvSpPr/>
          <p:nvPr/>
        </p:nvSpPr>
        <p:spPr>
          <a:xfrm>
            <a:off x="2351584"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P1</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0" name="矩形 109">
            <a:extLst>
              <a:ext uri="{FF2B5EF4-FFF2-40B4-BE49-F238E27FC236}">
                <a16:creationId xmlns:a16="http://schemas.microsoft.com/office/drawing/2014/main" id="{C52AEE0C-43AB-4186-AAE7-D4DAE2F65324}"/>
              </a:ext>
            </a:extLst>
          </p:cNvPr>
          <p:cNvSpPr/>
          <p:nvPr/>
        </p:nvSpPr>
        <p:spPr>
          <a:xfrm>
            <a:off x="5447928"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996F16B-6EAC-463E-A4CA-191312F93F5C}"/>
              </a:ext>
            </a:extLst>
          </p:cNvPr>
          <p:cNvSpPr/>
          <p:nvPr/>
        </p:nvSpPr>
        <p:spPr>
          <a:xfrm>
            <a:off x="3647728" y="2420888"/>
            <a:ext cx="116487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err="1">
                <a:ln>
                  <a:noFill/>
                </a:ln>
                <a:solidFill>
                  <a:srgbClr val="D8D8D8">
                    <a:lumMod val="10000"/>
                  </a:srgbClr>
                </a:solidFill>
                <a:effectLst/>
                <a:uLnTx/>
                <a:uFillTx/>
                <a:latin typeface="Century Gothic" panose="020F0302020204030204"/>
                <a:ea typeface="新細明體" panose="02020500000000000000" pitchFamily="18" charset="-120"/>
                <a:cs typeface="+mn-cs"/>
              </a:rPr>
              <a:t>Lce</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(P1, P2)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1" name="文字方塊 120">
            <a:extLst>
              <a:ext uri="{FF2B5EF4-FFF2-40B4-BE49-F238E27FC236}">
                <a16:creationId xmlns:a16="http://schemas.microsoft.com/office/drawing/2014/main" id="{06590E92-53E4-412A-81A3-F563A470777B}"/>
              </a:ext>
            </a:extLst>
          </p:cNvPr>
          <p:cNvSpPr txBox="1"/>
          <p:nvPr/>
        </p:nvSpPr>
        <p:spPr>
          <a:xfrm>
            <a:off x="6312024" y="1988840"/>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-0.25*log(0.25)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2" name="文字方塊 121">
            <a:extLst>
              <a:ext uri="{FF2B5EF4-FFF2-40B4-BE49-F238E27FC236}">
                <a16:creationId xmlns:a16="http://schemas.microsoft.com/office/drawing/2014/main" id="{69B1E44E-2A2B-4B8D-986B-EB048B381F5C}"/>
              </a:ext>
            </a:extLst>
          </p:cNvPr>
          <p:cNvSpPr txBox="1"/>
          <p:nvPr/>
        </p:nvSpPr>
        <p:spPr>
          <a:xfrm>
            <a:off x="6312024" y="2420888"/>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-0.5*log(0.5)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3" name="文字方塊 122">
            <a:extLst>
              <a:ext uri="{FF2B5EF4-FFF2-40B4-BE49-F238E27FC236}">
                <a16:creationId xmlns:a16="http://schemas.microsoft.com/office/drawing/2014/main" id="{409FCB53-3987-4A67-89C2-45DB5E171DC1}"/>
              </a:ext>
            </a:extLst>
          </p:cNvPr>
          <p:cNvSpPr txBox="1"/>
          <p:nvPr/>
        </p:nvSpPr>
        <p:spPr>
          <a:xfrm>
            <a:off x="6312024" y="2924944"/>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-0.2*log(0.2)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4" name="文字方塊 123">
            <a:extLst>
              <a:ext uri="{FF2B5EF4-FFF2-40B4-BE49-F238E27FC236}">
                <a16:creationId xmlns:a16="http://schemas.microsoft.com/office/drawing/2014/main" id="{C17AD2DE-F0E1-4635-8F62-E917840AD8C7}"/>
              </a:ext>
            </a:extLst>
          </p:cNvPr>
          <p:cNvSpPr txBox="1"/>
          <p:nvPr/>
        </p:nvSpPr>
        <p:spPr>
          <a:xfrm>
            <a:off x="6312024" y="3356992"/>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nvGrpSpPr>
          <p:cNvPr id="17" name="群組 16">
            <a:extLst>
              <a:ext uri="{FF2B5EF4-FFF2-40B4-BE49-F238E27FC236}">
                <a16:creationId xmlns:a16="http://schemas.microsoft.com/office/drawing/2014/main" id="{A8782D6E-F05D-4860-9BFA-7FA4BE02B9AA}"/>
              </a:ext>
            </a:extLst>
          </p:cNvPr>
          <p:cNvGrpSpPr/>
          <p:nvPr/>
        </p:nvGrpSpPr>
        <p:grpSpPr>
          <a:xfrm>
            <a:off x="0" y="3212976"/>
            <a:ext cx="2017605" cy="479376"/>
            <a:chOff x="-98069" y="3267332"/>
            <a:chExt cx="2017605" cy="479376"/>
          </a:xfrm>
        </p:grpSpPr>
        <p:cxnSp>
          <p:nvCxnSpPr>
            <p:cNvPr id="14" name="直線接點 13">
              <a:extLst>
                <a:ext uri="{FF2B5EF4-FFF2-40B4-BE49-F238E27FC236}">
                  <a16:creationId xmlns:a16="http://schemas.microsoft.com/office/drawing/2014/main" id="{3E90A634-19A3-403D-A644-DBD43C35EF56}"/>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6" name="弧形 15">
              <a:extLst>
                <a:ext uri="{FF2B5EF4-FFF2-40B4-BE49-F238E27FC236}">
                  <a16:creationId xmlns:a16="http://schemas.microsoft.com/office/drawing/2014/main" id="{465CCDA5-527A-4564-829C-E05DB170A6BA}"/>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C674EBAB-ADFB-4F59-9FDE-67A4944BACFC}"/>
              </a:ext>
            </a:extLst>
          </p:cNvPr>
          <p:cNvGrpSpPr/>
          <p:nvPr/>
        </p:nvGrpSpPr>
        <p:grpSpPr>
          <a:xfrm flipH="1">
            <a:off x="6312024" y="3212976"/>
            <a:ext cx="2017605" cy="479376"/>
            <a:chOff x="-98069" y="3267332"/>
            <a:chExt cx="2017605" cy="479376"/>
          </a:xfrm>
        </p:grpSpPr>
        <p:cxnSp>
          <p:nvCxnSpPr>
            <p:cNvPr id="88" name="直線接點 87">
              <a:extLst>
                <a:ext uri="{FF2B5EF4-FFF2-40B4-BE49-F238E27FC236}">
                  <a16:creationId xmlns:a16="http://schemas.microsoft.com/office/drawing/2014/main" id="{8BAD499E-D943-471E-877A-B6DE075717EF}"/>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89" name="弧形 88">
              <a:extLst>
                <a:ext uri="{FF2B5EF4-FFF2-40B4-BE49-F238E27FC236}">
                  <a16:creationId xmlns:a16="http://schemas.microsoft.com/office/drawing/2014/main" id="{6D978FCC-469C-4294-A00F-FCDA391B2FF7}"/>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8" name="加號 17">
            <a:extLst>
              <a:ext uri="{FF2B5EF4-FFF2-40B4-BE49-F238E27FC236}">
                <a16:creationId xmlns:a16="http://schemas.microsoft.com/office/drawing/2014/main" id="{CD8466B1-2D64-4279-98F1-E9E32329B733}"/>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0" name="加號 89">
            <a:extLst>
              <a:ext uri="{FF2B5EF4-FFF2-40B4-BE49-F238E27FC236}">
                <a16:creationId xmlns:a16="http://schemas.microsoft.com/office/drawing/2014/main" id="{B2C4AC60-3318-4D64-BD07-58154AEAD037}"/>
              </a:ext>
            </a:extLst>
          </p:cNvPr>
          <p:cNvSpPr/>
          <p:nvPr/>
        </p:nvSpPr>
        <p:spPr>
          <a:xfrm>
            <a:off x="7824192"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5" name="文字方塊 104">
            <a:extLst>
              <a:ext uri="{FF2B5EF4-FFF2-40B4-BE49-F238E27FC236}">
                <a16:creationId xmlns:a16="http://schemas.microsoft.com/office/drawing/2014/main" id="{83694FBC-0EE3-4E08-BEE6-0D281FE864CD}"/>
              </a:ext>
            </a:extLst>
          </p:cNvPr>
          <p:cNvSpPr txBox="1"/>
          <p:nvPr/>
        </p:nvSpPr>
        <p:spPr>
          <a:xfrm>
            <a:off x="407368"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0.378</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文字方塊 110">
            <a:extLst>
              <a:ext uri="{FF2B5EF4-FFF2-40B4-BE49-F238E27FC236}">
                <a16:creationId xmlns:a16="http://schemas.microsoft.com/office/drawing/2014/main" id="{F877497D-56C4-4C09-9624-1D28A1D43847}"/>
              </a:ext>
            </a:extLst>
          </p:cNvPr>
          <p:cNvSpPr txBox="1"/>
          <p:nvPr/>
        </p:nvSpPr>
        <p:spPr>
          <a:xfrm>
            <a:off x="6240016"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0.430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E7BCC06F-DB46-41AC-BE24-A1230FA35CA5}"/>
              </a:ext>
            </a:extLst>
          </p:cNvPr>
          <p:cNvSpPr/>
          <p:nvPr/>
        </p:nvSpPr>
        <p:spPr>
          <a:xfrm>
            <a:off x="7104112" y="4509120"/>
            <a:ext cx="4878288" cy="120032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Cross-entropy is greater than entropy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Cross-entropy on distribution 1 over 2 &gt; Entropy on distribution 1 Cross-entropy on distribution 2 over 1 &gt; Entropy on distribution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If two distribution become closer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Value of cross-entropy is closer to entropy</a:t>
            </a:r>
            <a:endParaRPr kumimoji="0" lang="zh-TW" altLang="en-US"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p:txBody>
      </p:sp>
      <p:sp>
        <p:nvSpPr>
          <p:cNvPr id="113" name="矩形: 圓角 112">
            <a:extLst>
              <a:ext uri="{FF2B5EF4-FFF2-40B4-BE49-F238E27FC236}">
                <a16:creationId xmlns:a16="http://schemas.microsoft.com/office/drawing/2014/main" id="{17B2196B-F7DC-4815-8CAA-75DCA68830C3}"/>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Tree>
    <p:extLst>
      <p:ext uri="{BB962C8B-B14F-4D97-AF65-F5344CB8AC3E}">
        <p14:creationId xmlns:p14="http://schemas.microsoft.com/office/powerpoint/2010/main" val="8200103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資訊獲利（</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Information Gain</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以資訊複雜度出發，探討新 特徵能否降低整體複雜度， 進而更容易判斷</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133882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Information Gain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值越大代表說純度提升越大，也就是說分類的效果較好，所以說模型會在所有試過的方法中選擇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Gain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最大的方法做資料的切割</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7617FB5E-8D83-47CE-8A87-FD8BB424565D}"/>
              </a:ext>
            </a:extLst>
          </p:cNvPr>
          <p:cNvPicPr>
            <a:picLocks noChangeAspect="1"/>
          </p:cNvPicPr>
          <p:nvPr/>
        </p:nvPicPr>
        <p:blipFill>
          <a:blip r:embed="rId3"/>
          <a:stretch>
            <a:fillRect/>
          </a:stretch>
        </p:blipFill>
        <p:spPr>
          <a:xfrm>
            <a:off x="6168008" y="1412776"/>
            <a:ext cx="5569949" cy="3384376"/>
          </a:xfrm>
          <a:prstGeom prst="rect">
            <a:avLst/>
          </a:prstGeom>
        </p:spPr>
      </p:pic>
      <p:pic>
        <p:nvPicPr>
          <p:cNvPr id="19" name="圖片 18">
            <a:extLst>
              <a:ext uri="{FF2B5EF4-FFF2-40B4-BE49-F238E27FC236}">
                <a16:creationId xmlns:a16="http://schemas.microsoft.com/office/drawing/2014/main" id="{05B5DFF7-246D-4965-9CC4-F17FD89534C2}"/>
              </a:ext>
            </a:extLst>
          </p:cNvPr>
          <p:cNvPicPr>
            <a:picLocks noChangeAspect="1"/>
          </p:cNvPicPr>
          <p:nvPr/>
        </p:nvPicPr>
        <p:blipFill>
          <a:blip r:embed="rId4"/>
          <a:stretch>
            <a:fillRect/>
          </a:stretch>
        </p:blipFill>
        <p:spPr>
          <a:xfrm>
            <a:off x="6240016" y="5085184"/>
            <a:ext cx="5452885" cy="576064"/>
          </a:xfrm>
          <a:prstGeom prst="rect">
            <a:avLst/>
          </a:prstGeom>
        </p:spPr>
      </p:pic>
      <p:grpSp>
        <p:nvGrpSpPr>
          <p:cNvPr id="2" name="群組 1">
            <a:extLst>
              <a:ext uri="{FF2B5EF4-FFF2-40B4-BE49-F238E27FC236}">
                <a16:creationId xmlns:a16="http://schemas.microsoft.com/office/drawing/2014/main" id="{F61FDCE1-0BDD-4F7D-B3FB-89F3766649B0}"/>
              </a:ext>
            </a:extLst>
          </p:cNvPr>
          <p:cNvGrpSpPr/>
          <p:nvPr/>
        </p:nvGrpSpPr>
        <p:grpSpPr>
          <a:xfrm>
            <a:off x="407368" y="2564904"/>
            <a:ext cx="6129113" cy="3456384"/>
            <a:chOff x="479376" y="3429000"/>
            <a:chExt cx="6129113" cy="3456384"/>
          </a:xfrm>
        </p:grpSpPr>
        <p:pic>
          <p:nvPicPr>
            <p:cNvPr id="11" name="圖片 10">
              <a:extLst>
                <a:ext uri="{FF2B5EF4-FFF2-40B4-BE49-F238E27FC236}">
                  <a16:creationId xmlns:a16="http://schemas.microsoft.com/office/drawing/2014/main" id="{F2808AE3-3645-4750-9324-58FC58912A56}"/>
                </a:ext>
              </a:extLst>
            </p:cNvPr>
            <p:cNvPicPr>
              <a:picLocks noChangeAspect="1"/>
            </p:cNvPicPr>
            <p:nvPr/>
          </p:nvPicPr>
          <p:blipFill>
            <a:blip r:embed="rId5"/>
            <a:stretch>
              <a:fillRect/>
            </a:stretch>
          </p:blipFill>
          <p:spPr>
            <a:xfrm>
              <a:off x="479376" y="3429000"/>
              <a:ext cx="3240360" cy="874898"/>
            </a:xfrm>
            <a:prstGeom prst="rect">
              <a:avLst/>
            </a:prstGeom>
          </p:spPr>
        </p:pic>
        <p:pic>
          <p:nvPicPr>
            <p:cNvPr id="18" name="圖片 17">
              <a:extLst>
                <a:ext uri="{FF2B5EF4-FFF2-40B4-BE49-F238E27FC236}">
                  <a16:creationId xmlns:a16="http://schemas.microsoft.com/office/drawing/2014/main" id="{B374AEB0-DEC3-4014-A00D-43B3F32EF3C1}"/>
                </a:ext>
              </a:extLst>
            </p:cNvPr>
            <p:cNvPicPr>
              <a:picLocks noChangeAspect="1"/>
            </p:cNvPicPr>
            <p:nvPr/>
          </p:nvPicPr>
          <p:blipFill>
            <a:blip r:embed="rId6"/>
            <a:stretch>
              <a:fillRect/>
            </a:stretch>
          </p:blipFill>
          <p:spPr>
            <a:xfrm>
              <a:off x="551384" y="4293096"/>
              <a:ext cx="5283194" cy="720080"/>
            </a:xfrm>
            <a:prstGeom prst="rect">
              <a:avLst/>
            </a:prstGeom>
          </p:spPr>
        </p:pic>
        <p:pic>
          <p:nvPicPr>
            <p:cNvPr id="5" name="圖片 4">
              <a:extLst>
                <a:ext uri="{FF2B5EF4-FFF2-40B4-BE49-F238E27FC236}">
                  <a16:creationId xmlns:a16="http://schemas.microsoft.com/office/drawing/2014/main" id="{1A24F3BD-C84A-443D-B545-3CAA4B2267E2}"/>
                </a:ext>
              </a:extLst>
            </p:cNvPr>
            <p:cNvPicPr>
              <a:picLocks noChangeAspect="1"/>
            </p:cNvPicPr>
            <p:nvPr/>
          </p:nvPicPr>
          <p:blipFill>
            <a:blip r:embed="rId7"/>
            <a:stretch>
              <a:fillRect/>
            </a:stretch>
          </p:blipFill>
          <p:spPr>
            <a:xfrm>
              <a:off x="479376" y="5445224"/>
              <a:ext cx="4004144" cy="1440160"/>
            </a:xfrm>
            <a:prstGeom prst="rect">
              <a:avLst/>
            </a:prstGeom>
          </p:spPr>
        </p:pic>
        <p:cxnSp>
          <p:nvCxnSpPr>
            <p:cNvPr id="21" name="直線單箭頭接點 20">
              <a:extLst>
                <a:ext uri="{FF2B5EF4-FFF2-40B4-BE49-F238E27FC236}">
                  <a16:creationId xmlns:a16="http://schemas.microsoft.com/office/drawing/2014/main" id="{D92996C7-ABF7-4D48-9B7C-F20025576285}"/>
                </a:ext>
              </a:extLst>
            </p:cNvPr>
            <p:cNvCxnSpPr>
              <a:cxnSpLocks/>
            </p:cNvCxnSpPr>
            <p:nvPr/>
          </p:nvCxnSpPr>
          <p:spPr>
            <a:xfrm flipV="1">
              <a:off x="4511824" y="3717032"/>
              <a:ext cx="720080" cy="5040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4FE47746-C90B-4A29-91C7-ACDB1B14F8C7}"/>
                </a:ext>
              </a:extLst>
            </p:cNvPr>
            <p:cNvSpPr/>
            <p:nvPr/>
          </p:nvSpPr>
          <p:spPr>
            <a:xfrm>
              <a:off x="4079776" y="4149080"/>
              <a:ext cx="50405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F4CFFE88-AFC5-467A-BCA2-3815A718331C}"/>
                </a:ext>
              </a:extLst>
            </p:cNvPr>
            <p:cNvSpPr txBox="1"/>
            <p:nvPr/>
          </p:nvSpPr>
          <p:spPr>
            <a:xfrm>
              <a:off x="4583832" y="3429000"/>
              <a:ext cx="20246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Subset of Red or Blue ball</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pic>
        <p:nvPicPr>
          <p:cNvPr id="20" name="圖片 19">
            <a:extLst>
              <a:ext uri="{FF2B5EF4-FFF2-40B4-BE49-F238E27FC236}">
                <a16:creationId xmlns:a16="http://schemas.microsoft.com/office/drawing/2014/main" id="{6073B1EF-CB0B-4DFF-959D-DDB94DD8ECF0}"/>
              </a:ext>
            </a:extLst>
          </p:cNvPr>
          <p:cNvPicPr>
            <a:picLocks noChangeAspect="1"/>
          </p:cNvPicPr>
          <p:nvPr/>
        </p:nvPicPr>
        <p:blipFill>
          <a:blip r:embed="rId8"/>
          <a:stretch>
            <a:fillRect/>
          </a:stretch>
        </p:blipFill>
        <p:spPr>
          <a:xfrm>
            <a:off x="551384" y="4077072"/>
            <a:ext cx="5328592" cy="217091"/>
          </a:xfrm>
          <a:prstGeom prst="rect">
            <a:avLst/>
          </a:prstGeom>
        </p:spPr>
      </p:pic>
      <p:sp>
        <p:nvSpPr>
          <p:cNvPr id="4" name="矩形: 圓角 3">
            <a:extLst>
              <a:ext uri="{FF2B5EF4-FFF2-40B4-BE49-F238E27FC236}">
                <a16:creationId xmlns:a16="http://schemas.microsoft.com/office/drawing/2014/main" id="{649AB693-0323-4C87-98BE-B2C5BC6F3387}"/>
              </a:ext>
            </a:extLst>
          </p:cNvPr>
          <p:cNvSpPr/>
          <p:nvPr/>
        </p:nvSpPr>
        <p:spPr>
          <a:xfrm>
            <a:off x="407368" y="350100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9D61EB28-56B2-4DFE-8B7B-C168BA33F620}"/>
              </a:ext>
            </a:extLst>
          </p:cNvPr>
          <p:cNvSpPr/>
          <p:nvPr/>
        </p:nvSpPr>
        <p:spPr>
          <a:xfrm>
            <a:off x="6879635" y="5924550"/>
            <a:ext cx="4434227" cy="369332"/>
          </a:xfrm>
          <a:prstGeom prst="rect">
            <a:avLst/>
          </a:prstGeom>
          <a:solidFill>
            <a:srgbClr val="00206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代表演算法 </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ID3 (Iterative </a:t>
            </a:r>
            <a:r>
              <a:rPr kumimoji="0" lang="en-US" altLang="zh-TW" sz="1800" b="1" i="0" u="none" strike="noStrike" kern="1200" cap="none" spc="0" normalizeH="0" baseline="0" noProof="0" dirty="0" err="1">
                <a:ln>
                  <a:noFill/>
                </a:ln>
                <a:solidFill>
                  <a:srgbClr val="AA914A"/>
                </a:solidFill>
                <a:effectLst/>
                <a:uLnTx/>
                <a:uFillTx/>
                <a:latin typeface="Century Gothic" panose="020F0302020204030204"/>
                <a:ea typeface="新細明體" panose="02020500000000000000" pitchFamily="18" charset="-120"/>
                <a:cs typeface="+mn-cs"/>
              </a:rPr>
              <a:t>Dichotomiser</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a:t>
            </a:r>
            <a:endPar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0984606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吉尼係數（</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Gini impurity</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or Gini Index </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9" name="文字方塊 8">
            <a:extLst>
              <a:ext uri="{FF2B5EF4-FFF2-40B4-BE49-F238E27FC236}">
                <a16:creationId xmlns:a16="http://schemas.microsoft.com/office/drawing/2014/main" id="{1A9F7B9E-85DA-4993-874E-9F65287784A9}"/>
              </a:ext>
            </a:extLst>
          </p:cNvPr>
          <p:cNvSpPr txBox="1"/>
          <p:nvPr/>
        </p:nvSpPr>
        <p:spPr>
          <a:xfrm>
            <a:off x="390524" y="1340768"/>
            <a:ext cx="5345436" cy="143116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impurity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吉尼係數又可以稱為</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吉尼不純度（</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impurity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，該係數也是用來評估資料的凌亂程度，該係數值會落於</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 0.5]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區間</a:t>
            </a:r>
            <a:br>
              <a:rPr kumimoji="0" lang="zh-TW" altLang="en-US" sz="1200" b="0"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rPr>
            </a:b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64E0B0E4-BCD2-4706-8F68-AD4C0763694E}"/>
              </a:ext>
            </a:extLst>
          </p:cNvPr>
          <p:cNvPicPr>
            <a:picLocks noChangeAspect="1"/>
          </p:cNvPicPr>
          <p:nvPr/>
        </p:nvPicPr>
        <p:blipFill>
          <a:blip r:embed="rId3"/>
          <a:stretch>
            <a:fillRect/>
          </a:stretch>
        </p:blipFill>
        <p:spPr>
          <a:xfrm>
            <a:off x="6137312" y="1268760"/>
            <a:ext cx="5439425" cy="3456384"/>
          </a:xfrm>
          <a:prstGeom prst="rect">
            <a:avLst/>
          </a:prstGeom>
        </p:spPr>
      </p:pic>
      <p:pic>
        <p:nvPicPr>
          <p:cNvPr id="5" name="圖片 4">
            <a:extLst>
              <a:ext uri="{FF2B5EF4-FFF2-40B4-BE49-F238E27FC236}">
                <a16:creationId xmlns:a16="http://schemas.microsoft.com/office/drawing/2014/main" id="{F74110EA-B645-491F-8292-1B1C45731A97}"/>
              </a:ext>
            </a:extLst>
          </p:cNvPr>
          <p:cNvPicPr>
            <a:picLocks noChangeAspect="1"/>
          </p:cNvPicPr>
          <p:nvPr/>
        </p:nvPicPr>
        <p:blipFill>
          <a:blip r:embed="rId4"/>
          <a:stretch>
            <a:fillRect/>
          </a:stretch>
        </p:blipFill>
        <p:spPr>
          <a:xfrm>
            <a:off x="7104112" y="5013176"/>
            <a:ext cx="3703500" cy="503818"/>
          </a:xfrm>
          <a:prstGeom prst="rect">
            <a:avLst/>
          </a:prstGeom>
        </p:spPr>
      </p:pic>
      <p:pic>
        <p:nvPicPr>
          <p:cNvPr id="16" name="圖片 15">
            <a:extLst>
              <a:ext uri="{FF2B5EF4-FFF2-40B4-BE49-F238E27FC236}">
                <a16:creationId xmlns:a16="http://schemas.microsoft.com/office/drawing/2014/main" id="{AEA4DFA4-CB9A-4115-ACFC-1AEA72EC8AF3}"/>
              </a:ext>
            </a:extLst>
          </p:cNvPr>
          <p:cNvPicPr>
            <a:picLocks noChangeAspect="1"/>
          </p:cNvPicPr>
          <p:nvPr/>
        </p:nvPicPr>
        <p:blipFill rotWithShape="1">
          <a:blip r:embed="rId5"/>
          <a:srcRect t="20606"/>
          <a:stretch/>
        </p:blipFill>
        <p:spPr>
          <a:xfrm>
            <a:off x="767408" y="2636912"/>
            <a:ext cx="4595872" cy="2322215"/>
          </a:xfrm>
          <a:prstGeom prst="rect">
            <a:avLst/>
          </a:prstGeom>
        </p:spPr>
      </p:pic>
      <p:pic>
        <p:nvPicPr>
          <p:cNvPr id="12" name="圖片 11">
            <a:extLst>
              <a:ext uri="{FF2B5EF4-FFF2-40B4-BE49-F238E27FC236}">
                <a16:creationId xmlns:a16="http://schemas.microsoft.com/office/drawing/2014/main" id="{E0964E33-D887-4574-91E0-E3B4971FDB8F}"/>
              </a:ext>
            </a:extLst>
          </p:cNvPr>
          <p:cNvPicPr>
            <a:picLocks noChangeAspect="1"/>
          </p:cNvPicPr>
          <p:nvPr/>
        </p:nvPicPr>
        <p:blipFill>
          <a:blip r:embed="rId6"/>
          <a:stretch>
            <a:fillRect/>
          </a:stretch>
        </p:blipFill>
        <p:spPr>
          <a:xfrm>
            <a:off x="551384" y="5085184"/>
            <a:ext cx="5256584" cy="287470"/>
          </a:xfrm>
          <a:prstGeom prst="rect">
            <a:avLst/>
          </a:prstGeom>
        </p:spPr>
      </p:pic>
      <p:sp>
        <p:nvSpPr>
          <p:cNvPr id="18" name="矩形: 圓角 17">
            <a:extLst>
              <a:ext uri="{FF2B5EF4-FFF2-40B4-BE49-F238E27FC236}">
                <a16:creationId xmlns:a16="http://schemas.microsoft.com/office/drawing/2014/main" id="{BF0C71A7-9AFC-46D9-9176-F1039217AAC8}"/>
              </a:ext>
            </a:extLst>
          </p:cNvPr>
          <p:cNvSpPr/>
          <p:nvPr/>
        </p:nvSpPr>
        <p:spPr>
          <a:xfrm>
            <a:off x="407368" y="494116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B24D7154-65EE-42C9-8EF3-D6A78C240683}"/>
              </a:ext>
            </a:extLst>
          </p:cNvPr>
          <p:cNvSpPr/>
          <p:nvPr/>
        </p:nvSpPr>
        <p:spPr>
          <a:xfrm>
            <a:off x="6096000" y="5924550"/>
            <a:ext cx="5992346" cy="369332"/>
          </a:xfrm>
          <a:prstGeom prst="rect">
            <a:avLst/>
          </a:prstGeom>
          <a:solidFill>
            <a:srgbClr val="00206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代表演算法 </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CART (Classification and Regression Tree)</a:t>
            </a:r>
            <a:endPar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6486CBDE-5A38-4D44-815F-5104289DEBCE}"/>
              </a:ext>
            </a:extLst>
          </p:cNvPr>
          <p:cNvPicPr>
            <a:picLocks noChangeAspect="1"/>
          </p:cNvPicPr>
          <p:nvPr/>
        </p:nvPicPr>
        <p:blipFill>
          <a:blip r:embed="rId7"/>
          <a:stretch>
            <a:fillRect/>
          </a:stretch>
        </p:blipFill>
        <p:spPr>
          <a:xfrm>
            <a:off x="1818173" y="5642354"/>
            <a:ext cx="2723006" cy="360975"/>
          </a:xfrm>
          <a:prstGeom prst="rect">
            <a:avLst/>
          </a:prstGeom>
        </p:spPr>
      </p:pic>
      <p:sp>
        <p:nvSpPr>
          <p:cNvPr id="6" name="等於 5">
            <a:extLst>
              <a:ext uri="{FF2B5EF4-FFF2-40B4-BE49-F238E27FC236}">
                <a16:creationId xmlns:a16="http://schemas.microsoft.com/office/drawing/2014/main" id="{C476A690-7109-4A05-B6FC-D2A55FF9DD47}"/>
              </a:ext>
            </a:extLst>
          </p:cNvPr>
          <p:cNvSpPr/>
          <p:nvPr/>
        </p:nvSpPr>
        <p:spPr>
          <a:xfrm rot="5400000">
            <a:off x="3140776" y="5424337"/>
            <a:ext cx="262466" cy="184666"/>
          </a:xfrm>
          <a:prstGeom prst="mathEqual">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6176073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熵＆基尼不純度</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以不同觀點衡量不確定性</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6" name="圖片 5">
            <a:extLst>
              <a:ext uri="{FF2B5EF4-FFF2-40B4-BE49-F238E27FC236}">
                <a16:creationId xmlns:a16="http://schemas.microsoft.com/office/drawing/2014/main" id="{FEF9C186-CDE9-B63C-466B-C1FF1EC36749}"/>
              </a:ext>
            </a:extLst>
          </p:cNvPr>
          <p:cNvPicPr>
            <a:picLocks noChangeAspect="1"/>
          </p:cNvPicPr>
          <p:nvPr/>
        </p:nvPicPr>
        <p:blipFill>
          <a:blip r:embed="rId3"/>
          <a:stretch>
            <a:fillRect/>
          </a:stretch>
        </p:blipFill>
        <p:spPr>
          <a:xfrm>
            <a:off x="2567608" y="1988840"/>
            <a:ext cx="6973273" cy="3115110"/>
          </a:xfrm>
          <a:prstGeom prst="rect">
            <a:avLst/>
          </a:prstGeom>
        </p:spPr>
      </p:pic>
    </p:spTree>
    <p:extLst>
      <p:ext uri="{BB962C8B-B14F-4D97-AF65-F5344CB8AC3E}">
        <p14:creationId xmlns:p14="http://schemas.microsoft.com/office/powerpoint/2010/main" val="35600251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資訊獲利</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graphicFrame>
        <p:nvGraphicFramePr>
          <p:cNvPr id="2" name="表格 1">
            <a:extLst>
              <a:ext uri="{FF2B5EF4-FFF2-40B4-BE49-F238E27FC236}">
                <a16:creationId xmlns:a16="http://schemas.microsoft.com/office/drawing/2014/main" id="{5B05E16B-7C5B-4C85-9C4C-EA7094979280}"/>
              </a:ext>
            </a:extLst>
          </p:cNvPr>
          <p:cNvGraphicFramePr>
            <a:graphicFrameLocks noGrp="1"/>
          </p:cNvGraphicFramePr>
          <p:nvPr/>
        </p:nvGraphicFramePr>
        <p:xfrm>
          <a:off x="1215494" y="2450852"/>
          <a:ext cx="3911600" cy="3143250"/>
        </p:xfrm>
        <a:graphic>
          <a:graphicData uri="http://schemas.openxmlformats.org/drawingml/2006/table">
            <a:tbl>
              <a:tblPr/>
              <a:tblGrid>
                <a:gridCol w="408911">
                  <a:extLst>
                    <a:ext uri="{9D8B030D-6E8A-4147-A177-3AD203B41FA5}">
                      <a16:colId xmlns:a16="http://schemas.microsoft.com/office/drawing/2014/main" val="2394363771"/>
                    </a:ext>
                  </a:extLst>
                </a:gridCol>
                <a:gridCol w="760765">
                  <a:extLst>
                    <a:ext uri="{9D8B030D-6E8A-4147-A177-3AD203B41FA5}">
                      <a16:colId xmlns:a16="http://schemas.microsoft.com/office/drawing/2014/main" val="643688937"/>
                    </a:ext>
                  </a:extLst>
                </a:gridCol>
                <a:gridCol w="583253">
                  <a:extLst>
                    <a:ext uri="{9D8B030D-6E8A-4147-A177-3AD203B41FA5}">
                      <a16:colId xmlns:a16="http://schemas.microsoft.com/office/drawing/2014/main" val="254458539"/>
                    </a:ext>
                  </a:extLst>
                </a:gridCol>
                <a:gridCol w="789294">
                  <a:extLst>
                    <a:ext uri="{9D8B030D-6E8A-4147-A177-3AD203B41FA5}">
                      <a16:colId xmlns:a16="http://schemas.microsoft.com/office/drawing/2014/main" val="3224860533"/>
                    </a:ext>
                  </a:extLst>
                </a:gridCol>
                <a:gridCol w="621291">
                  <a:extLst>
                    <a:ext uri="{9D8B030D-6E8A-4147-A177-3AD203B41FA5}">
                      <a16:colId xmlns:a16="http://schemas.microsoft.com/office/drawing/2014/main" val="1945456467"/>
                    </a:ext>
                  </a:extLst>
                </a:gridCol>
                <a:gridCol w="748086">
                  <a:extLst>
                    <a:ext uri="{9D8B030D-6E8A-4147-A177-3AD203B41FA5}">
                      <a16:colId xmlns:a16="http://schemas.microsoft.com/office/drawing/2014/main" val="3116508234"/>
                    </a:ext>
                  </a:extLst>
                </a:gridCol>
              </a:tblGrid>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967204608"/>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66062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142663"/>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092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9444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29211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82548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206309"/>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8284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70994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430312"/>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426027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75880"/>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30665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471461"/>
                  </a:ext>
                </a:extLst>
              </a:tr>
            </a:tbl>
          </a:graphicData>
        </a:graphic>
      </p:graphicFrame>
      <p:sp>
        <p:nvSpPr>
          <p:cNvPr id="14" name="文字方塊 13">
            <a:extLst>
              <a:ext uri="{FF2B5EF4-FFF2-40B4-BE49-F238E27FC236}">
                <a16:creationId xmlns:a16="http://schemas.microsoft.com/office/drawing/2014/main" id="{4D28FA10-582A-49F2-96F2-F7F02335B9BF}"/>
              </a:ext>
            </a:extLst>
          </p:cNvPr>
          <p:cNvSpPr txBox="1"/>
          <p:nvPr/>
        </p:nvSpPr>
        <p:spPr>
          <a:xfrm>
            <a:off x="390523" y="1572825"/>
            <a:ext cx="556154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過去 </a:t>
            </a: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天所收集的紀錄，</a:t>
            </a: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有關打網球的決策因子資料表</a:t>
            </a: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00007BC-0CC9-46B2-8D89-D7A6694BEA5F}"/>
              </a:ext>
            </a:extLst>
          </p:cNvPr>
          <p:cNvSpPr txBox="1"/>
          <p:nvPr/>
        </p:nvSpPr>
        <p:spPr>
          <a:xfrm>
            <a:off x="6239934" y="1340768"/>
            <a:ext cx="5561543" cy="290848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情境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假設有一套天氣評估系統，它有一些評估屬性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如</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風力、濕 度、</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，用以評估該天氣是否適合打網球。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以風力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為例，它在所有的訓練資料中所會出現的值為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weak, strong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若目前的資料集合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記 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 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個範例資料中，關於風力的資料</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 = weak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8</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en-US" altLang="zh-TW" sz="1200" b="1"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weak</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 = strong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en-US" altLang="zh-TW" sz="1200" b="1"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strong</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我們想要得知風力這個屬性的資訊獲利為多少。</a:t>
            </a:r>
          </a:p>
        </p:txBody>
      </p:sp>
      <p:pic>
        <p:nvPicPr>
          <p:cNvPr id="6" name="圖片 5">
            <a:extLst>
              <a:ext uri="{FF2B5EF4-FFF2-40B4-BE49-F238E27FC236}">
                <a16:creationId xmlns:a16="http://schemas.microsoft.com/office/drawing/2014/main" id="{ABD7E72D-FFD9-4028-BA8A-D06128A49A31}"/>
              </a:ext>
            </a:extLst>
          </p:cNvPr>
          <p:cNvPicPr>
            <a:picLocks noChangeAspect="1"/>
          </p:cNvPicPr>
          <p:nvPr/>
        </p:nvPicPr>
        <p:blipFill>
          <a:blip r:embed="rId3"/>
          <a:stretch>
            <a:fillRect/>
          </a:stretch>
        </p:blipFill>
        <p:spPr>
          <a:xfrm>
            <a:off x="7668436" y="4361300"/>
            <a:ext cx="2711697" cy="1246505"/>
          </a:xfrm>
          <a:prstGeom prst="rect">
            <a:avLst/>
          </a:prstGeom>
        </p:spPr>
      </p:pic>
    </p:spTree>
    <p:extLst>
      <p:ext uri="{BB962C8B-B14F-4D97-AF65-F5344CB8AC3E}">
        <p14:creationId xmlns:p14="http://schemas.microsoft.com/office/powerpoint/2010/main" val="32042019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0DA98F62-E6B7-48D7-ADEF-82F476311DA8}"/>
              </a:ext>
            </a:extLst>
          </p:cNvPr>
          <p:cNvPicPr>
            <a:picLocks noChangeAspect="1"/>
          </p:cNvPicPr>
          <p:nvPr/>
        </p:nvPicPr>
        <p:blipFill>
          <a:blip r:embed="rId3"/>
          <a:stretch>
            <a:fillRect/>
          </a:stretch>
        </p:blipFill>
        <p:spPr>
          <a:xfrm>
            <a:off x="525977" y="1873829"/>
            <a:ext cx="5071533" cy="2768480"/>
          </a:xfrm>
          <a:prstGeom prst="rect">
            <a:avLst/>
          </a:prstGeom>
        </p:spPr>
      </p:pic>
      <p:sp>
        <p:nvSpPr>
          <p:cNvPr id="11" name="矩形 10">
            <a:extLst>
              <a:ext uri="{FF2B5EF4-FFF2-40B4-BE49-F238E27FC236}">
                <a16:creationId xmlns:a16="http://schemas.microsoft.com/office/drawing/2014/main" id="{656AFD9E-18B3-4BDD-8EA6-BFDEFB19D870}"/>
              </a:ext>
            </a:extLst>
          </p:cNvPr>
          <p:cNvSpPr/>
          <p:nvPr/>
        </p:nvSpPr>
        <p:spPr>
          <a:xfrm>
            <a:off x="803412" y="1479097"/>
            <a:ext cx="4943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Which attribute is the best for 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5F9E7DA7-D9A4-411F-8045-DB3EF7E6A053}"/>
              </a:ext>
            </a:extLst>
          </p:cNvPr>
          <p:cNvSpPr/>
          <p:nvPr/>
        </p:nvSpPr>
        <p:spPr>
          <a:xfrm>
            <a:off x="6128075" y="1479712"/>
            <a:ext cx="5843792" cy="22159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Summarize the ID3 algorithm as illustrated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Entropy(S) = ∑ – p(I) . log</a:t>
            </a:r>
            <a:r>
              <a:rPr kumimoji="0" lang="en-U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Gain(S, A) = Entropy(S) – ∑ [ p(S|A) . Entropy(S|A)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計算總熵</a:t>
            </a:r>
            <a:r>
              <a:rPr kumimoji="0" lang="en-US" altLang="zh-TW"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Entropy(Decision) = – p(Yes)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p(Yes) – p(No)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Entropy(Decision) = – (9/14)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(9/14) – (5/14)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(5/14) = 0.940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8" name="圖片 17">
            <a:extLst>
              <a:ext uri="{FF2B5EF4-FFF2-40B4-BE49-F238E27FC236}">
                <a16:creationId xmlns:a16="http://schemas.microsoft.com/office/drawing/2014/main" id="{C8785067-B8AA-4085-BE88-E7071FC6A9BC}"/>
              </a:ext>
            </a:extLst>
          </p:cNvPr>
          <p:cNvPicPr>
            <a:picLocks noChangeAspect="1"/>
          </p:cNvPicPr>
          <p:nvPr/>
        </p:nvPicPr>
        <p:blipFill>
          <a:blip r:embed="rId4"/>
          <a:stretch>
            <a:fillRect/>
          </a:stretch>
        </p:blipFill>
        <p:spPr>
          <a:xfrm>
            <a:off x="1792160" y="4667962"/>
            <a:ext cx="2711697" cy="1246505"/>
          </a:xfrm>
          <a:prstGeom prst="rect">
            <a:avLst/>
          </a:prstGeom>
        </p:spPr>
      </p:pic>
      <p:pic>
        <p:nvPicPr>
          <p:cNvPr id="19" name="圖片 18">
            <a:extLst>
              <a:ext uri="{FF2B5EF4-FFF2-40B4-BE49-F238E27FC236}">
                <a16:creationId xmlns:a16="http://schemas.microsoft.com/office/drawing/2014/main" id="{C117FCC6-B922-4716-B8EF-6ED5CC55F3D2}"/>
              </a:ext>
            </a:extLst>
          </p:cNvPr>
          <p:cNvPicPr>
            <a:picLocks noChangeAspect="1"/>
          </p:cNvPicPr>
          <p:nvPr/>
        </p:nvPicPr>
        <p:blipFill rotWithShape="1">
          <a:blip r:embed="rId5"/>
          <a:srcRect r="40559" b="-7395"/>
          <a:stretch/>
        </p:blipFill>
        <p:spPr>
          <a:xfrm>
            <a:off x="7233868" y="3421313"/>
            <a:ext cx="2996149" cy="576064"/>
          </a:xfrm>
          <a:prstGeom prst="rect">
            <a:avLst/>
          </a:prstGeom>
        </p:spPr>
      </p:pic>
      <p:sp>
        <p:nvSpPr>
          <p:cNvPr id="5" name="矩形 4">
            <a:extLst>
              <a:ext uri="{FF2B5EF4-FFF2-40B4-BE49-F238E27FC236}">
                <a16:creationId xmlns:a16="http://schemas.microsoft.com/office/drawing/2014/main" id="{DF649ED8-87B3-4230-99B9-64250B101B0B}"/>
              </a:ext>
            </a:extLst>
          </p:cNvPr>
          <p:cNvSpPr/>
          <p:nvPr/>
        </p:nvSpPr>
        <p:spPr>
          <a:xfrm>
            <a:off x="6128075" y="3997377"/>
            <a:ext cx="5843792"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計算風力屬性資訊獲利</a:t>
            </a:r>
            <a:r>
              <a:rPr kumimoji="0" lang="en-US" altLang="zh-TW"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Gain(Decision, Wind)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Entropy(Decision) – ∑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a:t>
            </a:r>
            <a:r>
              <a:rPr kumimoji="0" lang="zh-TW" altLang="en-US"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Wind attribute has two labels: weak and strong. So reflect it to the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5">
            <a:extLst>
              <a:ext uri="{FF2B5EF4-FFF2-40B4-BE49-F238E27FC236}">
                <a16:creationId xmlns:a16="http://schemas.microsoft.com/office/drawing/2014/main" id="{4655FCBC-2745-4214-89AD-A13D8BDC1131}"/>
              </a:ext>
            </a:extLst>
          </p:cNvPr>
          <p:cNvSpPr/>
          <p:nvPr/>
        </p:nvSpPr>
        <p:spPr>
          <a:xfrm>
            <a:off x="6128075" y="5226400"/>
            <a:ext cx="507153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Gain(Decision, Wind)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Entropy(Decision)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=Weak) *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=Weak)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=Strong) *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=Strong) ]</a:t>
            </a:r>
          </a:p>
        </p:txBody>
      </p:sp>
      <p:sp>
        <p:nvSpPr>
          <p:cNvPr id="9" name="箭號: 弧形右彎 8">
            <a:extLst>
              <a:ext uri="{FF2B5EF4-FFF2-40B4-BE49-F238E27FC236}">
                <a16:creationId xmlns:a16="http://schemas.microsoft.com/office/drawing/2014/main" id="{2AF420B2-6508-4727-94E1-65E05CD75C24}"/>
              </a:ext>
            </a:extLst>
          </p:cNvPr>
          <p:cNvSpPr/>
          <p:nvPr/>
        </p:nvSpPr>
        <p:spPr>
          <a:xfrm>
            <a:off x="5698067" y="4444037"/>
            <a:ext cx="397933" cy="1259417"/>
          </a:xfrm>
          <a:prstGeom prst="curvedRightArrow">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0114866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graphicFrame>
        <p:nvGraphicFramePr>
          <p:cNvPr id="16" name="表格 15">
            <a:extLst>
              <a:ext uri="{FF2B5EF4-FFF2-40B4-BE49-F238E27FC236}">
                <a16:creationId xmlns:a16="http://schemas.microsoft.com/office/drawing/2014/main" id="{BF4E5BF4-9AEE-4CA8-A8B2-01670657E67B}"/>
              </a:ext>
            </a:extLst>
          </p:cNvPr>
          <p:cNvGraphicFramePr>
            <a:graphicFrameLocks noGrp="1"/>
          </p:cNvGraphicFramePr>
          <p:nvPr/>
        </p:nvGraphicFramePr>
        <p:xfrm>
          <a:off x="1215494" y="1853924"/>
          <a:ext cx="3911600" cy="3143250"/>
        </p:xfrm>
        <a:graphic>
          <a:graphicData uri="http://schemas.openxmlformats.org/drawingml/2006/table">
            <a:tbl>
              <a:tblPr/>
              <a:tblGrid>
                <a:gridCol w="408911">
                  <a:extLst>
                    <a:ext uri="{9D8B030D-6E8A-4147-A177-3AD203B41FA5}">
                      <a16:colId xmlns:a16="http://schemas.microsoft.com/office/drawing/2014/main" val="2394363771"/>
                    </a:ext>
                  </a:extLst>
                </a:gridCol>
                <a:gridCol w="760765">
                  <a:extLst>
                    <a:ext uri="{9D8B030D-6E8A-4147-A177-3AD203B41FA5}">
                      <a16:colId xmlns:a16="http://schemas.microsoft.com/office/drawing/2014/main" val="643688937"/>
                    </a:ext>
                  </a:extLst>
                </a:gridCol>
                <a:gridCol w="583253">
                  <a:extLst>
                    <a:ext uri="{9D8B030D-6E8A-4147-A177-3AD203B41FA5}">
                      <a16:colId xmlns:a16="http://schemas.microsoft.com/office/drawing/2014/main" val="254458539"/>
                    </a:ext>
                  </a:extLst>
                </a:gridCol>
                <a:gridCol w="789294">
                  <a:extLst>
                    <a:ext uri="{9D8B030D-6E8A-4147-A177-3AD203B41FA5}">
                      <a16:colId xmlns:a16="http://schemas.microsoft.com/office/drawing/2014/main" val="3224860533"/>
                    </a:ext>
                  </a:extLst>
                </a:gridCol>
                <a:gridCol w="621291">
                  <a:extLst>
                    <a:ext uri="{9D8B030D-6E8A-4147-A177-3AD203B41FA5}">
                      <a16:colId xmlns:a16="http://schemas.microsoft.com/office/drawing/2014/main" val="1945456467"/>
                    </a:ext>
                  </a:extLst>
                </a:gridCol>
                <a:gridCol w="748086">
                  <a:extLst>
                    <a:ext uri="{9D8B030D-6E8A-4147-A177-3AD203B41FA5}">
                      <a16:colId xmlns:a16="http://schemas.microsoft.com/office/drawing/2014/main" val="3116508234"/>
                    </a:ext>
                  </a:extLst>
                </a:gridCol>
              </a:tblGrid>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967204608"/>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66062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142663"/>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092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9444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29211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82548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206309"/>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8284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70994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430312"/>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426027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75880"/>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30665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471461"/>
                  </a:ext>
                </a:extLst>
              </a:tr>
            </a:tbl>
          </a:graphicData>
        </a:graphic>
      </p:graphicFrame>
      <p:sp>
        <p:nvSpPr>
          <p:cNvPr id="12" name="矩形 11">
            <a:extLst>
              <a:ext uri="{FF2B5EF4-FFF2-40B4-BE49-F238E27FC236}">
                <a16:creationId xmlns:a16="http://schemas.microsoft.com/office/drawing/2014/main" id="{1F3EAD4C-3DEB-42EC-82F3-361A43F4DC3F}"/>
              </a:ext>
            </a:extLst>
          </p:cNvPr>
          <p:cNvSpPr/>
          <p:nvPr/>
        </p:nvSpPr>
        <p:spPr>
          <a:xfrm>
            <a:off x="1600200" y="2078539"/>
            <a:ext cx="778933" cy="303106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3FA5E385-78B4-4EC4-8598-903384CCA908}"/>
              </a:ext>
            </a:extLst>
          </p:cNvPr>
          <p:cNvSpPr/>
          <p:nvPr/>
        </p:nvSpPr>
        <p:spPr>
          <a:xfrm>
            <a:off x="2374373" y="2078539"/>
            <a:ext cx="597428" cy="303106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矩形 17">
            <a:extLst>
              <a:ext uri="{FF2B5EF4-FFF2-40B4-BE49-F238E27FC236}">
                <a16:creationId xmlns:a16="http://schemas.microsoft.com/office/drawing/2014/main" id="{B13121D0-C6B0-41C0-9FB0-823C5ADFACDA}"/>
              </a:ext>
            </a:extLst>
          </p:cNvPr>
          <p:cNvSpPr/>
          <p:nvPr/>
        </p:nvSpPr>
        <p:spPr>
          <a:xfrm>
            <a:off x="2971800" y="2078539"/>
            <a:ext cx="774173" cy="303106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52527E6B-3625-430B-B0C8-0594F27E3CED}"/>
              </a:ext>
            </a:extLst>
          </p:cNvPr>
          <p:cNvSpPr/>
          <p:nvPr/>
        </p:nvSpPr>
        <p:spPr>
          <a:xfrm>
            <a:off x="3745973" y="2078539"/>
            <a:ext cx="648227" cy="3031066"/>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49D553CB-23FB-4A9A-8F58-CF5A04DC2735}"/>
              </a:ext>
            </a:extLst>
          </p:cNvPr>
          <p:cNvSpPr/>
          <p:nvPr/>
        </p:nvSpPr>
        <p:spPr>
          <a:xfrm>
            <a:off x="1508430" y="5150290"/>
            <a:ext cx="86594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Sunny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Overcast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99740362-4603-439A-B3D4-AA59088D90C9}"/>
              </a:ext>
            </a:extLst>
          </p:cNvPr>
          <p:cNvSpPr/>
          <p:nvPr/>
        </p:nvSpPr>
        <p:spPr>
          <a:xfrm>
            <a:off x="2305351" y="5150290"/>
            <a:ext cx="52770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22">
            <a:extLst>
              <a:ext uri="{FF2B5EF4-FFF2-40B4-BE49-F238E27FC236}">
                <a16:creationId xmlns:a16="http://schemas.microsoft.com/office/drawing/2014/main" id="{341AB1A0-7D90-4DA0-B876-5042554A14C2}"/>
              </a:ext>
            </a:extLst>
          </p:cNvPr>
          <p:cNvSpPr/>
          <p:nvPr/>
        </p:nvSpPr>
        <p:spPr>
          <a:xfrm>
            <a:off x="2971800" y="5150290"/>
            <a:ext cx="74539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23">
            <a:extLst>
              <a:ext uri="{FF2B5EF4-FFF2-40B4-BE49-F238E27FC236}">
                <a16:creationId xmlns:a16="http://schemas.microsoft.com/office/drawing/2014/main" id="{8BB4ABAD-BEB4-4060-A21E-E05403159000}"/>
              </a:ext>
            </a:extLst>
          </p:cNvPr>
          <p:cNvSpPr/>
          <p:nvPr/>
        </p:nvSpPr>
        <p:spPr>
          <a:xfrm>
            <a:off x="3745973" y="5150290"/>
            <a:ext cx="68211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24">
            <a:extLst>
              <a:ext uri="{FF2B5EF4-FFF2-40B4-BE49-F238E27FC236}">
                <a16:creationId xmlns:a16="http://schemas.microsoft.com/office/drawing/2014/main" id="{AAF948CA-37BA-44F2-B7C4-3751F4AD7FFB}"/>
              </a:ext>
            </a:extLst>
          </p:cNvPr>
          <p:cNvSpPr/>
          <p:nvPr/>
        </p:nvSpPr>
        <p:spPr>
          <a:xfrm>
            <a:off x="6798733" y="1798659"/>
            <a:ext cx="1218301" cy="4111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24D7B5F3-CBF8-444F-B57F-85D7FB8E9B2C}"/>
              </a:ext>
            </a:extLst>
          </p:cNvPr>
          <p:cNvSpPr/>
          <p:nvPr/>
        </p:nvSpPr>
        <p:spPr>
          <a:xfrm>
            <a:off x="9688673" y="1798659"/>
            <a:ext cx="1218301" cy="41114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Temp</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7" name="矩形 26">
            <a:extLst>
              <a:ext uri="{FF2B5EF4-FFF2-40B4-BE49-F238E27FC236}">
                <a16:creationId xmlns:a16="http://schemas.microsoft.com/office/drawing/2014/main" id="{81343823-4377-4587-8A23-B904A6B0E3A5}"/>
              </a:ext>
            </a:extLst>
          </p:cNvPr>
          <p:cNvSpPr/>
          <p:nvPr/>
        </p:nvSpPr>
        <p:spPr>
          <a:xfrm>
            <a:off x="6798733" y="4104439"/>
            <a:ext cx="1218301" cy="41114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27">
            <a:extLst>
              <a:ext uri="{FF2B5EF4-FFF2-40B4-BE49-F238E27FC236}">
                <a16:creationId xmlns:a16="http://schemas.microsoft.com/office/drawing/2014/main" id="{B443084D-D268-4F62-8448-15FEC7A9E99D}"/>
              </a:ext>
            </a:extLst>
          </p:cNvPr>
          <p:cNvSpPr/>
          <p:nvPr/>
        </p:nvSpPr>
        <p:spPr>
          <a:xfrm>
            <a:off x="9688672" y="4104439"/>
            <a:ext cx="1218301" cy="411141"/>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p:cNvCxnSpPr>
          <p:nvPr/>
        </p:nvCxnSpPr>
        <p:spPr>
          <a:xfrm flipH="1">
            <a:off x="6375175"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89C8AC5F-1250-4F4E-A57A-36013ACD3F28}"/>
              </a:ext>
            </a:extLst>
          </p:cNvPr>
          <p:cNvCxnSpPr>
            <a:cxnSpLocks/>
          </p:cNvCxnSpPr>
          <p:nvPr/>
        </p:nvCxnSpPr>
        <p:spPr>
          <a:xfrm flipH="1">
            <a:off x="9265113"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60072765-CC10-433B-A476-A88FD3E0AE01}"/>
              </a:ext>
            </a:extLst>
          </p:cNvPr>
          <p:cNvCxnSpPr>
            <a:cxnSpLocks/>
          </p:cNvCxnSpPr>
          <p:nvPr/>
        </p:nvCxnSpPr>
        <p:spPr>
          <a:xfrm flipH="1">
            <a:off x="9265113" y="453120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B73232AF-1ECA-45F9-8BFD-2184D6A385B5}"/>
              </a:ext>
            </a:extLst>
          </p:cNvPr>
          <p:cNvCxnSpPr>
            <a:cxnSpLocks/>
          </p:cNvCxnSpPr>
          <p:nvPr/>
        </p:nvCxnSpPr>
        <p:spPr>
          <a:xfrm flipH="1">
            <a:off x="6375173" y="453120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線單箭頭接點 34">
            <a:extLst>
              <a:ext uri="{FF2B5EF4-FFF2-40B4-BE49-F238E27FC236}">
                <a16:creationId xmlns:a16="http://schemas.microsoft.com/office/drawing/2014/main" id="{5C701B65-30E1-4893-AA02-AC5BC8AC34AC}"/>
              </a:ext>
            </a:extLst>
          </p:cNvPr>
          <p:cNvCxnSpPr>
            <a:cxnSpLocks/>
          </p:cNvCxnSpPr>
          <p:nvPr/>
        </p:nvCxnSpPr>
        <p:spPr>
          <a:xfrm>
            <a:off x="10297822"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p:cNvCxnSpPr>
          <p:nvPr/>
        </p:nvCxnSpPr>
        <p:spPr>
          <a:xfrm>
            <a:off x="7396584"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0FD47373-1119-4881-BE4A-C75A12B8CB98}"/>
              </a:ext>
            </a:extLst>
          </p:cNvPr>
          <p:cNvCxnSpPr>
            <a:cxnSpLocks/>
          </p:cNvCxnSpPr>
          <p:nvPr/>
        </p:nvCxnSpPr>
        <p:spPr>
          <a:xfrm>
            <a:off x="7396584" y="451558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84E1537F-0F6E-48B8-88D5-A5C254C2C7A4}"/>
              </a:ext>
            </a:extLst>
          </p:cNvPr>
          <p:cNvCxnSpPr>
            <a:cxnSpLocks/>
          </p:cNvCxnSpPr>
          <p:nvPr/>
        </p:nvCxnSpPr>
        <p:spPr>
          <a:xfrm>
            <a:off x="10297821" y="451558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7407882" y="2209800"/>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8422A14C-FD3A-4D84-B6E9-D8CE8078982A}"/>
              </a:ext>
            </a:extLst>
          </p:cNvPr>
          <p:cNvCxnSpPr>
            <a:cxnSpLocks/>
          </p:cNvCxnSpPr>
          <p:nvPr/>
        </p:nvCxnSpPr>
        <p:spPr>
          <a:xfrm>
            <a:off x="10297821" y="2209800"/>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11A998B7-B15D-4F3D-AA64-B049C1AE7FA2}"/>
              </a:ext>
            </a:extLst>
          </p:cNvPr>
          <p:cNvSpPr/>
          <p:nvPr/>
        </p:nvSpPr>
        <p:spPr>
          <a:xfrm>
            <a:off x="6148164"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73">
            <a:extLst>
              <a:ext uri="{FF2B5EF4-FFF2-40B4-BE49-F238E27FC236}">
                <a16:creationId xmlns:a16="http://schemas.microsoft.com/office/drawing/2014/main" id="{86BC61BC-AACF-4441-865A-5C654C68732F}"/>
              </a:ext>
            </a:extLst>
          </p:cNvPr>
          <p:cNvSpPr/>
          <p:nvPr/>
        </p:nvSpPr>
        <p:spPr>
          <a:xfrm>
            <a:off x="7053523"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74">
            <a:extLst>
              <a:ext uri="{FF2B5EF4-FFF2-40B4-BE49-F238E27FC236}">
                <a16:creationId xmlns:a16="http://schemas.microsoft.com/office/drawing/2014/main" id="{9BA36F0C-4F19-42D9-9B93-92C7CDE84744}"/>
              </a:ext>
            </a:extLst>
          </p:cNvPr>
          <p:cNvSpPr/>
          <p:nvPr/>
        </p:nvSpPr>
        <p:spPr>
          <a:xfrm>
            <a:off x="8017034"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EAB84A2F-9970-44CD-B6E6-57327A3414C3}"/>
              </a:ext>
            </a:extLst>
          </p:cNvPr>
          <p:cNvSpPr/>
          <p:nvPr/>
        </p:nvSpPr>
        <p:spPr>
          <a:xfrm>
            <a:off x="6343641" y="2331551"/>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6989972" y="2331551"/>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7814493" y="2331551"/>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9" name="矩形 78">
            <a:extLst>
              <a:ext uri="{FF2B5EF4-FFF2-40B4-BE49-F238E27FC236}">
                <a16:creationId xmlns:a16="http://schemas.microsoft.com/office/drawing/2014/main" id="{8A2B3DD6-5B12-4FB2-A46C-98ADB47F45A1}"/>
              </a:ext>
            </a:extLst>
          </p:cNvPr>
          <p:cNvSpPr/>
          <p:nvPr/>
        </p:nvSpPr>
        <p:spPr>
          <a:xfrm>
            <a:off x="9287967" y="2331551"/>
            <a:ext cx="46519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Hot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79">
            <a:extLst>
              <a:ext uri="{FF2B5EF4-FFF2-40B4-BE49-F238E27FC236}">
                <a16:creationId xmlns:a16="http://schemas.microsoft.com/office/drawing/2014/main" id="{13AECAE8-67FE-4302-9E1A-023DFFE082A1}"/>
              </a:ext>
            </a:extLst>
          </p:cNvPr>
          <p:cNvSpPr/>
          <p:nvPr/>
        </p:nvSpPr>
        <p:spPr>
          <a:xfrm>
            <a:off x="10008627" y="2331551"/>
            <a:ext cx="519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1" name="矩形 80">
            <a:extLst>
              <a:ext uri="{FF2B5EF4-FFF2-40B4-BE49-F238E27FC236}">
                <a16:creationId xmlns:a16="http://schemas.microsoft.com/office/drawing/2014/main" id="{D1CF9506-D19B-4DA9-9D27-DDB66B83B762}"/>
              </a:ext>
            </a:extLst>
          </p:cNvPr>
          <p:cNvSpPr/>
          <p:nvPr/>
        </p:nvSpPr>
        <p:spPr>
          <a:xfrm>
            <a:off x="10758819" y="2331551"/>
            <a:ext cx="5277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Cool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2" name="矩形 81">
            <a:extLst>
              <a:ext uri="{FF2B5EF4-FFF2-40B4-BE49-F238E27FC236}">
                <a16:creationId xmlns:a16="http://schemas.microsoft.com/office/drawing/2014/main" id="{2FE85C9B-6B90-45E1-8963-52A94CDA3731}"/>
              </a:ext>
            </a:extLst>
          </p:cNvPr>
          <p:cNvSpPr/>
          <p:nvPr/>
        </p:nvSpPr>
        <p:spPr>
          <a:xfrm>
            <a:off x="9398717" y="4602647"/>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4" name="矩形 83">
            <a:extLst>
              <a:ext uri="{FF2B5EF4-FFF2-40B4-BE49-F238E27FC236}">
                <a16:creationId xmlns:a16="http://schemas.microsoft.com/office/drawing/2014/main" id="{15FC0536-B78C-4262-8207-031528876326}"/>
              </a:ext>
            </a:extLst>
          </p:cNvPr>
          <p:cNvSpPr/>
          <p:nvPr/>
        </p:nvSpPr>
        <p:spPr>
          <a:xfrm>
            <a:off x="10758819" y="4602647"/>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5" name="矩形 84">
            <a:extLst>
              <a:ext uri="{FF2B5EF4-FFF2-40B4-BE49-F238E27FC236}">
                <a16:creationId xmlns:a16="http://schemas.microsoft.com/office/drawing/2014/main" id="{16773B7D-2A5C-489B-957F-17342E4C67F4}"/>
              </a:ext>
            </a:extLst>
          </p:cNvPr>
          <p:cNvSpPr/>
          <p:nvPr/>
        </p:nvSpPr>
        <p:spPr>
          <a:xfrm>
            <a:off x="6402141" y="4602647"/>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6" name="矩形 85">
            <a:extLst>
              <a:ext uri="{FF2B5EF4-FFF2-40B4-BE49-F238E27FC236}">
                <a16:creationId xmlns:a16="http://schemas.microsoft.com/office/drawing/2014/main" id="{A681F27B-14BF-4784-9382-99DCE7868A80}"/>
              </a:ext>
            </a:extLst>
          </p:cNvPr>
          <p:cNvSpPr/>
          <p:nvPr/>
        </p:nvSpPr>
        <p:spPr>
          <a:xfrm>
            <a:off x="7762243" y="4602647"/>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7" name="矩形 86">
            <a:extLst>
              <a:ext uri="{FF2B5EF4-FFF2-40B4-BE49-F238E27FC236}">
                <a16:creationId xmlns:a16="http://schemas.microsoft.com/office/drawing/2014/main" id="{9564E46D-C364-4A1B-B47B-07E86DFF13B7}"/>
              </a:ext>
            </a:extLst>
          </p:cNvPr>
          <p:cNvSpPr/>
          <p:nvPr/>
        </p:nvSpPr>
        <p:spPr>
          <a:xfrm>
            <a:off x="8933607"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矩形 87">
            <a:extLst>
              <a:ext uri="{FF2B5EF4-FFF2-40B4-BE49-F238E27FC236}">
                <a16:creationId xmlns:a16="http://schemas.microsoft.com/office/drawing/2014/main" id="{471F0753-5F86-4552-BF7B-F7598CCDCFD6}"/>
              </a:ext>
            </a:extLst>
          </p:cNvPr>
          <p:cNvSpPr/>
          <p:nvPr/>
        </p:nvSpPr>
        <p:spPr>
          <a:xfrm>
            <a:off x="9838966"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9" name="矩形 88">
            <a:extLst>
              <a:ext uri="{FF2B5EF4-FFF2-40B4-BE49-F238E27FC236}">
                <a16:creationId xmlns:a16="http://schemas.microsoft.com/office/drawing/2014/main" id="{76B77DAD-0343-4018-BF27-9FAD13F1A455}"/>
              </a:ext>
            </a:extLst>
          </p:cNvPr>
          <p:cNvSpPr/>
          <p:nvPr/>
        </p:nvSpPr>
        <p:spPr>
          <a:xfrm>
            <a:off x="10802477"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3" name="矩形 92">
            <a:extLst>
              <a:ext uri="{FF2B5EF4-FFF2-40B4-BE49-F238E27FC236}">
                <a16:creationId xmlns:a16="http://schemas.microsoft.com/office/drawing/2014/main" id="{836EB074-1966-45ED-AC50-C6B4188D9FB5}"/>
              </a:ext>
            </a:extLst>
          </p:cNvPr>
          <p:cNvSpPr/>
          <p:nvPr/>
        </p:nvSpPr>
        <p:spPr>
          <a:xfrm>
            <a:off x="10802477" y="5260970"/>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4" name="矩形 93">
            <a:extLst>
              <a:ext uri="{FF2B5EF4-FFF2-40B4-BE49-F238E27FC236}">
                <a16:creationId xmlns:a16="http://schemas.microsoft.com/office/drawing/2014/main" id="{F46DB6BF-080D-46CB-96C4-3E690873D402}"/>
              </a:ext>
            </a:extLst>
          </p:cNvPr>
          <p:cNvSpPr/>
          <p:nvPr/>
        </p:nvSpPr>
        <p:spPr>
          <a:xfrm>
            <a:off x="8933607" y="523325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5" name="矩形 94">
            <a:extLst>
              <a:ext uri="{FF2B5EF4-FFF2-40B4-BE49-F238E27FC236}">
                <a16:creationId xmlns:a16="http://schemas.microsoft.com/office/drawing/2014/main" id="{E3978190-A33B-497E-A40B-8183B3579477}"/>
              </a:ext>
            </a:extLst>
          </p:cNvPr>
          <p:cNvSpPr/>
          <p:nvPr/>
        </p:nvSpPr>
        <p:spPr>
          <a:xfrm>
            <a:off x="7964870" y="5260970"/>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6" name="矩形 95">
            <a:extLst>
              <a:ext uri="{FF2B5EF4-FFF2-40B4-BE49-F238E27FC236}">
                <a16:creationId xmlns:a16="http://schemas.microsoft.com/office/drawing/2014/main" id="{006B8F01-928A-4C1A-B955-70EF5850ADB5}"/>
              </a:ext>
            </a:extLst>
          </p:cNvPr>
          <p:cNvSpPr/>
          <p:nvPr/>
        </p:nvSpPr>
        <p:spPr>
          <a:xfrm>
            <a:off x="6096000" y="523325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4</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7" name="矩形 96">
            <a:extLst>
              <a:ext uri="{FF2B5EF4-FFF2-40B4-BE49-F238E27FC236}">
                <a16:creationId xmlns:a16="http://schemas.microsoft.com/office/drawing/2014/main" id="{2B8A9380-DE41-43EB-A4E2-EA593AF9FA0C}"/>
              </a:ext>
            </a:extLst>
          </p:cNvPr>
          <p:cNvSpPr/>
          <p:nvPr/>
        </p:nvSpPr>
        <p:spPr>
          <a:xfrm>
            <a:off x="6480992" y="3485472"/>
            <a:ext cx="2004075" cy="276999"/>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Outlook) = 0.246</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8" name="矩形 97">
            <a:extLst>
              <a:ext uri="{FF2B5EF4-FFF2-40B4-BE49-F238E27FC236}">
                <a16:creationId xmlns:a16="http://schemas.microsoft.com/office/drawing/2014/main" id="{3C730E31-56CB-4200-93BE-5506E1C46076}"/>
              </a:ext>
            </a:extLst>
          </p:cNvPr>
          <p:cNvSpPr/>
          <p:nvPr/>
        </p:nvSpPr>
        <p:spPr>
          <a:xfrm>
            <a:off x="9295783" y="3485472"/>
            <a:ext cx="23422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Temperature) = 0.029</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9" name="矩形 98">
            <a:extLst>
              <a:ext uri="{FF2B5EF4-FFF2-40B4-BE49-F238E27FC236}">
                <a16:creationId xmlns:a16="http://schemas.microsoft.com/office/drawing/2014/main" id="{3AD077DB-ACE3-4EC9-ADC7-AE47EBAC98B1}"/>
              </a:ext>
            </a:extLst>
          </p:cNvPr>
          <p:cNvSpPr/>
          <p:nvPr/>
        </p:nvSpPr>
        <p:spPr>
          <a:xfrm>
            <a:off x="9431220" y="5771528"/>
            <a:ext cx="179247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Wind) = 0.048</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0" name="矩形 99">
            <a:extLst>
              <a:ext uri="{FF2B5EF4-FFF2-40B4-BE49-F238E27FC236}">
                <a16:creationId xmlns:a16="http://schemas.microsoft.com/office/drawing/2014/main" id="{E9094EC7-F583-4F94-B046-A6855A5C3BBA}"/>
              </a:ext>
            </a:extLst>
          </p:cNvPr>
          <p:cNvSpPr/>
          <p:nvPr/>
        </p:nvSpPr>
        <p:spPr>
          <a:xfrm>
            <a:off x="6311907" y="5771528"/>
            <a:ext cx="208582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Humidity) = 0.151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58757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5" name="矩形 24">
            <a:extLst>
              <a:ext uri="{FF2B5EF4-FFF2-40B4-BE49-F238E27FC236}">
                <a16:creationId xmlns:a16="http://schemas.microsoft.com/office/drawing/2014/main" id="{AAF948CA-37BA-44F2-B7C4-3751F4AD7FFB}"/>
              </a:ext>
            </a:extLst>
          </p:cNvPr>
          <p:cNvSpPr/>
          <p:nvPr/>
        </p:nvSpPr>
        <p:spPr>
          <a:xfrm>
            <a:off x="5376332" y="1412776"/>
            <a:ext cx="1218301" cy="4111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p:cNvCxnSpPr>
          <p:nvPr/>
        </p:nvCxnSpPr>
        <p:spPr>
          <a:xfrm flipH="1">
            <a:off x="4952774" y="1823917"/>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p:cNvCxnSpPr>
          <p:nvPr/>
        </p:nvCxnSpPr>
        <p:spPr>
          <a:xfrm>
            <a:off x="5974183" y="1823917"/>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5985481" y="1823917"/>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11A998B7-B15D-4F3D-AA64-B049C1AE7FA2}"/>
              </a:ext>
            </a:extLst>
          </p:cNvPr>
          <p:cNvSpPr/>
          <p:nvPr/>
        </p:nvSpPr>
        <p:spPr>
          <a:xfrm>
            <a:off x="4725763"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73">
            <a:extLst>
              <a:ext uri="{FF2B5EF4-FFF2-40B4-BE49-F238E27FC236}">
                <a16:creationId xmlns:a16="http://schemas.microsoft.com/office/drawing/2014/main" id="{86BC61BC-AACF-4441-865A-5C654C68732F}"/>
              </a:ext>
            </a:extLst>
          </p:cNvPr>
          <p:cNvSpPr/>
          <p:nvPr/>
        </p:nvSpPr>
        <p:spPr>
          <a:xfrm>
            <a:off x="5631122"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74">
            <a:extLst>
              <a:ext uri="{FF2B5EF4-FFF2-40B4-BE49-F238E27FC236}">
                <a16:creationId xmlns:a16="http://schemas.microsoft.com/office/drawing/2014/main" id="{9BA36F0C-4F19-42D9-9B93-92C7CDE84744}"/>
              </a:ext>
            </a:extLst>
          </p:cNvPr>
          <p:cNvSpPr/>
          <p:nvPr/>
        </p:nvSpPr>
        <p:spPr>
          <a:xfrm>
            <a:off x="6594633"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EAB84A2F-9970-44CD-B6E6-57327A3414C3}"/>
              </a:ext>
            </a:extLst>
          </p:cNvPr>
          <p:cNvSpPr/>
          <p:nvPr/>
        </p:nvSpPr>
        <p:spPr>
          <a:xfrm>
            <a:off x="4921240" y="1945668"/>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5567571" y="1945668"/>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6392092" y="1945668"/>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1">
            <a:extLst>
              <a:ext uri="{FF2B5EF4-FFF2-40B4-BE49-F238E27FC236}">
                <a16:creationId xmlns:a16="http://schemas.microsoft.com/office/drawing/2014/main" id="{A5C50547-4A0B-479F-BAC0-BCC5467A56B8}"/>
              </a:ext>
            </a:extLst>
          </p:cNvPr>
          <p:cNvGraphicFramePr>
            <a:graphicFrameLocks noGrp="1"/>
          </p:cNvGraphicFramePr>
          <p:nvPr/>
        </p:nvGraphicFramePr>
        <p:xfrm>
          <a:off x="332789" y="2618010"/>
          <a:ext cx="3443257" cy="1240155"/>
        </p:xfrm>
        <a:graphic>
          <a:graphicData uri="http://schemas.openxmlformats.org/drawingml/2006/table">
            <a:tbl>
              <a:tblPr/>
              <a:tblGrid>
                <a:gridCol w="334963">
                  <a:extLst>
                    <a:ext uri="{9D8B030D-6E8A-4147-A177-3AD203B41FA5}">
                      <a16:colId xmlns:a16="http://schemas.microsoft.com/office/drawing/2014/main" val="1870567216"/>
                    </a:ext>
                  </a:extLst>
                </a:gridCol>
                <a:gridCol w="685276">
                  <a:extLst>
                    <a:ext uri="{9D8B030D-6E8A-4147-A177-3AD203B41FA5}">
                      <a16:colId xmlns:a16="http://schemas.microsoft.com/office/drawing/2014/main" val="914444676"/>
                    </a:ext>
                  </a:extLst>
                </a:gridCol>
                <a:gridCol w="484696">
                  <a:extLst>
                    <a:ext uri="{9D8B030D-6E8A-4147-A177-3AD203B41FA5}">
                      <a16:colId xmlns:a16="http://schemas.microsoft.com/office/drawing/2014/main" val="3125600241"/>
                    </a:ext>
                  </a:extLst>
                </a:gridCol>
                <a:gridCol w="717550">
                  <a:extLst>
                    <a:ext uri="{9D8B030D-6E8A-4147-A177-3AD203B41FA5}">
                      <a16:colId xmlns:a16="http://schemas.microsoft.com/office/drawing/2014/main" val="3921602844"/>
                    </a:ext>
                  </a:extLst>
                </a:gridCol>
                <a:gridCol w="535496">
                  <a:extLst>
                    <a:ext uri="{9D8B030D-6E8A-4147-A177-3AD203B41FA5}">
                      <a16:colId xmlns:a16="http://schemas.microsoft.com/office/drawing/2014/main" val="39870176"/>
                    </a:ext>
                  </a:extLst>
                </a:gridCol>
                <a:gridCol w="685276">
                  <a:extLst>
                    <a:ext uri="{9D8B030D-6E8A-4147-A177-3AD203B41FA5}">
                      <a16:colId xmlns:a16="http://schemas.microsoft.com/office/drawing/2014/main" val="474920840"/>
                    </a:ext>
                  </a:extLst>
                </a:gridCol>
              </a:tblGrid>
              <a:tr h="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64391"/>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2348862"/>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129319"/>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868507"/>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0379810"/>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1238512"/>
                  </a:ext>
                </a:extLst>
              </a:tr>
            </a:tbl>
          </a:graphicData>
        </a:graphic>
      </p:graphicFrame>
      <p:graphicFrame>
        <p:nvGraphicFramePr>
          <p:cNvPr id="4" name="表格 3">
            <a:extLst>
              <a:ext uri="{FF2B5EF4-FFF2-40B4-BE49-F238E27FC236}">
                <a16:creationId xmlns:a16="http://schemas.microsoft.com/office/drawing/2014/main" id="{80F88941-DE6B-479A-971C-542B0B5C78ED}"/>
              </a:ext>
            </a:extLst>
          </p:cNvPr>
          <p:cNvGraphicFramePr>
            <a:graphicFrameLocks noGrp="1"/>
          </p:cNvGraphicFramePr>
          <p:nvPr/>
        </p:nvGraphicFramePr>
        <p:xfrm>
          <a:off x="8234677" y="2543715"/>
          <a:ext cx="3443256" cy="1314450"/>
        </p:xfrm>
        <a:graphic>
          <a:graphicData uri="http://schemas.openxmlformats.org/drawingml/2006/table">
            <a:tbl>
              <a:tblPr/>
              <a:tblGrid>
                <a:gridCol w="342682">
                  <a:extLst>
                    <a:ext uri="{9D8B030D-6E8A-4147-A177-3AD203B41FA5}">
                      <a16:colId xmlns:a16="http://schemas.microsoft.com/office/drawing/2014/main" val="1594900738"/>
                    </a:ext>
                  </a:extLst>
                </a:gridCol>
                <a:gridCol w="639686">
                  <a:extLst>
                    <a:ext uri="{9D8B030D-6E8A-4147-A177-3AD203B41FA5}">
                      <a16:colId xmlns:a16="http://schemas.microsoft.com/office/drawing/2014/main" val="2311215571"/>
                    </a:ext>
                  </a:extLst>
                </a:gridCol>
                <a:gridCol w="482244">
                  <a:extLst>
                    <a:ext uri="{9D8B030D-6E8A-4147-A177-3AD203B41FA5}">
                      <a16:colId xmlns:a16="http://schemas.microsoft.com/office/drawing/2014/main" val="2613494916"/>
                    </a:ext>
                  </a:extLst>
                </a:gridCol>
                <a:gridCol w="734086">
                  <a:extLst>
                    <a:ext uri="{9D8B030D-6E8A-4147-A177-3AD203B41FA5}">
                      <a16:colId xmlns:a16="http://schemas.microsoft.com/office/drawing/2014/main" val="3234197509"/>
                    </a:ext>
                  </a:extLst>
                </a:gridCol>
                <a:gridCol w="547837">
                  <a:extLst>
                    <a:ext uri="{9D8B030D-6E8A-4147-A177-3AD203B41FA5}">
                      <a16:colId xmlns:a16="http://schemas.microsoft.com/office/drawing/2014/main" val="4136018044"/>
                    </a:ext>
                  </a:extLst>
                </a:gridCol>
                <a:gridCol w="696721">
                  <a:extLst>
                    <a:ext uri="{9D8B030D-6E8A-4147-A177-3AD203B41FA5}">
                      <a16:colId xmlns:a16="http://schemas.microsoft.com/office/drawing/2014/main" val="2302569604"/>
                    </a:ext>
                  </a:extLst>
                </a:gridCol>
              </a:tblGrid>
              <a:tr h="219075">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5372858"/>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8271118"/>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36324545"/>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8748924"/>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1984932"/>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53352211"/>
                  </a:ext>
                </a:extLst>
              </a:tr>
            </a:tbl>
          </a:graphicData>
        </a:graphic>
      </p:graphicFrame>
      <p:pic>
        <p:nvPicPr>
          <p:cNvPr id="2050" name="Picture 2" descr="免費矢量| 葉子">
            <a:extLst>
              <a:ext uri="{FF2B5EF4-FFF2-40B4-BE49-F238E27FC236}">
                <a16:creationId xmlns:a16="http://schemas.microsoft.com/office/drawing/2014/main" id="{F85D2A22-E488-4DD8-A05F-3775A139A7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16737" y="2206639"/>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6F2AE5B2-49DA-49C7-9812-7A27A9FB4993}"/>
              </a:ext>
            </a:extLst>
          </p:cNvPr>
          <p:cNvSpPr/>
          <p:nvPr/>
        </p:nvSpPr>
        <p:spPr>
          <a:xfrm>
            <a:off x="4555067" y="2552050"/>
            <a:ext cx="1001463" cy="502566"/>
          </a:xfrm>
          <a:prstGeom prst="round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 name="直線單箭頭接點 8">
            <a:extLst>
              <a:ext uri="{FF2B5EF4-FFF2-40B4-BE49-F238E27FC236}">
                <a16:creationId xmlns:a16="http://schemas.microsoft.com/office/drawing/2014/main" id="{62F3659D-8594-43A4-971B-F6AB8E2CDE08}"/>
              </a:ext>
            </a:extLst>
          </p:cNvPr>
          <p:cNvCxnSpPr>
            <a:cxnSpLocks/>
            <a:stCxn id="5" idx="1"/>
          </p:cNvCxnSpPr>
          <p:nvPr/>
        </p:nvCxnSpPr>
        <p:spPr>
          <a:xfrm flipH="1">
            <a:off x="3953933" y="2803333"/>
            <a:ext cx="60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矩形: 圓角 60">
            <a:extLst>
              <a:ext uri="{FF2B5EF4-FFF2-40B4-BE49-F238E27FC236}">
                <a16:creationId xmlns:a16="http://schemas.microsoft.com/office/drawing/2014/main" id="{89E09BEF-BC48-453A-BB70-74D7204FB051}"/>
              </a:ext>
            </a:extLst>
          </p:cNvPr>
          <p:cNvSpPr/>
          <p:nvPr/>
        </p:nvSpPr>
        <p:spPr>
          <a:xfrm>
            <a:off x="6476720" y="2552050"/>
            <a:ext cx="1001463" cy="502566"/>
          </a:xfrm>
          <a:prstGeom prst="round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2" name="直線單箭頭接點 61">
            <a:extLst>
              <a:ext uri="{FF2B5EF4-FFF2-40B4-BE49-F238E27FC236}">
                <a16:creationId xmlns:a16="http://schemas.microsoft.com/office/drawing/2014/main" id="{138BD898-31E8-44BF-8ECF-9930098049CC}"/>
              </a:ext>
            </a:extLst>
          </p:cNvPr>
          <p:cNvCxnSpPr>
            <a:cxnSpLocks/>
          </p:cNvCxnSpPr>
          <p:nvPr/>
        </p:nvCxnSpPr>
        <p:spPr>
          <a:xfrm>
            <a:off x="7478183" y="2803333"/>
            <a:ext cx="60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矩形 62">
            <a:extLst>
              <a:ext uri="{FF2B5EF4-FFF2-40B4-BE49-F238E27FC236}">
                <a16:creationId xmlns:a16="http://schemas.microsoft.com/office/drawing/2014/main" id="{2235B82B-D91D-424E-8CA0-CE851193D4DF}"/>
              </a:ext>
            </a:extLst>
          </p:cNvPr>
          <p:cNvSpPr/>
          <p:nvPr/>
        </p:nvSpPr>
        <p:spPr>
          <a:xfrm>
            <a:off x="2751502" y="4238330"/>
            <a:ext cx="1218301" cy="41114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Temp</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4" name="直線單箭頭接點 63">
            <a:extLst>
              <a:ext uri="{FF2B5EF4-FFF2-40B4-BE49-F238E27FC236}">
                <a16:creationId xmlns:a16="http://schemas.microsoft.com/office/drawing/2014/main" id="{01FDCE62-4901-4D09-AF7E-91DEF791786E}"/>
              </a:ext>
            </a:extLst>
          </p:cNvPr>
          <p:cNvCxnSpPr>
            <a:cxnSpLocks/>
          </p:cNvCxnSpPr>
          <p:nvPr/>
        </p:nvCxnSpPr>
        <p:spPr>
          <a:xfrm flipH="1">
            <a:off x="2327942"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線單箭頭接點 64">
            <a:extLst>
              <a:ext uri="{FF2B5EF4-FFF2-40B4-BE49-F238E27FC236}">
                <a16:creationId xmlns:a16="http://schemas.microsoft.com/office/drawing/2014/main" id="{082F2F67-CE1B-48B3-AE03-EDAB2D71C1C0}"/>
              </a:ext>
            </a:extLst>
          </p:cNvPr>
          <p:cNvCxnSpPr>
            <a:cxnSpLocks/>
          </p:cNvCxnSpPr>
          <p:nvPr/>
        </p:nvCxnSpPr>
        <p:spPr>
          <a:xfrm>
            <a:off x="3360651"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a:extLst>
              <a:ext uri="{FF2B5EF4-FFF2-40B4-BE49-F238E27FC236}">
                <a16:creationId xmlns:a16="http://schemas.microsoft.com/office/drawing/2014/main" id="{1F3E8B19-297C-4C1D-960F-1948BAAA941C}"/>
              </a:ext>
            </a:extLst>
          </p:cNvPr>
          <p:cNvCxnSpPr>
            <a:cxnSpLocks/>
          </p:cNvCxnSpPr>
          <p:nvPr/>
        </p:nvCxnSpPr>
        <p:spPr>
          <a:xfrm>
            <a:off x="3360650" y="4649471"/>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79039C3D-3FE2-4FD5-AA4D-EB998280202C}"/>
              </a:ext>
            </a:extLst>
          </p:cNvPr>
          <p:cNvSpPr/>
          <p:nvPr/>
        </p:nvSpPr>
        <p:spPr>
          <a:xfrm>
            <a:off x="2350796" y="4771222"/>
            <a:ext cx="46519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Hot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8" name="矩形 67">
            <a:extLst>
              <a:ext uri="{FF2B5EF4-FFF2-40B4-BE49-F238E27FC236}">
                <a16:creationId xmlns:a16="http://schemas.microsoft.com/office/drawing/2014/main" id="{A6751D36-4DE2-4BC2-932D-5B99F0733A89}"/>
              </a:ext>
            </a:extLst>
          </p:cNvPr>
          <p:cNvSpPr/>
          <p:nvPr/>
        </p:nvSpPr>
        <p:spPr>
          <a:xfrm>
            <a:off x="3071456" y="4771222"/>
            <a:ext cx="519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9" name="矩形 68">
            <a:extLst>
              <a:ext uri="{FF2B5EF4-FFF2-40B4-BE49-F238E27FC236}">
                <a16:creationId xmlns:a16="http://schemas.microsoft.com/office/drawing/2014/main" id="{7B533508-78E2-4D47-A25F-C0CB8BBB9EF3}"/>
              </a:ext>
            </a:extLst>
          </p:cNvPr>
          <p:cNvSpPr/>
          <p:nvPr/>
        </p:nvSpPr>
        <p:spPr>
          <a:xfrm>
            <a:off x="3821648" y="4771222"/>
            <a:ext cx="5277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Cool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0" name="矩形 69">
            <a:extLst>
              <a:ext uri="{FF2B5EF4-FFF2-40B4-BE49-F238E27FC236}">
                <a16:creationId xmlns:a16="http://schemas.microsoft.com/office/drawing/2014/main" id="{B734549E-53D0-4CF6-877A-EBACA355D5BF}"/>
              </a:ext>
            </a:extLst>
          </p:cNvPr>
          <p:cNvSpPr/>
          <p:nvPr/>
        </p:nvSpPr>
        <p:spPr>
          <a:xfrm>
            <a:off x="1996436"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1" name="矩形 70">
            <a:extLst>
              <a:ext uri="{FF2B5EF4-FFF2-40B4-BE49-F238E27FC236}">
                <a16:creationId xmlns:a16="http://schemas.microsoft.com/office/drawing/2014/main" id="{583EF4F8-3478-4C78-B251-F4BF8F1AC404}"/>
              </a:ext>
            </a:extLst>
          </p:cNvPr>
          <p:cNvSpPr/>
          <p:nvPr/>
        </p:nvSpPr>
        <p:spPr>
          <a:xfrm>
            <a:off x="2901795"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2" name="矩形 71">
            <a:extLst>
              <a:ext uri="{FF2B5EF4-FFF2-40B4-BE49-F238E27FC236}">
                <a16:creationId xmlns:a16="http://schemas.microsoft.com/office/drawing/2014/main" id="{220C42F2-93A9-4A5E-8A8F-3C40A3C04E28}"/>
              </a:ext>
            </a:extLst>
          </p:cNvPr>
          <p:cNvSpPr/>
          <p:nvPr/>
        </p:nvSpPr>
        <p:spPr>
          <a:xfrm>
            <a:off x="3865306"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3" name="矩形 72">
            <a:extLst>
              <a:ext uri="{FF2B5EF4-FFF2-40B4-BE49-F238E27FC236}">
                <a16:creationId xmlns:a16="http://schemas.microsoft.com/office/drawing/2014/main" id="{8F72CE63-762D-4503-A42D-80078D87AA02}"/>
              </a:ext>
            </a:extLst>
          </p:cNvPr>
          <p:cNvSpPr/>
          <p:nvPr/>
        </p:nvSpPr>
        <p:spPr>
          <a:xfrm>
            <a:off x="2358612" y="5925143"/>
            <a:ext cx="23422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Temperature) = 0.571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3" name="矩形 82">
            <a:extLst>
              <a:ext uri="{FF2B5EF4-FFF2-40B4-BE49-F238E27FC236}">
                <a16:creationId xmlns:a16="http://schemas.microsoft.com/office/drawing/2014/main" id="{5672B223-1308-44E5-8329-947F0456A664}"/>
              </a:ext>
            </a:extLst>
          </p:cNvPr>
          <p:cNvSpPr/>
          <p:nvPr/>
        </p:nvSpPr>
        <p:spPr>
          <a:xfrm>
            <a:off x="5545348" y="4238330"/>
            <a:ext cx="1218301" cy="41114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90" name="直線單箭頭接點 89">
            <a:extLst>
              <a:ext uri="{FF2B5EF4-FFF2-40B4-BE49-F238E27FC236}">
                <a16:creationId xmlns:a16="http://schemas.microsoft.com/office/drawing/2014/main" id="{24CE09F8-2D64-4832-B236-3931BC07CBE2}"/>
              </a:ext>
            </a:extLst>
          </p:cNvPr>
          <p:cNvCxnSpPr>
            <a:cxnSpLocks/>
          </p:cNvCxnSpPr>
          <p:nvPr/>
        </p:nvCxnSpPr>
        <p:spPr>
          <a:xfrm flipH="1">
            <a:off x="5121788" y="4665095"/>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線單箭頭接點 90">
            <a:extLst>
              <a:ext uri="{FF2B5EF4-FFF2-40B4-BE49-F238E27FC236}">
                <a16:creationId xmlns:a16="http://schemas.microsoft.com/office/drawing/2014/main" id="{AC2E1BD8-43FC-4445-B8D1-104013FE1DCA}"/>
              </a:ext>
            </a:extLst>
          </p:cNvPr>
          <p:cNvCxnSpPr>
            <a:cxnSpLocks/>
          </p:cNvCxnSpPr>
          <p:nvPr/>
        </p:nvCxnSpPr>
        <p:spPr>
          <a:xfrm>
            <a:off x="6143199"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2" name="矩形 91">
            <a:extLst>
              <a:ext uri="{FF2B5EF4-FFF2-40B4-BE49-F238E27FC236}">
                <a16:creationId xmlns:a16="http://schemas.microsoft.com/office/drawing/2014/main" id="{EBC72C16-376C-48D0-BBB3-B87C72D86FCF}"/>
              </a:ext>
            </a:extLst>
          </p:cNvPr>
          <p:cNvSpPr/>
          <p:nvPr/>
        </p:nvSpPr>
        <p:spPr>
          <a:xfrm>
            <a:off x="5148756" y="4736538"/>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1" name="矩形 100">
            <a:extLst>
              <a:ext uri="{FF2B5EF4-FFF2-40B4-BE49-F238E27FC236}">
                <a16:creationId xmlns:a16="http://schemas.microsoft.com/office/drawing/2014/main" id="{2845FB04-5DD8-43B2-9A89-B329B52579BC}"/>
              </a:ext>
            </a:extLst>
          </p:cNvPr>
          <p:cNvSpPr/>
          <p:nvPr/>
        </p:nvSpPr>
        <p:spPr>
          <a:xfrm>
            <a:off x="6508858" y="4736538"/>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2" name="矩形 101">
            <a:extLst>
              <a:ext uri="{FF2B5EF4-FFF2-40B4-BE49-F238E27FC236}">
                <a16:creationId xmlns:a16="http://schemas.microsoft.com/office/drawing/2014/main" id="{9DAB48E2-B592-44B5-A13D-5417092A84A0}"/>
              </a:ext>
            </a:extLst>
          </p:cNvPr>
          <p:cNvSpPr/>
          <p:nvPr/>
        </p:nvSpPr>
        <p:spPr>
          <a:xfrm>
            <a:off x="6711485" y="539486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3" name="矩形 102">
            <a:extLst>
              <a:ext uri="{FF2B5EF4-FFF2-40B4-BE49-F238E27FC236}">
                <a16:creationId xmlns:a16="http://schemas.microsoft.com/office/drawing/2014/main" id="{CE65ABBF-052D-41F7-8A86-2172C2BBDDF0}"/>
              </a:ext>
            </a:extLst>
          </p:cNvPr>
          <p:cNvSpPr/>
          <p:nvPr/>
        </p:nvSpPr>
        <p:spPr>
          <a:xfrm>
            <a:off x="4842615" y="536714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103">
            <a:extLst>
              <a:ext uri="{FF2B5EF4-FFF2-40B4-BE49-F238E27FC236}">
                <a16:creationId xmlns:a16="http://schemas.microsoft.com/office/drawing/2014/main" id="{8DA136F7-2065-4CAA-94AC-96C9207B4926}"/>
              </a:ext>
            </a:extLst>
          </p:cNvPr>
          <p:cNvSpPr/>
          <p:nvPr/>
        </p:nvSpPr>
        <p:spPr>
          <a:xfrm>
            <a:off x="5090081" y="5905419"/>
            <a:ext cx="2085827" cy="276999"/>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Humidity) = 0.971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5" name="矩形 104">
            <a:extLst>
              <a:ext uri="{FF2B5EF4-FFF2-40B4-BE49-F238E27FC236}">
                <a16:creationId xmlns:a16="http://schemas.microsoft.com/office/drawing/2014/main" id="{FE9CD59C-45A0-4148-A6B3-61F186B82FF2}"/>
              </a:ext>
            </a:extLst>
          </p:cNvPr>
          <p:cNvSpPr/>
          <p:nvPr/>
        </p:nvSpPr>
        <p:spPr>
          <a:xfrm>
            <a:off x="8443859" y="4238330"/>
            <a:ext cx="1218301" cy="411141"/>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6" name="直線單箭頭接點 105">
            <a:extLst>
              <a:ext uri="{FF2B5EF4-FFF2-40B4-BE49-F238E27FC236}">
                <a16:creationId xmlns:a16="http://schemas.microsoft.com/office/drawing/2014/main" id="{DE522B12-F02D-4326-BF98-B0ABA44DF23B}"/>
              </a:ext>
            </a:extLst>
          </p:cNvPr>
          <p:cNvCxnSpPr>
            <a:cxnSpLocks/>
          </p:cNvCxnSpPr>
          <p:nvPr/>
        </p:nvCxnSpPr>
        <p:spPr>
          <a:xfrm flipH="1">
            <a:off x="8020300" y="4665095"/>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線單箭頭接點 106">
            <a:extLst>
              <a:ext uri="{FF2B5EF4-FFF2-40B4-BE49-F238E27FC236}">
                <a16:creationId xmlns:a16="http://schemas.microsoft.com/office/drawing/2014/main" id="{897C5B86-9B0E-4D83-A340-50B29D00D1D1}"/>
              </a:ext>
            </a:extLst>
          </p:cNvPr>
          <p:cNvCxnSpPr>
            <a:cxnSpLocks/>
          </p:cNvCxnSpPr>
          <p:nvPr/>
        </p:nvCxnSpPr>
        <p:spPr>
          <a:xfrm>
            <a:off x="9053008"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C5D044AE-3408-43B0-B5DE-A1F136D04C9F}"/>
              </a:ext>
            </a:extLst>
          </p:cNvPr>
          <p:cNvSpPr/>
          <p:nvPr/>
        </p:nvSpPr>
        <p:spPr>
          <a:xfrm>
            <a:off x="8153904" y="4736538"/>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9" name="矩形 108">
            <a:extLst>
              <a:ext uri="{FF2B5EF4-FFF2-40B4-BE49-F238E27FC236}">
                <a16:creationId xmlns:a16="http://schemas.microsoft.com/office/drawing/2014/main" id="{6633C78A-446C-4E55-A375-75C3F92F370F}"/>
              </a:ext>
            </a:extLst>
          </p:cNvPr>
          <p:cNvSpPr/>
          <p:nvPr/>
        </p:nvSpPr>
        <p:spPr>
          <a:xfrm>
            <a:off x="9514006" y="4736538"/>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10" name="矩形 109">
            <a:extLst>
              <a:ext uri="{FF2B5EF4-FFF2-40B4-BE49-F238E27FC236}">
                <a16:creationId xmlns:a16="http://schemas.microsoft.com/office/drawing/2014/main" id="{1C097E38-DA50-4959-95C4-E9432B95F92A}"/>
              </a:ext>
            </a:extLst>
          </p:cNvPr>
          <p:cNvSpPr/>
          <p:nvPr/>
        </p:nvSpPr>
        <p:spPr>
          <a:xfrm>
            <a:off x="9557664" y="539486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矩形 110">
            <a:extLst>
              <a:ext uri="{FF2B5EF4-FFF2-40B4-BE49-F238E27FC236}">
                <a16:creationId xmlns:a16="http://schemas.microsoft.com/office/drawing/2014/main" id="{447D536D-01E4-442F-90A0-8E9D5A0E3B94}"/>
              </a:ext>
            </a:extLst>
          </p:cNvPr>
          <p:cNvSpPr/>
          <p:nvPr/>
        </p:nvSpPr>
        <p:spPr>
          <a:xfrm>
            <a:off x="7688794" y="536714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2" name="矩形 111">
            <a:extLst>
              <a:ext uri="{FF2B5EF4-FFF2-40B4-BE49-F238E27FC236}">
                <a16:creationId xmlns:a16="http://schemas.microsoft.com/office/drawing/2014/main" id="{59279E7D-DE86-483A-80FE-08DF11D6AB0F}"/>
              </a:ext>
            </a:extLst>
          </p:cNvPr>
          <p:cNvSpPr/>
          <p:nvPr/>
        </p:nvSpPr>
        <p:spPr>
          <a:xfrm>
            <a:off x="8186407" y="5905419"/>
            <a:ext cx="179247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Wind) = 0.020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3" name="矩形: 圓角 112">
            <a:extLst>
              <a:ext uri="{FF2B5EF4-FFF2-40B4-BE49-F238E27FC236}">
                <a16:creationId xmlns:a16="http://schemas.microsoft.com/office/drawing/2014/main" id="{26E19DE9-F7FF-4A45-B7BF-5AB36560BCA4}"/>
              </a:ext>
            </a:extLst>
          </p:cNvPr>
          <p:cNvSpPr/>
          <p:nvPr/>
        </p:nvSpPr>
        <p:spPr>
          <a:xfrm>
            <a:off x="1931178" y="4163112"/>
            <a:ext cx="8474355" cy="2136081"/>
          </a:xfrm>
          <a:prstGeom prst="roundRect">
            <a:avLst>
              <a:gd name="adj" fmla="val 6758"/>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F7DF6240-6E46-4287-8CBE-1166E4305239}"/>
              </a:ext>
            </a:extLst>
          </p:cNvPr>
          <p:cNvCxnSpPr>
            <a:cxnSpLocks/>
          </p:cNvCxnSpPr>
          <p:nvPr/>
        </p:nvCxnSpPr>
        <p:spPr>
          <a:xfrm flipH="1">
            <a:off x="2106283" y="3081627"/>
            <a:ext cx="2594573" cy="107643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4" name="直線接點 113">
            <a:extLst>
              <a:ext uri="{FF2B5EF4-FFF2-40B4-BE49-F238E27FC236}">
                <a16:creationId xmlns:a16="http://schemas.microsoft.com/office/drawing/2014/main" id="{B7C85DB8-D974-47F6-901D-A4E74433BD43}"/>
              </a:ext>
            </a:extLst>
          </p:cNvPr>
          <p:cNvCxnSpPr>
            <a:cxnSpLocks/>
          </p:cNvCxnSpPr>
          <p:nvPr/>
        </p:nvCxnSpPr>
        <p:spPr>
          <a:xfrm>
            <a:off x="5450577" y="3081627"/>
            <a:ext cx="4815807" cy="108801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0" name="矩形 39">
            <a:extLst>
              <a:ext uri="{FF2B5EF4-FFF2-40B4-BE49-F238E27FC236}">
                <a16:creationId xmlns:a16="http://schemas.microsoft.com/office/drawing/2014/main" id="{3299BB9B-4148-472E-8BBB-26BD03F5D94C}"/>
              </a:ext>
            </a:extLst>
          </p:cNvPr>
          <p:cNvSpPr/>
          <p:nvPr/>
        </p:nvSpPr>
        <p:spPr>
          <a:xfrm>
            <a:off x="231954" y="1961460"/>
            <a:ext cx="39663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將原始資料中，</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Outlook=Sunny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 所有資料列出，</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並對</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以外的其它所 有內部欄位計算其資訊獲利。</a:t>
            </a:r>
          </a:p>
        </p:txBody>
      </p:sp>
      <p:sp>
        <p:nvSpPr>
          <p:cNvPr id="115" name="矩形 114">
            <a:extLst>
              <a:ext uri="{FF2B5EF4-FFF2-40B4-BE49-F238E27FC236}">
                <a16:creationId xmlns:a16="http://schemas.microsoft.com/office/drawing/2014/main" id="{AE93DD20-1A2C-4ED1-B31B-BC4D01D53DD0}"/>
              </a:ext>
            </a:extLst>
          </p:cNvPr>
          <p:cNvSpPr/>
          <p:nvPr/>
        </p:nvSpPr>
        <p:spPr>
          <a:xfrm>
            <a:off x="8079317" y="1961460"/>
            <a:ext cx="39663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將原始資料中，</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Outlook=Rain</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 所有資料列出，</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並對</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以外的其它所 有內部欄位計算其資訊獲利。</a:t>
            </a:r>
          </a:p>
        </p:txBody>
      </p:sp>
      <p:sp>
        <p:nvSpPr>
          <p:cNvPr id="41" name="文字方塊 40">
            <a:extLst>
              <a:ext uri="{FF2B5EF4-FFF2-40B4-BE49-F238E27FC236}">
                <a16:creationId xmlns:a16="http://schemas.microsoft.com/office/drawing/2014/main" id="{B6A448BC-BE91-4488-B5B3-4217F7A9094D}"/>
              </a:ext>
            </a:extLst>
          </p:cNvPr>
          <p:cNvSpPr txBox="1"/>
          <p:nvPr/>
        </p:nvSpPr>
        <p:spPr>
          <a:xfrm>
            <a:off x="2815988"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6" name="文字方塊 115">
            <a:extLst>
              <a:ext uri="{FF2B5EF4-FFF2-40B4-BE49-F238E27FC236}">
                <a16:creationId xmlns:a16="http://schemas.microsoft.com/office/drawing/2014/main" id="{BD58F030-A0A9-41FD-B761-2773CE815EC8}"/>
              </a:ext>
            </a:extLst>
          </p:cNvPr>
          <p:cNvSpPr txBox="1"/>
          <p:nvPr/>
        </p:nvSpPr>
        <p:spPr>
          <a:xfrm>
            <a:off x="5567571"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7" name="文字方塊 116">
            <a:extLst>
              <a:ext uri="{FF2B5EF4-FFF2-40B4-BE49-F238E27FC236}">
                <a16:creationId xmlns:a16="http://schemas.microsoft.com/office/drawing/2014/main" id="{FB6B7CFE-AD61-45A6-8160-1E4C9FF9C83D}"/>
              </a:ext>
            </a:extLst>
          </p:cNvPr>
          <p:cNvSpPr txBox="1"/>
          <p:nvPr/>
        </p:nvSpPr>
        <p:spPr>
          <a:xfrm>
            <a:off x="8454242"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00216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5" name="矩形 24">
            <a:extLst>
              <a:ext uri="{FF2B5EF4-FFF2-40B4-BE49-F238E27FC236}">
                <a16:creationId xmlns:a16="http://schemas.microsoft.com/office/drawing/2014/main" id="{AAF948CA-37BA-44F2-B7C4-3751F4AD7FFB}"/>
              </a:ext>
            </a:extLst>
          </p:cNvPr>
          <p:cNvSpPr/>
          <p:nvPr/>
        </p:nvSpPr>
        <p:spPr>
          <a:xfrm>
            <a:off x="2601283" y="1412776"/>
            <a:ext cx="1218301" cy="4111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a:endCxn id="56" idx="0"/>
          </p:cNvCxnSpPr>
          <p:nvPr/>
        </p:nvCxnSpPr>
        <p:spPr>
          <a:xfrm flipH="1">
            <a:off x="1785579" y="1823917"/>
            <a:ext cx="1424855" cy="1624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a:stCxn id="25" idx="2"/>
            <a:endCxn id="81" idx="0"/>
          </p:cNvCxnSpPr>
          <p:nvPr/>
        </p:nvCxnSpPr>
        <p:spPr>
          <a:xfrm>
            <a:off x="3210434" y="1823917"/>
            <a:ext cx="1304000" cy="1624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3210432" y="1823917"/>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矩形 73">
            <a:extLst>
              <a:ext uri="{FF2B5EF4-FFF2-40B4-BE49-F238E27FC236}">
                <a16:creationId xmlns:a16="http://schemas.microsoft.com/office/drawing/2014/main" id="{86BC61BC-AACF-4441-865A-5C654C68732F}"/>
              </a:ext>
            </a:extLst>
          </p:cNvPr>
          <p:cNvSpPr/>
          <p:nvPr/>
        </p:nvSpPr>
        <p:spPr>
          <a:xfrm>
            <a:off x="2997803" y="2592951"/>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p>
        </p:txBody>
      </p:sp>
      <p:sp>
        <p:nvSpPr>
          <p:cNvPr id="76" name="矩形 75">
            <a:extLst>
              <a:ext uri="{FF2B5EF4-FFF2-40B4-BE49-F238E27FC236}">
                <a16:creationId xmlns:a16="http://schemas.microsoft.com/office/drawing/2014/main" id="{EAB84A2F-9970-44CD-B6E6-57327A3414C3}"/>
              </a:ext>
            </a:extLst>
          </p:cNvPr>
          <p:cNvSpPr/>
          <p:nvPr/>
        </p:nvSpPr>
        <p:spPr>
          <a:xfrm>
            <a:off x="2146191" y="1945668"/>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2792522" y="1945668"/>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3617043" y="1945668"/>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pic>
        <p:nvPicPr>
          <p:cNvPr id="2050" name="Picture 2" descr="免費矢量| 葉子">
            <a:extLst>
              <a:ext uri="{FF2B5EF4-FFF2-40B4-BE49-F238E27FC236}">
                <a16:creationId xmlns:a16="http://schemas.microsoft.com/office/drawing/2014/main" id="{F85D2A22-E488-4DD8-A05F-3775A139A7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68564" y="2831942"/>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56" name="矩形 55">
            <a:extLst>
              <a:ext uri="{FF2B5EF4-FFF2-40B4-BE49-F238E27FC236}">
                <a16:creationId xmlns:a16="http://schemas.microsoft.com/office/drawing/2014/main" id="{7065118D-1B66-4BA6-B036-D8BB2AE2AD02}"/>
              </a:ext>
            </a:extLst>
          </p:cNvPr>
          <p:cNvSpPr/>
          <p:nvPr/>
        </p:nvSpPr>
        <p:spPr>
          <a:xfrm>
            <a:off x="1176428" y="3448123"/>
            <a:ext cx="1218301" cy="41114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57" name="直線單箭頭接點 56">
            <a:extLst>
              <a:ext uri="{FF2B5EF4-FFF2-40B4-BE49-F238E27FC236}">
                <a16:creationId xmlns:a16="http://schemas.microsoft.com/office/drawing/2014/main" id="{ACE13F91-9FAC-4C83-919B-2528FEA8B725}"/>
              </a:ext>
            </a:extLst>
          </p:cNvPr>
          <p:cNvCxnSpPr>
            <a:cxnSpLocks/>
          </p:cNvCxnSpPr>
          <p:nvPr/>
        </p:nvCxnSpPr>
        <p:spPr>
          <a:xfrm flipH="1">
            <a:off x="752868" y="3874888"/>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線單箭頭接點 57">
            <a:extLst>
              <a:ext uri="{FF2B5EF4-FFF2-40B4-BE49-F238E27FC236}">
                <a16:creationId xmlns:a16="http://schemas.microsoft.com/office/drawing/2014/main" id="{59178ED8-51DE-4857-90D4-5ED703739080}"/>
              </a:ext>
            </a:extLst>
          </p:cNvPr>
          <p:cNvCxnSpPr>
            <a:cxnSpLocks/>
          </p:cNvCxnSpPr>
          <p:nvPr/>
        </p:nvCxnSpPr>
        <p:spPr>
          <a:xfrm>
            <a:off x="1774279" y="385926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矩形 58">
            <a:extLst>
              <a:ext uri="{FF2B5EF4-FFF2-40B4-BE49-F238E27FC236}">
                <a16:creationId xmlns:a16="http://schemas.microsoft.com/office/drawing/2014/main" id="{60DE3F7C-8010-4DF2-8865-7E6DDAB0F781}"/>
              </a:ext>
            </a:extLst>
          </p:cNvPr>
          <p:cNvSpPr/>
          <p:nvPr/>
        </p:nvSpPr>
        <p:spPr>
          <a:xfrm>
            <a:off x="779836" y="3946331"/>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0" name="矩形 59">
            <a:extLst>
              <a:ext uri="{FF2B5EF4-FFF2-40B4-BE49-F238E27FC236}">
                <a16:creationId xmlns:a16="http://schemas.microsoft.com/office/drawing/2014/main" id="{54CB355B-9225-45D3-8D37-C000B11D2896}"/>
              </a:ext>
            </a:extLst>
          </p:cNvPr>
          <p:cNvSpPr/>
          <p:nvPr/>
        </p:nvSpPr>
        <p:spPr>
          <a:xfrm>
            <a:off x="2139938" y="3946331"/>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9" name="矩形 78">
            <a:extLst>
              <a:ext uri="{FF2B5EF4-FFF2-40B4-BE49-F238E27FC236}">
                <a16:creationId xmlns:a16="http://schemas.microsoft.com/office/drawing/2014/main" id="{A2E16690-6E54-4F8E-9E72-D74EEC807227}"/>
              </a:ext>
            </a:extLst>
          </p:cNvPr>
          <p:cNvSpPr/>
          <p:nvPr/>
        </p:nvSpPr>
        <p:spPr>
          <a:xfrm>
            <a:off x="2582107" y="4604654"/>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p>
        </p:txBody>
      </p:sp>
      <p:sp>
        <p:nvSpPr>
          <p:cNvPr id="80" name="矩形 79">
            <a:extLst>
              <a:ext uri="{FF2B5EF4-FFF2-40B4-BE49-F238E27FC236}">
                <a16:creationId xmlns:a16="http://schemas.microsoft.com/office/drawing/2014/main" id="{B908EF93-FC39-46E0-9B75-2E50F58CED27}"/>
              </a:ext>
            </a:extLst>
          </p:cNvPr>
          <p:cNvSpPr/>
          <p:nvPr/>
        </p:nvSpPr>
        <p:spPr>
          <a:xfrm>
            <a:off x="473695" y="4576938"/>
            <a:ext cx="410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1" name="矩形 80">
            <a:extLst>
              <a:ext uri="{FF2B5EF4-FFF2-40B4-BE49-F238E27FC236}">
                <a16:creationId xmlns:a16="http://schemas.microsoft.com/office/drawing/2014/main" id="{CD378CCC-AE15-4479-8670-78FD4E193101}"/>
              </a:ext>
            </a:extLst>
          </p:cNvPr>
          <p:cNvSpPr/>
          <p:nvPr/>
        </p:nvSpPr>
        <p:spPr>
          <a:xfrm>
            <a:off x="3905283" y="3448123"/>
            <a:ext cx="1218301" cy="411141"/>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82" name="直線單箭頭接點 81">
            <a:extLst>
              <a:ext uri="{FF2B5EF4-FFF2-40B4-BE49-F238E27FC236}">
                <a16:creationId xmlns:a16="http://schemas.microsoft.com/office/drawing/2014/main" id="{EE822DE7-1CA2-424C-82DA-0D7397EC1C66}"/>
              </a:ext>
            </a:extLst>
          </p:cNvPr>
          <p:cNvCxnSpPr>
            <a:cxnSpLocks/>
          </p:cNvCxnSpPr>
          <p:nvPr/>
        </p:nvCxnSpPr>
        <p:spPr>
          <a:xfrm flipH="1">
            <a:off x="3481723" y="3874888"/>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線單箭頭接點 83">
            <a:extLst>
              <a:ext uri="{FF2B5EF4-FFF2-40B4-BE49-F238E27FC236}">
                <a16:creationId xmlns:a16="http://schemas.microsoft.com/office/drawing/2014/main" id="{9EEF2D34-BC9E-4E78-8CD7-0C520C690A63}"/>
              </a:ext>
            </a:extLst>
          </p:cNvPr>
          <p:cNvCxnSpPr>
            <a:cxnSpLocks/>
          </p:cNvCxnSpPr>
          <p:nvPr/>
        </p:nvCxnSpPr>
        <p:spPr>
          <a:xfrm>
            <a:off x="4503134" y="385926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矩形 84">
            <a:extLst>
              <a:ext uri="{FF2B5EF4-FFF2-40B4-BE49-F238E27FC236}">
                <a16:creationId xmlns:a16="http://schemas.microsoft.com/office/drawing/2014/main" id="{9C405132-7E51-41D7-BF2D-5A8529CD043E}"/>
              </a:ext>
            </a:extLst>
          </p:cNvPr>
          <p:cNvSpPr/>
          <p:nvPr/>
        </p:nvSpPr>
        <p:spPr>
          <a:xfrm>
            <a:off x="3508691" y="3946331"/>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6" name="矩形 85">
            <a:extLst>
              <a:ext uri="{FF2B5EF4-FFF2-40B4-BE49-F238E27FC236}">
                <a16:creationId xmlns:a16="http://schemas.microsoft.com/office/drawing/2014/main" id="{D08D55AA-FB10-4F2E-A101-184A6493036F}"/>
              </a:ext>
            </a:extLst>
          </p:cNvPr>
          <p:cNvSpPr/>
          <p:nvPr/>
        </p:nvSpPr>
        <p:spPr>
          <a:xfrm>
            <a:off x="4868793" y="3946331"/>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7" name="矩形 86">
            <a:extLst>
              <a:ext uri="{FF2B5EF4-FFF2-40B4-BE49-F238E27FC236}">
                <a16:creationId xmlns:a16="http://schemas.microsoft.com/office/drawing/2014/main" id="{398DE5E0-26AB-48DF-867D-3F5580F53242}"/>
              </a:ext>
            </a:extLst>
          </p:cNvPr>
          <p:cNvSpPr/>
          <p:nvPr/>
        </p:nvSpPr>
        <p:spPr>
          <a:xfrm>
            <a:off x="5344882" y="4604654"/>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矩形 87">
            <a:extLst>
              <a:ext uri="{FF2B5EF4-FFF2-40B4-BE49-F238E27FC236}">
                <a16:creationId xmlns:a16="http://schemas.microsoft.com/office/drawing/2014/main" id="{F617DC26-125C-4C10-9AB5-BA244AAE1110}"/>
              </a:ext>
            </a:extLst>
          </p:cNvPr>
          <p:cNvSpPr/>
          <p:nvPr/>
        </p:nvSpPr>
        <p:spPr>
          <a:xfrm>
            <a:off x="3202550" y="4576938"/>
            <a:ext cx="410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4" name="Picture 2" descr="免費矢量| 葉子">
            <a:extLst>
              <a:ext uri="{FF2B5EF4-FFF2-40B4-BE49-F238E27FC236}">
                <a16:creationId xmlns:a16="http://schemas.microsoft.com/office/drawing/2014/main" id="{CC375F2B-3ED7-486E-9D66-131CB66BDC9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89206"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免費矢量| 葉子">
            <a:extLst>
              <a:ext uri="{FF2B5EF4-FFF2-40B4-BE49-F238E27FC236}">
                <a16:creationId xmlns:a16="http://schemas.microsoft.com/office/drawing/2014/main" id="{D5C85219-BEA9-4420-9C1E-35FC6CB365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4800"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免費矢量| 葉子">
            <a:extLst>
              <a:ext uri="{FF2B5EF4-FFF2-40B4-BE49-F238E27FC236}">
                <a16:creationId xmlns:a16="http://schemas.microsoft.com/office/drawing/2014/main" id="{7FF2E45A-BAC3-44A4-AA01-639F32CE47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01267"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免費矢量| 葉子">
            <a:extLst>
              <a:ext uri="{FF2B5EF4-FFF2-40B4-BE49-F238E27FC236}">
                <a16:creationId xmlns:a16="http://schemas.microsoft.com/office/drawing/2014/main" id="{055F0235-A066-4FCA-9281-1B25118B851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57698" y="4881653"/>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81179808-A4A9-4640-A228-3452EBDCFECC}"/>
              </a:ext>
            </a:extLst>
          </p:cNvPr>
          <p:cNvSpPr/>
          <p:nvPr/>
        </p:nvSpPr>
        <p:spPr>
          <a:xfrm>
            <a:off x="6366293" y="4853937"/>
            <a:ext cx="5026379"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Sunny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Humidity = High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No</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Sunny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Humidity = Normal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Overcast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Rain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Wind = Strong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No</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Rain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Wind = Weak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endParaRPr kumimoji="0" lang="zh-TW" altLang="en-US"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2BFD8152-3644-4612-BEEC-C1C98CE04A3C}"/>
              </a:ext>
            </a:extLst>
          </p:cNvPr>
          <p:cNvSpPr/>
          <p:nvPr/>
        </p:nvSpPr>
        <p:spPr>
          <a:xfrm>
            <a:off x="6366293" y="4493391"/>
            <a:ext cx="396634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分類規則</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23">
            <a:extLst>
              <a:ext uri="{FF2B5EF4-FFF2-40B4-BE49-F238E27FC236}">
                <a16:creationId xmlns:a16="http://schemas.microsoft.com/office/drawing/2014/main" id="{207DB8E2-B4C0-46F0-8FEE-94CC14CD1D48}"/>
              </a:ext>
            </a:extLst>
          </p:cNvPr>
          <p:cNvSpPr/>
          <p:nvPr/>
        </p:nvSpPr>
        <p:spPr>
          <a:xfrm>
            <a:off x="6106177" y="1362769"/>
            <a:ext cx="6084489" cy="1938992"/>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演算法所使用的資訊獲利會</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傾向選擇擁有許多不同數值的屬性 </a:t>
            </a:r>
            <a:endPar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例如：“產品編號”欄位中，每一個產品的產品編號皆不同。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若依產品編號進行分割，會產生出許多分支，且每一個分支都是很 單一的結果，其資訊獲利會最大。但這個屬性對於建立決策樹是沒 有意義的。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演算法利用屬性的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獲利比率</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(Gain Ratio)</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克服問題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資訊獲利正規化</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。而求算某屬性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的獲利比率時，除資訊獲 利外，尚需計算該屬性的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分割資訊值</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(Split Information)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獲利比率</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GainRatio</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 Gain(S, A)/</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SplitInfoA</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擁有最大獲利比例的屬性被設為分割屬性</a:t>
            </a:r>
          </a:p>
        </p:txBody>
      </p:sp>
      <p:pic>
        <p:nvPicPr>
          <p:cNvPr id="26" name="圖片 25">
            <a:extLst>
              <a:ext uri="{FF2B5EF4-FFF2-40B4-BE49-F238E27FC236}">
                <a16:creationId xmlns:a16="http://schemas.microsoft.com/office/drawing/2014/main" id="{042A6C60-71EB-4B4F-BFD4-25DEF744D6D3}"/>
              </a:ext>
            </a:extLst>
          </p:cNvPr>
          <p:cNvPicPr>
            <a:picLocks noChangeAspect="1"/>
          </p:cNvPicPr>
          <p:nvPr/>
        </p:nvPicPr>
        <p:blipFill>
          <a:blip r:embed="rId5"/>
          <a:stretch>
            <a:fillRect/>
          </a:stretch>
        </p:blipFill>
        <p:spPr>
          <a:xfrm>
            <a:off x="7382042" y="3486514"/>
            <a:ext cx="3149004" cy="634386"/>
          </a:xfrm>
          <a:prstGeom prst="rect">
            <a:avLst/>
          </a:prstGeom>
        </p:spPr>
      </p:pic>
    </p:spTree>
    <p:extLst>
      <p:ext uri="{BB962C8B-B14F-4D97-AF65-F5344CB8AC3E}">
        <p14:creationId xmlns:p14="http://schemas.microsoft.com/office/powerpoint/2010/main" val="26516102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演算法比較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80461"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649162DC-E9D5-4BB0-A3F9-07164AF9A08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04800" y="1547032"/>
            <a:ext cx="7106300" cy="2455333"/>
          </a:xfrm>
          <a:prstGeom prst="rect">
            <a:avLst/>
          </a:prstGeom>
        </p:spPr>
      </p:pic>
      <p:sp>
        <p:nvSpPr>
          <p:cNvPr id="6" name="笑臉 5">
            <a:extLst>
              <a:ext uri="{FF2B5EF4-FFF2-40B4-BE49-F238E27FC236}">
                <a16:creationId xmlns:a16="http://schemas.microsoft.com/office/drawing/2014/main" id="{0B34AC5D-720D-466C-9BDD-98E9A1C2B233}"/>
              </a:ext>
            </a:extLst>
          </p:cNvPr>
          <p:cNvSpPr/>
          <p:nvPr/>
        </p:nvSpPr>
        <p:spPr>
          <a:xfrm>
            <a:off x="5640137" y="3198032"/>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笑臉 10">
            <a:extLst>
              <a:ext uri="{FF2B5EF4-FFF2-40B4-BE49-F238E27FC236}">
                <a16:creationId xmlns:a16="http://schemas.microsoft.com/office/drawing/2014/main" id="{2BF5B984-624B-405D-818C-AE8265E6EBDF}"/>
              </a:ext>
            </a:extLst>
          </p:cNvPr>
          <p:cNvSpPr/>
          <p:nvPr/>
        </p:nvSpPr>
        <p:spPr>
          <a:xfrm>
            <a:off x="7164577" y="3198032"/>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笑臉 11">
            <a:extLst>
              <a:ext uri="{FF2B5EF4-FFF2-40B4-BE49-F238E27FC236}">
                <a16:creationId xmlns:a16="http://schemas.microsoft.com/office/drawing/2014/main" id="{3EBD81FF-9931-4960-B355-0F40C9817721}"/>
              </a:ext>
            </a:extLst>
          </p:cNvPr>
          <p:cNvSpPr/>
          <p:nvPr/>
        </p:nvSpPr>
        <p:spPr>
          <a:xfrm>
            <a:off x="7164577" y="2414371"/>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8D97668C-DA97-4551-BD86-0316E9B4C0C6}"/>
              </a:ext>
            </a:extLst>
          </p:cNvPr>
          <p:cNvSpPr/>
          <p:nvPr/>
        </p:nvSpPr>
        <p:spPr>
          <a:xfrm>
            <a:off x="6214534" y="6094719"/>
            <a:ext cx="61552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https://sid-sharma1990.medium.com/decision-tree-and-its-types-76db66644622</a:t>
            </a:r>
          </a:p>
        </p:txBody>
      </p:sp>
      <p:sp>
        <p:nvSpPr>
          <p:cNvPr id="10" name="矩形 9">
            <a:extLst>
              <a:ext uri="{FF2B5EF4-FFF2-40B4-BE49-F238E27FC236}">
                <a16:creationId xmlns:a16="http://schemas.microsoft.com/office/drawing/2014/main" id="{ED02A1E8-23CE-4839-8110-359E87AB76EE}"/>
              </a:ext>
            </a:extLst>
          </p:cNvPr>
          <p:cNvSpPr/>
          <p:nvPr/>
        </p:nvSpPr>
        <p:spPr>
          <a:xfrm>
            <a:off x="271398" y="4070161"/>
            <a:ext cx="7164127" cy="212365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決策樹演算法的進階版本，它在</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的基礎上加入了以下兩個主要功能：</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處理連續屬性。</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改善對於具有多個不同值但不具代表性的屬性的處理方式。</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則是</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的商業化版本，專為處理大量數據集的分類問題而設計。</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這個版本在執行效率和記憶體使用上有做改進：</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採用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Boosting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技術來提升模型的準確性。</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消耗較少的</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系統資源和記憶體</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，從而提高計算速度。</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演算法的最大相異之處是其在 每一個節點上都是採用二分法，</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也就是一次只能夠有兩個子節點，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則在每一個節點上可以產生不同數量的分枝。</a:t>
            </a:r>
          </a:p>
        </p:txBody>
      </p:sp>
      <p:pic>
        <p:nvPicPr>
          <p:cNvPr id="14" name="圖片 13">
            <a:extLst>
              <a:ext uri="{FF2B5EF4-FFF2-40B4-BE49-F238E27FC236}">
                <a16:creationId xmlns:a16="http://schemas.microsoft.com/office/drawing/2014/main" id="{45481ED9-A357-4024-98CE-D9F9A8A34979}"/>
              </a:ext>
            </a:extLst>
          </p:cNvPr>
          <p:cNvPicPr>
            <a:picLocks noChangeAspect="1"/>
          </p:cNvPicPr>
          <p:nvPr/>
        </p:nvPicPr>
        <p:blipFill>
          <a:blip r:embed="rId5"/>
          <a:stretch>
            <a:fillRect/>
          </a:stretch>
        </p:blipFill>
        <p:spPr>
          <a:xfrm>
            <a:off x="8025995" y="1798659"/>
            <a:ext cx="3751447" cy="2309737"/>
          </a:xfrm>
          <a:prstGeom prst="rect">
            <a:avLst/>
          </a:prstGeom>
        </p:spPr>
      </p:pic>
      <p:sp>
        <p:nvSpPr>
          <p:cNvPr id="16" name="文字方塊 15">
            <a:extLst>
              <a:ext uri="{FF2B5EF4-FFF2-40B4-BE49-F238E27FC236}">
                <a16:creationId xmlns:a16="http://schemas.microsoft.com/office/drawing/2014/main" id="{D9175743-A38E-4B6F-91F6-618E273DB884}"/>
              </a:ext>
            </a:extLst>
          </p:cNvPr>
          <p:cNvSpPr txBox="1"/>
          <p:nvPr/>
        </p:nvSpPr>
        <p:spPr>
          <a:xfrm>
            <a:off x="10468540" y="4189404"/>
            <a:ext cx="64953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CART</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B36A0652-34F8-4AC0-8C0A-99F99799813D}"/>
              </a:ext>
            </a:extLst>
          </p:cNvPr>
          <p:cNvSpPr txBox="1"/>
          <p:nvPr/>
        </p:nvSpPr>
        <p:spPr>
          <a:xfrm>
            <a:off x="8229720" y="4189404"/>
            <a:ext cx="14446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ID3, C4.5, C5.0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7582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a:extLst>
              <a:ext uri="{FF2B5EF4-FFF2-40B4-BE49-F238E27FC236}">
                <a16:creationId xmlns:a16="http://schemas.microsoft.com/office/drawing/2014/main" id="{8A3BD5FB-1DDB-4EF2-BE9F-F8C50DA0C152}"/>
              </a:ext>
            </a:extLst>
          </p:cNvPr>
          <p:cNvPicPr>
            <a:picLocks noChangeAspect="1"/>
          </p:cNvPicPr>
          <p:nvPr/>
        </p:nvPicPr>
        <p:blipFill>
          <a:blip r:embed="rId3"/>
          <a:stretch>
            <a:fillRect/>
          </a:stretch>
        </p:blipFill>
        <p:spPr>
          <a:xfrm>
            <a:off x="7106189" y="5028988"/>
            <a:ext cx="1617933" cy="1314096"/>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如何找到那個完美的方程式</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1" name="內容版面配置區 2">
            <a:extLst>
              <a:ext uri="{FF2B5EF4-FFF2-40B4-BE49-F238E27FC236}">
                <a16:creationId xmlns:a16="http://schemas.microsoft.com/office/drawing/2014/main" id="{99E98335-EF68-5EF4-6927-C549C6F7B090}"/>
              </a:ext>
            </a:extLst>
          </p:cNvPr>
          <p:cNvSpPr>
            <a:spLocks noGrp="1"/>
          </p:cNvSpPr>
          <p:nvPr>
            <p:ph sz="half" idx="1"/>
          </p:nvPr>
        </p:nvSpPr>
        <p:spPr>
          <a:xfrm>
            <a:off x="449700" y="1400200"/>
            <a:ext cx="7373499" cy="1275267"/>
          </a:xfrm>
        </p:spPr>
        <p:txBody>
          <a:bodyPr/>
          <a:lstStyle/>
          <a:p>
            <a:pPr marL="342900" indent="-342900" algn="l">
              <a:buFont typeface="+mj-lt"/>
              <a:buAutoNum type="arabicPeriod"/>
            </a:pPr>
            <a:r>
              <a:rPr lang="en-US" altLang="zh-TW" sz="1800" b="0" i="0" dirty="0">
                <a:solidFill>
                  <a:srgbClr val="242424"/>
                </a:solidFill>
                <a:effectLst/>
                <a:highlight>
                  <a:srgbClr val="FFFFFF"/>
                </a:highlight>
                <a:latin typeface="source-serif-pro"/>
              </a:rPr>
              <a:t>Function with Unknown Parameters</a:t>
            </a:r>
            <a:r>
              <a:rPr lang="zh-TW" altLang="en-US" sz="1800" b="0" i="0" dirty="0">
                <a:solidFill>
                  <a:srgbClr val="242424"/>
                </a:solidFill>
                <a:effectLst/>
                <a:highlight>
                  <a:srgbClr val="FFFFFF"/>
                </a:highlight>
                <a:latin typeface="source-serif-pro"/>
              </a:rPr>
              <a:t> </a:t>
            </a:r>
            <a:r>
              <a:rPr lang="en-US" altLang="zh-TW" sz="1800" b="0" i="0" dirty="0">
                <a:solidFill>
                  <a:srgbClr val="242424"/>
                </a:solidFill>
                <a:effectLst/>
                <a:highlight>
                  <a:srgbClr val="FFFFFF"/>
                </a:highlight>
                <a:latin typeface="source-serif-pro"/>
              </a:rPr>
              <a:t>(</a:t>
            </a:r>
            <a:r>
              <a:rPr lang="zh-TW" altLang="en-US" sz="1800" b="0" i="0" dirty="0">
                <a:solidFill>
                  <a:srgbClr val="242424"/>
                </a:solidFill>
                <a:effectLst/>
                <a:highlight>
                  <a:srgbClr val="FFFFFF"/>
                </a:highlight>
                <a:latin typeface="source-serif-pro"/>
              </a:rPr>
              <a:t>定義未知函數</a:t>
            </a:r>
            <a:r>
              <a:rPr lang="en-US" altLang="zh-TW" sz="1800" b="0" i="0" dirty="0">
                <a:solidFill>
                  <a:srgbClr val="242424"/>
                </a:solidFill>
                <a:effectLst/>
                <a:highlight>
                  <a:srgbClr val="FFFFFF"/>
                </a:highlight>
                <a:latin typeface="source-serif-pro"/>
              </a:rPr>
              <a:t>)</a:t>
            </a:r>
          </a:p>
          <a:p>
            <a:pPr marL="342900" indent="-342900">
              <a:buFont typeface="+mj-lt"/>
              <a:buAutoNum type="arabicPeriod"/>
            </a:pPr>
            <a:r>
              <a:rPr lang="en-US" altLang="zh-TW" sz="1800" b="0" i="0" dirty="0">
                <a:solidFill>
                  <a:srgbClr val="242424"/>
                </a:solidFill>
                <a:effectLst/>
                <a:highlight>
                  <a:srgbClr val="FFFFFF"/>
                </a:highlight>
                <a:latin typeface="source-serif-pro"/>
              </a:rPr>
              <a:t>Define Loss from Training Data</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定義衡量標準</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marL="342900" indent="-342900">
              <a:buFont typeface="+mj-lt"/>
              <a:buAutoNum type="arabicPeriod"/>
            </a:pPr>
            <a:r>
              <a:rPr lang="en-US" altLang="zh-TW" sz="1800" b="0" i="0" dirty="0">
                <a:solidFill>
                  <a:srgbClr val="242424"/>
                </a:solidFill>
                <a:effectLst/>
                <a:highlight>
                  <a:srgbClr val="FFFFFF"/>
                </a:highlight>
                <a:latin typeface="source-serif-pro"/>
              </a:rPr>
              <a:t>Optimization</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參數優化方式</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algn="l">
              <a:buFont typeface="+mj-lt"/>
              <a:buAutoNum type="arabicPeriod"/>
            </a:pPr>
            <a:endParaRPr lang="en-US" altLang="zh-TW" dirty="0">
              <a:solidFill>
                <a:srgbClr val="242424"/>
              </a:solidFill>
              <a:highlight>
                <a:srgbClr val="FFFFFF"/>
              </a:highlight>
              <a:latin typeface="source-serif-pro"/>
            </a:endParaRPr>
          </a:p>
          <a:p>
            <a:pPr algn="l">
              <a:buFont typeface="+mj-lt"/>
              <a:buAutoNum type="arabicPeriod"/>
            </a:pPr>
            <a:endParaRPr lang="en-US" altLang="zh-TW" b="0" i="0" dirty="0">
              <a:solidFill>
                <a:srgbClr val="242424"/>
              </a:solidFill>
              <a:effectLst/>
              <a:highlight>
                <a:srgbClr val="FFFFFF"/>
              </a:highlight>
              <a:latin typeface="source-serif-pro"/>
            </a:endParaRPr>
          </a:p>
          <a:p>
            <a:endParaRPr lang="zh-TW" altLang="en-US" dirty="0"/>
          </a:p>
        </p:txBody>
      </p:sp>
      <p:sp>
        <p:nvSpPr>
          <p:cNvPr id="7" name="矩形: 圓角 6">
            <a:extLst>
              <a:ext uri="{FF2B5EF4-FFF2-40B4-BE49-F238E27FC236}">
                <a16:creationId xmlns:a16="http://schemas.microsoft.com/office/drawing/2014/main" id="{457DCBF7-ABF1-4E4E-9CED-59E4706C5CD4}"/>
              </a:ext>
            </a:extLst>
          </p:cNvPr>
          <p:cNvSpPr/>
          <p:nvPr/>
        </p:nvSpPr>
        <p:spPr>
          <a:xfrm>
            <a:off x="2079367"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10D5D887-1A80-46F8-9FB8-20A77117855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6908"/>
          <a:stretch/>
        </p:blipFill>
        <p:spPr>
          <a:xfrm>
            <a:off x="2239279" y="4174065"/>
            <a:ext cx="1596120" cy="422701"/>
          </a:xfrm>
          <a:prstGeom prst="rect">
            <a:avLst/>
          </a:prstGeom>
        </p:spPr>
      </p:pic>
      <p:sp>
        <p:nvSpPr>
          <p:cNvPr id="5" name="橢圓 4">
            <a:extLst>
              <a:ext uri="{FF2B5EF4-FFF2-40B4-BE49-F238E27FC236}">
                <a16:creationId xmlns:a16="http://schemas.microsoft.com/office/drawing/2014/main" id="{573E9E34-71D0-45A4-B390-12490FECB12B}"/>
              </a:ext>
            </a:extLst>
          </p:cNvPr>
          <p:cNvSpPr/>
          <p:nvPr/>
        </p:nvSpPr>
        <p:spPr>
          <a:xfrm>
            <a:off x="5494866" y="3632199"/>
            <a:ext cx="1515533" cy="15155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Algorithm</a:t>
            </a:r>
          </a:p>
        </p:txBody>
      </p:sp>
      <p:cxnSp>
        <p:nvCxnSpPr>
          <p:cNvPr id="8" name="直線單箭頭接點 7">
            <a:extLst>
              <a:ext uri="{FF2B5EF4-FFF2-40B4-BE49-F238E27FC236}">
                <a16:creationId xmlns:a16="http://schemas.microsoft.com/office/drawing/2014/main" id="{E8F5F15F-F3E5-49AF-8DCC-F55D4B7916E3}"/>
              </a:ext>
            </a:extLst>
          </p:cNvPr>
          <p:cNvCxnSpPr>
            <a:stCxn id="7" idx="3"/>
            <a:endCxn id="5" idx="2"/>
          </p:cNvCxnSpPr>
          <p:nvPr/>
        </p:nvCxnSpPr>
        <p:spPr>
          <a:xfrm>
            <a:off x="4013200" y="4389966"/>
            <a:ext cx="1481666"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2" name="流程圖: 替代程序 11">
            <a:extLst>
              <a:ext uri="{FF2B5EF4-FFF2-40B4-BE49-F238E27FC236}">
                <a16:creationId xmlns:a16="http://schemas.microsoft.com/office/drawing/2014/main" id="{4156D13E-93A1-4686-B762-862C4FD05B96}"/>
              </a:ext>
            </a:extLst>
          </p:cNvPr>
          <p:cNvSpPr/>
          <p:nvPr/>
        </p:nvSpPr>
        <p:spPr>
          <a:xfrm>
            <a:off x="2065867" y="3158066"/>
            <a:ext cx="1972734" cy="457200"/>
          </a:xfrm>
          <a:prstGeom prst="flowChartAlternate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ACF44479-F5D8-4D5E-8A36-58F24E318D06}"/>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2659528" y="3379773"/>
            <a:ext cx="788825" cy="176227"/>
          </a:xfrm>
          <a:prstGeom prst="rect">
            <a:avLst/>
          </a:prstGeom>
        </p:spPr>
      </p:pic>
      <p:sp>
        <p:nvSpPr>
          <p:cNvPr id="14" name="文字方塊 13">
            <a:extLst>
              <a:ext uri="{FF2B5EF4-FFF2-40B4-BE49-F238E27FC236}">
                <a16:creationId xmlns:a16="http://schemas.microsoft.com/office/drawing/2014/main" id="{46E762CC-8AEB-4EB3-BC1C-63EE3A77E059}"/>
              </a:ext>
            </a:extLst>
          </p:cNvPr>
          <p:cNvSpPr txBox="1"/>
          <p:nvPr/>
        </p:nvSpPr>
        <p:spPr>
          <a:xfrm>
            <a:off x="2108200" y="3124199"/>
            <a:ext cx="20150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Unknow target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2827A841-6A86-49FD-AD42-315A35ABD430}"/>
              </a:ext>
            </a:extLst>
          </p:cNvPr>
          <p:cNvCxnSpPr>
            <a:cxnSpLocks/>
            <a:stCxn id="12" idx="2"/>
            <a:endCxn id="7" idx="0"/>
          </p:cNvCxnSpPr>
          <p:nvPr/>
        </p:nvCxnSpPr>
        <p:spPr>
          <a:xfrm flipH="1">
            <a:off x="3046284" y="3615266"/>
            <a:ext cx="5950" cy="36868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橢圓 18">
            <a:extLst>
              <a:ext uri="{FF2B5EF4-FFF2-40B4-BE49-F238E27FC236}">
                <a16:creationId xmlns:a16="http://schemas.microsoft.com/office/drawing/2014/main" id="{0C1956A3-39DE-40EF-885F-E48B603891D8}"/>
              </a:ext>
            </a:extLst>
          </p:cNvPr>
          <p:cNvSpPr/>
          <p:nvPr/>
        </p:nvSpPr>
        <p:spPr>
          <a:xfrm>
            <a:off x="2929466" y="5096933"/>
            <a:ext cx="1769533" cy="956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Function set</a:t>
            </a:r>
            <a:endParaRPr kumimoji="0" lang="zh-TW" altLang="en-US"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26BE726-2C57-460B-A27B-37F0D197A2E5}"/>
              </a:ext>
            </a:extLst>
          </p:cNvPr>
          <p:cNvSpPr txBox="1"/>
          <p:nvPr/>
        </p:nvSpPr>
        <p:spPr>
          <a:xfrm>
            <a:off x="2057400" y="2878666"/>
            <a:ext cx="19800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上帝才知道的標準答案</a:t>
            </a:r>
          </a:p>
        </p:txBody>
      </p:sp>
      <p:sp>
        <p:nvSpPr>
          <p:cNvPr id="24" name="文字方塊 23">
            <a:extLst>
              <a:ext uri="{FF2B5EF4-FFF2-40B4-BE49-F238E27FC236}">
                <a16:creationId xmlns:a16="http://schemas.microsoft.com/office/drawing/2014/main" id="{8EC2314E-86FB-4277-84D1-205AB3DA7714}"/>
              </a:ext>
            </a:extLst>
          </p:cNvPr>
          <p:cNvSpPr txBox="1"/>
          <p:nvPr/>
        </p:nvSpPr>
        <p:spPr>
          <a:xfrm>
            <a:off x="3352799" y="518160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候選名單</a:t>
            </a:r>
          </a:p>
        </p:txBody>
      </p:sp>
      <p:cxnSp>
        <p:nvCxnSpPr>
          <p:cNvPr id="25" name="直線單箭頭接點 24">
            <a:extLst>
              <a:ext uri="{FF2B5EF4-FFF2-40B4-BE49-F238E27FC236}">
                <a16:creationId xmlns:a16="http://schemas.microsoft.com/office/drawing/2014/main" id="{5621F3CB-8608-4996-B237-020504622EC4}"/>
              </a:ext>
            </a:extLst>
          </p:cNvPr>
          <p:cNvCxnSpPr>
            <a:cxnSpLocks/>
            <a:endCxn id="5" idx="3"/>
          </p:cNvCxnSpPr>
          <p:nvPr/>
        </p:nvCxnSpPr>
        <p:spPr>
          <a:xfrm flipV="1">
            <a:off x="4631267" y="4925787"/>
            <a:ext cx="1085544" cy="50134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2" name="矩形: 圓角 31">
            <a:extLst>
              <a:ext uri="{FF2B5EF4-FFF2-40B4-BE49-F238E27FC236}">
                <a16:creationId xmlns:a16="http://schemas.microsoft.com/office/drawing/2014/main" id="{0ABC5745-AE71-41E6-A394-3EAA437DE0DB}"/>
              </a:ext>
            </a:extLst>
          </p:cNvPr>
          <p:cNvSpPr/>
          <p:nvPr/>
        </p:nvSpPr>
        <p:spPr>
          <a:xfrm>
            <a:off x="8319300"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3" name="直線單箭頭接點 32">
            <a:extLst>
              <a:ext uri="{FF2B5EF4-FFF2-40B4-BE49-F238E27FC236}">
                <a16:creationId xmlns:a16="http://schemas.microsoft.com/office/drawing/2014/main" id="{2F55A842-349E-4EE8-BCDD-7D4BF373E1D1}"/>
              </a:ext>
            </a:extLst>
          </p:cNvPr>
          <p:cNvCxnSpPr>
            <a:cxnSpLocks/>
            <a:stCxn id="5" idx="6"/>
            <a:endCxn id="32" idx="1"/>
          </p:cNvCxnSpPr>
          <p:nvPr/>
        </p:nvCxnSpPr>
        <p:spPr>
          <a:xfrm>
            <a:off x="7010399" y="4389966"/>
            <a:ext cx="130890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5" name="矩形 34">
            <a:extLst>
              <a:ext uri="{FF2B5EF4-FFF2-40B4-BE49-F238E27FC236}">
                <a16:creationId xmlns:a16="http://schemas.microsoft.com/office/drawing/2014/main" id="{BE4039B5-5A07-41FA-AC7B-8CDD3886F0FF}"/>
              </a:ext>
            </a:extLst>
          </p:cNvPr>
          <p:cNvSpPr/>
          <p:nvPr/>
        </p:nvSpPr>
        <p:spPr>
          <a:xfrm>
            <a:off x="8711146" y="4048667"/>
            <a:ext cx="11705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Final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6" name="群組 35">
            <a:extLst>
              <a:ext uri="{FF2B5EF4-FFF2-40B4-BE49-F238E27FC236}">
                <a16:creationId xmlns:a16="http://schemas.microsoft.com/office/drawing/2014/main" id="{9F4164C9-37AB-4FB9-B6B6-DDCD2643D1F3}"/>
              </a:ext>
            </a:extLst>
          </p:cNvPr>
          <p:cNvGrpSpPr/>
          <p:nvPr/>
        </p:nvGrpSpPr>
        <p:grpSpPr>
          <a:xfrm>
            <a:off x="8679047" y="4395800"/>
            <a:ext cx="1195506" cy="276999"/>
            <a:chOff x="8060981" y="4488934"/>
            <a:chExt cx="1195506" cy="276999"/>
          </a:xfrm>
        </p:grpSpPr>
        <p:pic>
          <p:nvPicPr>
            <p:cNvPr id="38" name="圖片 37">
              <a:extLst>
                <a:ext uri="{FF2B5EF4-FFF2-40B4-BE49-F238E27FC236}">
                  <a16:creationId xmlns:a16="http://schemas.microsoft.com/office/drawing/2014/main" id="{70EBFB55-BBA0-4127-A325-33E6F1B11678}"/>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8467662" y="4548173"/>
              <a:ext cx="788825" cy="176227"/>
            </a:xfrm>
            <a:prstGeom prst="rect">
              <a:avLst/>
            </a:prstGeom>
          </p:spPr>
        </p:pic>
        <p:sp>
          <p:nvSpPr>
            <p:cNvPr id="39" name="矩形 38">
              <a:extLst>
                <a:ext uri="{FF2B5EF4-FFF2-40B4-BE49-F238E27FC236}">
                  <a16:creationId xmlns:a16="http://schemas.microsoft.com/office/drawing/2014/main" id="{F95B08B0-1DC0-4DC5-804B-15AB90D3A442}"/>
                </a:ext>
              </a:extLst>
            </p:cNvPr>
            <p:cNvSpPr/>
            <p:nvPr/>
          </p:nvSpPr>
          <p:spPr>
            <a:xfrm>
              <a:off x="8060981" y="4488934"/>
              <a:ext cx="42191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37" name="圖片 36">
            <a:extLst>
              <a:ext uri="{FF2B5EF4-FFF2-40B4-BE49-F238E27FC236}">
                <a16:creationId xmlns:a16="http://schemas.microsoft.com/office/drawing/2014/main" id="{642171A6-499E-4AE6-B1C7-F4F57E7C1E0C}"/>
              </a:ext>
            </a:extLst>
          </p:cNvPr>
          <p:cNvPicPr>
            <a:picLocks noChangeAspect="1"/>
          </p:cNvPicPr>
          <p:nvPr/>
        </p:nvPicPr>
        <p:blipFill>
          <a:blip r:embed="rId8"/>
          <a:stretch>
            <a:fillRect/>
          </a:stretch>
        </p:blipFill>
        <p:spPr>
          <a:xfrm>
            <a:off x="5258185" y="2867535"/>
            <a:ext cx="2048161" cy="276264"/>
          </a:xfrm>
          <a:prstGeom prst="rect">
            <a:avLst/>
          </a:prstGeom>
        </p:spPr>
      </p:pic>
      <p:sp>
        <p:nvSpPr>
          <p:cNvPr id="40" name="橢圓 39">
            <a:extLst>
              <a:ext uri="{FF2B5EF4-FFF2-40B4-BE49-F238E27FC236}">
                <a16:creationId xmlns:a16="http://schemas.microsoft.com/office/drawing/2014/main" id="{2BAB05FF-A6CD-4D81-88F2-E8248DA191CE}"/>
              </a:ext>
            </a:extLst>
          </p:cNvPr>
          <p:cNvSpPr/>
          <p:nvPr/>
        </p:nvSpPr>
        <p:spPr>
          <a:xfrm>
            <a:off x="3225799" y="3623733"/>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34B8A5C5-AE69-4CB9-A3A5-BDEADFE634AB}"/>
              </a:ext>
            </a:extLst>
          </p:cNvPr>
          <p:cNvSpPr/>
          <p:nvPr/>
        </p:nvSpPr>
        <p:spPr>
          <a:xfrm>
            <a:off x="4707466" y="5494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7C279B64-53D6-4614-A02A-93A35BCFA835}"/>
              </a:ext>
            </a:extLst>
          </p:cNvPr>
          <p:cNvSpPr/>
          <p:nvPr/>
        </p:nvSpPr>
        <p:spPr>
          <a:xfrm>
            <a:off x="5173133" y="2446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91FA4A2E-89C3-424E-822A-E548B4D1B3CB}"/>
              </a:ext>
            </a:extLst>
          </p:cNvPr>
          <p:cNvSpPr txBox="1"/>
          <p:nvPr/>
        </p:nvSpPr>
        <p:spPr>
          <a:xfrm>
            <a:off x="3505200" y="3640666"/>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收集資料</a:t>
            </a:r>
          </a:p>
        </p:txBody>
      </p:sp>
      <p:sp>
        <p:nvSpPr>
          <p:cNvPr id="46" name="文字方塊 45">
            <a:extLst>
              <a:ext uri="{FF2B5EF4-FFF2-40B4-BE49-F238E27FC236}">
                <a16:creationId xmlns:a16="http://schemas.microsoft.com/office/drawing/2014/main" id="{0613852F-EB1E-45DE-B122-34EB58AD0A72}"/>
              </a:ext>
            </a:extLst>
          </p:cNvPr>
          <p:cNvSpPr txBox="1"/>
          <p:nvPr/>
        </p:nvSpPr>
        <p:spPr>
          <a:xfrm>
            <a:off x="5037667" y="5511799"/>
            <a:ext cx="12618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設計數學模型</a:t>
            </a:r>
          </a:p>
        </p:txBody>
      </p:sp>
      <p:pic>
        <p:nvPicPr>
          <p:cNvPr id="41" name="圖片 40">
            <a:extLst>
              <a:ext uri="{FF2B5EF4-FFF2-40B4-BE49-F238E27FC236}">
                <a16:creationId xmlns:a16="http://schemas.microsoft.com/office/drawing/2014/main" id="{9C9EF9F2-40DC-4744-B9F1-3B8077B50977}"/>
              </a:ext>
            </a:extLst>
          </p:cNvPr>
          <p:cNvPicPr>
            <a:picLocks noChangeAspect="1"/>
          </p:cNvPicPr>
          <p:nvPr/>
        </p:nvPicPr>
        <p:blipFill>
          <a:blip r:embed="rId9"/>
          <a:stretch>
            <a:fillRect/>
          </a:stretch>
        </p:blipFill>
        <p:spPr>
          <a:xfrm>
            <a:off x="5125373" y="5805468"/>
            <a:ext cx="1924319" cy="276264"/>
          </a:xfrm>
          <a:prstGeom prst="rect">
            <a:avLst/>
          </a:prstGeom>
        </p:spPr>
      </p:pic>
      <p:sp>
        <p:nvSpPr>
          <p:cNvPr id="48" name="文字方塊 47">
            <a:extLst>
              <a:ext uri="{FF2B5EF4-FFF2-40B4-BE49-F238E27FC236}">
                <a16:creationId xmlns:a16="http://schemas.microsoft.com/office/drawing/2014/main" id="{DF5EE83F-8F9E-4CF9-B5AF-2344D7C7CEE8}"/>
              </a:ext>
            </a:extLst>
          </p:cNvPr>
          <p:cNvSpPr txBox="1"/>
          <p:nvPr/>
        </p:nvSpPr>
        <p:spPr>
          <a:xfrm>
            <a:off x="5503333" y="2480732"/>
            <a:ext cx="216746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找出最佳參數的模型</a:t>
            </a:r>
          </a:p>
        </p:txBody>
      </p:sp>
      <p:cxnSp>
        <p:nvCxnSpPr>
          <p:cNvPr id="47" name="接點: 肘形 46">
            <a:extLst>
              <a:ext uri="{FF2B5EF4-FFF2-40B4-BE49-F238E27FC236}">
                <a16:creationId xmlns:a16="http://schemas.microsoft.com/office/drawing/2014/main" id="{C15E064F-A58C-4742-9845-FCAED31E9857}"/>
              </a:ext>
            </a:extLst>
          </p:cNvPr>
          <p:cNvCxnSpPr>
            <a:stCxn id="32" idx="0"/>
            <a:endCxn id="5" idx="0"/>
          </p:cNvCxnSpPr>
          <p:nvPr/>
        </p:nvCxnSpPr>
        <p:spPr>
          <a:xfrm rot="16200000" flipV="1">
            <a:off x="7593550" y="2291282"/>
            <a:ext cx="351750" cy="3033584"/>
          </a:xfrm>
          <a:prstGeom prst="bentConnector3">
            <a:avLst>
              <a:gd name="adj1" fmla="val 208315"/>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55" name="橢圓 54">
            <a:extLst>
              <a:ext uri="{FF2B5EF4-FFF2-40B4-BE49-F238E27FC236}">
                <a16:creationId xmlns:a16="http://schemas.microsoft.com/office/drawing/2014/main" id="{EECA78CB-40D1-4B1B-9BC5-67B9D2CC5A99}"/>
              </a:ext>
            </a:extLst>
          </p:cNvPr>
          <p:cNvSpPr/>
          <p:nvPr/>
        </p:nvSpPr>
        <p:spPr>
          <a:xfrm>
            <a:off x="7586133" y="3615267"/>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1" name="接點: 弧形 50">
            <a:extLst>
              <a:ext uri="{FF2B5EF4-FFF2-40B4-BE49-F238E27FC236}">
                <a16:creationId xmlns:a16="http://schemas.microsoft.com/office/drawing/2014/main" id="{280AD5E1-203D-4607-A659-05790F9F1EE5}"/>
              </a:ext>
            </a:extLst>
          </p:cNvPr>
          <p:cNvCxnSpPr>
            <a:cxnSpLocks/>
          </p:cNvCxnSpPr>
          <p:nvPr/>
        </p:nvCxnSpPr>
        <p:spPr>
          <a:xfrm rot="16200000" flipH="1">
            <a:off x="5994399" y="1955799"/>
            <a:ext cx="1837268" cy="1667933"/>
          </a:xfrm>
          <a:prstGeom prst="curvedConnector3">
            <a:avLst>
              <a:gd name="adj1" fmla="val 230"/>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箭號: 弧形上彎 55">
            <a:extLst>
              <a:ext uri="{FF2B5EF4-FFF2-40B4-BE49-F238E27FC236}">
                <a16:creationId xmlns:a16="http://schemas.microsoft.com/office/drawing/2014/main" id="{7C30BC45-A5CA-4E2C-8B1B-A9EB178D9FE1}"/>
              </a:ext>
            </a:extLst>
          </p:cNvPr>
          <p:cNvSpPr/>
          <p:nvPr/>
        </p:nvSpPr>
        <p:spPr>
          <a:xfrm>
            <a:off x="7408333" y="3860801"/>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箭號: 弧形上彎 58">
            <a:extLst>
              <a:ext uri="{FF2B5EF4-FFF2-40B4-BE49-F238E27FC236}">
                <a16:creationId xmlns:a16="http://schemas.microsoft.com/office/drawing/2014/main" id="{076265EC-3474-4927-9607-1350F55270C5}"/>
              </a:ext>
            </a:extLst>
          </p:cNvPr>
          <p:cNvSpPr/>
          <p:nvPr/>
        </p:nvSpPr>
        <p:spPr>
          <a:xfrm flipH="1" flipV="1">
            <a:off x="7365999" y="3395133"/>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519811AB-F814-42EE-8970-4006977B8022}"/>
              </a:ext>
            </a:extLst>
          </p:cNvPr>
          <p:cNvSpPr/>
          <p:nvPr/>
        </p:nvSpPr>
        <p:spPr>
          <a:xfrm>
            <a:off x="7613780" y="1491681"/>
            <a:ext cx="4378371"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87604C04-D4C7-4A97-80E0-175DF7275814}"/>
              </a:ext>
            </a:extLst>
          </p:cNvPr>
          <p:cNvSpPr txBox="1"/>
          <p:nvPr/>
        </p:nvSpPr>
        <p:spPr>
          <a:xfrm>
            <a:off x="8444205" y="1548145"/>
            <a:ext cx="347098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機器學習或深度學習的世界中不外乎就是這三件事，定義未知函數</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衡量標準</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優化方式。</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4" name="圖片 63">
            <a:extLst>
              <a:ext uri="{FF2B5EF4-FFF2-40B4-BE49-F238E27FC236}">
                <a16:creationId xmlns:a16="http://schemas.microsoft.com/office/drawing/2014/main" id="{EB941B06-CF58-4BC3-816D-19614E27FFBC}"/>
              </a:ext>
            </a:extLst>
          </p:cNvPr>
          <p:cNvPicPr>
            <a:picLocks noChangeAspect="1"/>
          </p:cNvPicPr>
          <p:nvPr/>
        </p:nvPicPr>
        <p:blipFill>
          <a:blip r:embed="rId10"/>
          <a:stretch>
            <a:fillRect/>
          </a:stretch>
        </p:blipFill>
        <p:spPr>
          <a:xfrm>
            <a:off x="7770237" y="1563689"/>
            <a:ext cx="598012" cy="642694"/>
          </a:xfrm>
          <a:prstGeom prst="rect">
            <a:avLst/>
          </a:prstGeom>
        </p:spPr>
      </p:pic>
      <p:sp>
        <p:nvSpPr>
          <p:cNvPr id="42" name="矩形: 圓角 41">
            <a:extLst>
              <a:ext uri="{FF2B5EF4-FFF2-40B4-BE49-F238E27FC236}">
                <a16:creationId xmlns:a16="http://schemas.microsoft.com/office/drawing/2014/main" id="{EF9FA23E-28F5-4B4C-B265-5DC45A343C1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9987978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798659"/>
            <a:ext cx="5780784" cy="138499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避免過度適配資料 </a:t>
            </a:r>
            <a:endParaRPr kumimoji="0" lang="en-US" altLang="zh-TW" sz="14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合併連續值屬性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屬性選擇指標的其它度量標準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處理缺少屬性值的訓練範例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處理不同代價的屬性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決策樹的可量度性</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常見問題</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B0E5EF9A-47E4-48BB-9350-2529DF14A1AD}"/>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10" name="圖片 9">
            <a:extLst>
              <a:ext uri="{FF2B5EF4-FFF2-40B4-BE49-F238E27FC236}">
                <a16:creationId xmlns:a16="http://schemas.microsoft.com/office/drawing/2014/main" id="{9E7D94C5-F24C-4DED-8E6B-AF2AA476FDEB}"/>
              </a:ext>
            </a:extLst>
          </p:cNvPr>
          <p:cNvPicPr>
            <a:picLocks noChangeAspect="1"/>
          </p:cNvPicPr>
          <p:nvPr/>
        </p:nvPicPr>
        <p:blipFill>
          <a:blip r:embed="rId2"/>
          <a:stretch>
            <a:fillRect/>
          </a:stretch>
        </p:blipFill>
        <p:spPr>
          <a:xfrm>
            <a:off x="519907" y="3862217"/>
            <a:ext cx="642694" cy="642694"/>
          </a:xfrm>
          <a:prstGeom prst="rect">
            <a:avLst/>
          </a:prstGeom>
        </p:spPr>
      </p:pic>
      <p:sp>
        <p:nvSpPr>
          <p:cNvPr id="11" name="矩形 10">
            <a:extLst>
              <a:ext uri="{FF2B5EF4-FFF2-40B4-BE49-F238E27FC236}">
                <a16:creationId xmlns:a16="http://schemas.microsoft.com/office/drawing/2014/main" id="{EC0C869D-F5C9-43B8-AD96-71AB6BAC5CEC}"/>
              </a:ext>
            </a:extLst>
          </p:cNvPr>
          <p:cNvSpPr/>
          <p:nvPr/>
        </p:nvSpPr>
        <p:spPr>
          <a:xfrm>
            <a:off x="449004" y="3429000"/>
            <a:ext cx="5544616" cy="1616747"/>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6ECAF055-0908-4385-BB98-C777E1BD2B13}"/>
              </a:ext>
            </a:extLst>
          </p:cNvPr>
          <p:cNvSpPr txBox="1"/>
          <p:nvPr/>
        </p:nvSpPr>
        <p:spPr>
          <a:xfrm>
            <a:off x="1162602" y="3429000"/>
            <a:ext cx="468700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有些決策樹演算法對空缺值的容忍度較高，但一般會建議能補值就補值，效果肯定會提升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過度配適是指模型對於範例的過度訓練，導致模型記住的不是訓練資料的一般特性，反而是訓練資料的局部特性。對測試樣本的分類將會變得很不精確</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a:extLst>
              <a:ext uri="{FF2B5EF4-FFF2-40B4-BE49-F238E27FC236}">
                <a16:creationId xmlns:a16="http://schemas.microsoft.com/office/drawing/2014/main" id="{09E37808-2FBE-4953-8E90-A6C3229A354A}"/>
              </a:ext>
            </a:extLst>
          </p:cNvPr>
          <p:cNvSpPr/>
          <p:nvPr/>
        </p:nvSpPr>
        <p:spPr>
          <a:xfrm>
            <a:off x="745067" y="1363133"/>
            <a:ext cx="4089400" cy="4355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常見問題</a:t>
            </a:r>
          </a:p>
        </p:txBody>
      </p:sp>
      <p:pic>
        <p:nvPicPr>
          <p:cNvPr id="5122" name="Picture 2" descr="Overfitting, regularization, and early stopping | Machine Learning | Google  for Developers">
            <a:extLst>
              <a:ext uri="{FF2B5EF4-FFF2-40B4-BE49-F238E27FC236}">
                <a16:creationId xmlns:a16="http://schemas.microsoft.com/office/drawing/2014/main" id="{A3AC033A-71F1-47BA-A059-C2F0C183B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067" y="4281660"/>
            <a:ext cx="4014890" cy="188668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a:extLst>
              <a:ext uri="{FF2B5EF4-FFF2-40B4-BE49-F238E27FC236}">
                <a16:creationId xmlns:a16="http://schemas.microsoft.com/office/drawing/2014/main" id="{D082298F-4F09-475E-B9DB-A14126A8C9B4}"/>
              </a:ext>
            </a:extLst>
          </p:cNvPr>
          <p:cNvCxnSpPr>
            <a:cxnSpLocks/>
          </p:cNvCxnSpPr>
          <p:nvPr/>
        </p:nvCxnSpPr>
        <p:spPr>
          <a:xfrm>
            <a:off x="7865533" y="4724400"/>
            <a:ext cx="0" cy="1443944"/>
          </a:xfrm>
          <a:prstGeom prst="line">
            <a:avLst/>
          </a:prstGeom>
          <a:ln w="28575">
            <a:solidFill>
              <a:srgbClr val="C00000"/>
            </a:solidFill>
            <a:prstDash val="lgDash"/>
          </a:ln>
        </p:spPr>
        <p:style>
          <a:lnRef idx="1">
            <a:schemeClr val="accent1"/>
          </a:lnRef>
          <a:fillRef idx="0">
            <a:schemeClr val="accent1"/>
          </a:fillRef>
          <a:effectRef idx="0">
            <a:schemeClr val="accent1"/>
          </a:effectRef>
          <a:fontRef idx="minor">
            <a:schemeClr val="tx1"/>
          </a:fontRef>
        </p:style>
      </p:cxnSp>
      <p:pic>
        <p:nvPicPr>
          <p:cNvPr id="5124" name="Picture 4" descr="Sklearn Tutorial: Module 5. Decision trees are actually simple. | by Yoann  Mocquin | Towards Data Science">
            <a:extLst>
              <a:ext uri="{FF2B5EF4-FFF2-40B4-BE49-F238E27FC236}">
                <a16:creationId xmlns:a16="http://schemas.microsoft.com/office/drawing/2014/main" id="{B6019DE3-BC3D-4F61-A30A-C4218300571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98382" y="1326066"/>
            <a:ext cx="5714995" cy="2857498"/>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3FC1529C-BB99-4F39-8A59-9B36FD18DFCE}"/>
              </a:ext>
            </a:extLst>
          </p:cNvPr>
          <p:cNvSpPr txBox="1"/>
          <p:nvPr/>
        </p:nvSpPr>
        <p:spPr>
          <a:xfrm>
            <a:off x="8186302" y="4982955"/>
            <a:ext cx="29546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紅虛線以後都爛掉，過擬合</a:t>
            </a:r>
          </a:p>
        </p:txBody>
      </p:sp>
      <p:sp>
        <p:nvSpPr>
          <p:cNvPr id="17" name="矩形 16">
            <a:extLst>
              <a:ext uri="{FF2B5EF4-FFF2-40B4-BE49-F238E27FC236}">
                <a16:creationId xmlns:a16="http://schemas.microsoft.com/office/drawing/2014/main" id="{799F4AF8-35B1-40BC-849D-3EE570601355}"/>
              </a:ext>
            </a:extLst>
          </p:cNvPr>
          <p:cNvSpPr/>
          <p:nvPr/>
        </p:nvSpPr>
        <p:spPr>
          <a:xfrm>
            <a:off x="458103" y="5274784"/>
            <a:ext cx="554461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導致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的原因</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訓練範例含有</a:t>
            </a:r>
            <a:r>
              <a:rPr kumimoji="0" lang="zh-TW" altLang="en-US" sz="12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雜訊</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zh-TW" altLang="en-US" sz="12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離異值</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當訓練數據沒有雜訊時，過度適配也有可能發生，特別是當訓練範例的數量太少，使得某一些屬性“恰巧”可以很好地分割目前 的訓練範例，但卻與實際的狀況並無太多關係</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3214683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避免過擬合</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剪枝</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避免決策樹過擬合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(Overfitting)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中的大多數將最終變得多餘，並且不會提高模型的準確性。</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C36931ED-2279-4484-A09B-76290F80E13A}"/>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4E570F57-030A-4FDA-8567-C8C6B252A14F}"/>
              </a:ext>
            </a:extLst>
          </p:cNvPr>
          <p:cNvPicPr>
            <a:picLocks noChangeAspect="1"/>
          </p:cNvPicPr>
          <p:nvPr/>
        </p:nvPicPr>
        <p:blipFill>
          <a:blip r:embed="rId3"/>
          <a:stretch>
            <a:fillRect/>
          </a:stretch>
        </p:blipFill>
        <p:spPr>
          <a:xfrm>
            <a:off x="7025319" y="1615684"/>
            <a:ext cx="3676548" cy="4614443"/>
          </a:xfrm>
          <a:prstGeom prst="rect">
            <a:avLst/>
          </a:prstGeom>
        </p:spPr>
      </p:pic>
      <p:pic>
        <p:nvPicPr>
          <p:cNvPr id="4" name="圖片 3">
            <a:extLst>
              <a:ext uri="{FF2B5EF4-FFF2-40B4-BE49-F238E27FC236}">
                <a16:creationId xmlns:a16="http://schemas.microsoft.com/office/drawing/2014/main" id="{6743A958-2530-486B-96AE-FEF9380686F0}"/>
              </a:ext>
            </a:extLst>
          </p:cNvPr>
          <p:cNvPicPr>
            <a:picLocks noChangeAspect="1"/>
          </p:cNvPicPr>
          <p:nvPr/>
        </p:nvPicPr>
        <p:blipFill>
          <a:blip r:embed="rId4"/>
          <a:stretch>
            <a:fillRect/>
          </a:stretch>
        </p:blipFill>
        <p:spPr>
          <a:xfrm>
            <a:off x="425450" y="1685022"/>
            <a:ext cx="5670550" cy="3136900"/>
          </a:xfrm>
          <a:prstGeom prst="rect">
            <a:avLst/>
          </a:prstGeom>
        </p:spPr>
      </p:pic>
      <p:sp>
        <p:nvSpPr>
          <p:cNvPr id="5" name="矩形 4">
            <a:extLst>
              <a:ext uri="{FF2B5EF4-FFF2-40B4-BE49-F238E27FC236}">
                <a16:creationId xmlns:a16="http://schemas.microsoft.com/office/drawing/2014/main" id="{B6A7542D-43B0-41FB-A096-4AB40E98B619}"/>
              </a:ext>
            </a:extLst>
          </p:cNvPr>
          <p:cNvSpPr/>
          <p:nvPr/>
        </p:nvSpPr>
        <p:spPr>
          <a:xfrm>
            <a:off x="425450" y="5024933"/>
            <a:ext cx="5441950"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複雜性定義為樹中的分裂數</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剪枝是一種去除這種分裂冗餘的技術，即修剪樹中不必要的分裂。 剪 枝將樹的一部分從嚴格決策邊界壓縮為更平滑和更通用的樹，從而有 效地降低樹的複雜性</a:t>
            </a:r>
          </a:p>
        </p:txBody>
      </p:sp>
      <p:sp>
        <p:nvSpPr>
          <p:cNvPr id="10" name="矩形 9">
            <a:extLst>
              <a:ext uri="{FF2B5EF4-FFF2-40B4-BE49-F238E27FC236}">
                <a16:creationId xmlns:a16="http://schemas.microsoft.com/office/drawing/2014/main" id="{1E4D4761-29F8-4565-BEC2-69A5F70AF1F5}"/>
              </a:ext>
            </a:extLst>
          </p:cNvPr>
          <p:cNvSpPr/>
          <p:nvPr/>
        </p:nvSpPr>
        <p:spPr>
          <a:xfrm>
            <a:off x="464660" y="5768462"/>
            <a:ext cx="5402740" cy="461665"/>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預剪枝：邊建立決策樹邊進行剪枝操作</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實用</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後剪枝：當建立完決策樹後，再進行剪枝</a:t>
            </a:r>
          </a:p>
        </p:txBody>
      </p:sp>
    </p:spTree>
    <p:extLst>
      <p:ext uri="{BB962C8B-B14F-4D97-AF65-F5344CB8AC3E}">
        <p14:creationId xmlns:p14="http://schemas.microsoft.com/office/powerpoint/2010/main" val="3780908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933067"/>
            <a:ext cx="5350976" cy="160043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從資料找出定律時，該定律愈複雜愈能詳細說明該資料。因為該定律是以該資料為基礎而找出的。 </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但是定律必須能夠適用到其他不同的資料，才有其價值。太過複雜的定律，由於過度受到其基礎資料的影響，所以可能會變成該定律無法適用到其他資料。 </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一些模型挑選上的心法</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B0E5EF9A-47E4-48BB-9350-2529DF14A1AD}"/>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 name="矩形 1">
            <a:extLst>
              <a:ext uri="{FF2B5EF4-FFF2-40B4-BE49-F238E27FC236}">
                <a16:creationId xmlns:a16="http://schemas.microsoft.com/office/drawing/2014/main" id="{09E37808-2FBE-4953-8E90-A6C3229A354A}"/>
              </a:ext>
            </a:extLst>
          </p:cNvPr>
          <p:cNvSpPr/>
          <p:nvPr/>
        </p:nvSpPr>
        <p:spPr>
          <a:xfrm>
            <a:off x="745067" y="1363133"/>
            <a:ext cx="5190066" cy="4355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大方向</a:t>
            </a:r>
          </a:p>
        </p:txBody>
      </p:sp>
      <p:pic>
        <p:nvPicPr>
          <p:cNvPr id="3" name="圖片 2">
            <a:extLst>
              <a:ext uri="{FF2B5EF4-FFF2-40B4-BE49-F238E27FC236}">
                <a16:creationId xmlns:a16="http://schemas.microsoft.com/office/drawing/2014/main" id="{FE1A7F15-6B0B-468C-9A3E-84AECD6875B9}"/>
              </a:ext>
            </a:extLst>
          </p:cNvPr>
          <p:cNvPicPr>
            <a:picLocks noChangeAspect="1"/>
          </p:cNvPicPr>
          <p:nvPr/>
        </p:nvPicPr>
        <p:blipFill>
          <a:blip r:embed="rId2"/>
          <a:stretch>
            <a:fillRect/>
          </a:stretch>
        </p:blipFill>
        <p:spPr>
          <a:xfrm>
            <a:off x="6096000" y="1711325"/>
            <a:ext cx="5898897" cy="3540380"/>
          </a:xfrm>
          <a:prstGeom prst="rect">
            <a:avLst/>
          </a:prstGeom>
        </p:spPr>
      </p:pic>
      <p:sp>
        <p:nvSpPr>
          <p:cNvPr id="18" name="矩形 17">
            <a:extLst>
              <a:ext uri="{FF2B5EF4-FFF2-40B4-BE49-F238E27FC236}">
                <a16:creationId xmlns:a16="http://schemas.microsoft.com/office/drawing/2014/main" id="{0E04EEE0-B300-4ED0-892B-77EFABFC0EEB}"/>
              </a:ext>
            </a:extLst>
          </p:cNvPr>
          <p:cNvSpPr/>
          <p:nvPr/>
        </p:nvSpPr>
        <p:spPr>
          <a:xfrm>
            <a:off x="745067" y="4070161"/>
            <a:ext cx="5122334" cy="212365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最優秀的模型，通常是用最少的參數解釋最複雜的道理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心法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極簡</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且能泛用到其他的資料集，從商用的角度出發，成果能夠再現才是大家關注的焦點。業界在乎的是穩定性和泛化能力。</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另外有一派的人認為就是因為現實太過複雜，已無法用一般規則解釋清楚，模型的可解釋不重要，也因此黑盒模型才得以被運用。</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所以這部份就見仁見智。原則上能夠解釋出原因的統計機器模型會比較踏實一點。</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xd</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2866469E-F48E-4312-97EA-00743167B85B}"/>
              </a:ext>
            </a:extLst>
          </p:cNvPr>
          <p:cNvSpPr/>
          <p:nvPr/>
        </p:nvSpPr>
        <p:spPr>
          <a:xfrm>
            <a:off x="6324601" y="5694343"/>
            <a:ext cx="57006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https://www.infoq.cn/article/xiytqjiic5spsp04adk9</a:t>
            </a:r>
          </a:p>
        </p:txBody>
      </p:sp>
    </p:spTree>
    <p:extLst>
      <p:ext uri="{BB962C8B-B14F-4D97-AF65-F5344CB8AC3E}">
        <p14:creationId xmlns:p14="http://schemas.microsoft.com/office/powerpoint/2010/main" val="28500481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6" y="1412776"/>
            <a:ext cx="10160043" cy="24622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易於理解和解釋，可以視覺化分析，容易提取出規則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可同時處理連續型和不連續數據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較適合處理有缺失屬性的樣本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測試數據時，運行速度較快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在相對短的時間內，能夠對大型數據做出可行，且效果良好的結果</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易發生過擬合（隨機森林可以很大程度上減少過擬合</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易忽略數據集中屬性的相互關聯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對於各類別樣本數量不一致的數據，在決策樹中，進行屬性劃分時， 不同的判定准則會帶來不同的屬性選擇傾向</a:t>
            </a: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257341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Decision tree regression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visualized in 3D </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TW" sz="1200" b="1" dirty="0">
                <a:solidFill>
                  <a:srgbClr val="D8D8D8">
                    <a:lumMod val="10000"/>
                  </a:srgbClr>
                </a:solidFill>
              </a:rPr>
              <a:t>Decision Tree Regression</a:t>
            </a:r>
          </a:p>
        </p:txBody>
      </p:sp>
      <p:pic>
        <p:nvPicPr>
          <p:cNvPr id="5" name="圖片 4">
            <a:extLst>
              <a:ext uri="{FF2B5EF4-FFF2-40B4-BE49-F238E27FC236}">
                <a16:creationId xmlns:a16="http://schemas.microsoft.com/office/drawing/2014/main" id="{9A27000B-CEB1-47CB-A71E-A217FC801FB9}"/>
              </a:ext>
            </a:extLst>
          </p:cNvPr>
          <p:cNvPicPr>
            <a:picLocks noChangeAspect="1"/>
          </p:cNvPicPr>
          <p:nvPr/>
        </p:nvPicPr>
        <p:blipFill>
          <a:blip r:embed="rId3"/>
          <a:stretch>
            <a:fillRect/>
          </a:stretch>
        </p:blipFill>
        <p:spPr>
          <a:xfrm>
            <a:off x="6508378" y="1228725"/>
            <a:ext cx="4491318" cy="2523391"/>
          </a:xfrm>
          <a:prstGeom prst="rect">
            <a:avLst/>
          </a:prstGeom>
        </p:spPr>
      </p:pic>
      <p:pic>
        <p:nvPicPr>
          <p:cNvPr id="8" name="圖片 7">
            <a:extLst>
              <a:ext uri="{FF2B5EF4-FFF2-40B4-BE49-F238E27FC236}">
                <a16:creationId xmlns:a16="http://schemas.microsoft.com/office/drawing/2014/main" id="{9A8AD21E-5D3D-4843-BD38-F2C19C877235}"/>
              </a:ext>
            </a:extLst>
          </p:cNvPr>
          <p:cNvPicPr>
            <a:picLocks noChangeAspect="1"/>
          </p:cNvPicPr>
          <p:nvPr/>
        </p:nvPicPr>
        <p:blipFill>
          <a:blip r:embed="rId4"/>
          <a:stretch>
            <a:fillRect/>
          </a:stretch>
        </p:blipFill>
        <p:spPr>
          <a:xfrm>
            <a:off x="1111620" y="1299882"/>
            <a:ext cx="4772959" cy="4905877"/>
          </a:xfrm>
          <a:prstGeom prst="rect">
            <a:avLst/>
          </a:prstGeom>
        </p:spPr>
      </p:pic>
      <p:pic>
        <p:nvPicPr>
          <p:cNvPr id="9" name="圖片 8">
            <a:extLst>
              <a:ext uri="{FF2B5EF4-FFF2-40B4-BE49-F238E27FC236}">
                <a16:creationId xmlns:a16="http://schemas.microsoft.com/office/drawing/2014/main" id="{60621A00-8660-466B-8B71-5E476216725E}"/>
              </a:ext>
            </a:extLst>
          </p:cNvPr>
          <p:cNvPicPr>
            <a:picLocks noChangeAspect="1"/>
          </p:cNvPicPr>
          <p:nvPr/>
        </p:nvPicPr>
        <p:blipFill>
          <a:blip r:embed="rId5"/>
          <a:stretch>
            <a:fillRect/>
          </a:stretch>
        </p:blipFill>
        <p:spPr>
          <a:xfrm>
            <a:off x="6463557" y="3752116"/>
            <a:ext cx="4751294" cy="2586630"/>
          </a:xfrm>
          <a:prstGeom prst="rect">
            <a:avLst/>
          </a:prstGeom>
        </p:spPr>
      </p:pic>
    </p:spTree>
    <p:extLst>
      <p:ext uri="{BB962C8B-B14F-4D97-AF65-F5344CB8AC3E}">
        <p14:creationId xmlns:p14="http://schemas.microsoft.com/office/powerpoint/2010/main" val="2928814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Demystifying Cross-Entropy: A Key Concept for Understanding Classification in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hlinkClick r:id="rId2"/>
              </a:rPr>
              <a:t>https://medium.com/@nikitamalviya/demystifying-cross-entropy-a-key-concept-for-understanding-classification-in-machine-learning-84efb0842fbd</a:t>
            </a: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機器學習筆記</a:t>
            </a: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決策樹</a:t>
            </a: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hlinkClick r:id="rId3"/>
              </a:rPr>
              <a:t>https://medium.com/@SCU.Datascientist/python%E5%AD%B8%E7%BF%92%E7%AD%86%E8%A8%98-%E6%B1%BA%E7%AD%96%E6%A8%B9-decision-tree-b9acf11f0f84</a:t>
            </a: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Maximum Likelihood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https://www.youtube.com/watch?v=BfKanl1aSG0</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9611882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Hierarchical_clustering</a:t>
            </a:r>
            <a:endPar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kmeans</a:t>
            </a:r>
            <a:endPar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2400" dirty="0">
                <a:solidFill>
                  <a:srgbClr val="737572">
                    <a:lumMod val="50000"/>
                  </a:srgbClr>
                </a:solidFill>
              </a:rPr>
              <a:t>Evaluation criteria</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分群模型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Clustering</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1334770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endParaRPr kumimoji="0" lang="en-US" altLang="zh-TW" sz="32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6859366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8788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假如你現在影音平台的產品經理，想要真對不同用戶進行精準推薦</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genre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偏好</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動作片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動畫片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劇情片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觀看時間偏好</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夜貓族</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配飯吃族</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0" name="圖片 9">
            <a:extLst>
              <a:ext uri="{FF2B5EF4-FFF2-40B4-BE49-F238E27FC236}">
                <a16:creationId xmlns:a16="http://schemas.microsoft.com/office/drawing/2014/main" id="{A3D16FEC-9555-84AE-F7A8-7A83B8B923CA}"/>
              </a:ext>
            </a:extLst>
          </p:cNvPr>
          <p:cNvPicPr>
            <a:picLocks noChangeAspect="1"/>
          </p:cNvPicPr>
          <p:nvPr/>
        </p:nvPicPr>
        <p:blipFill>
          <a:blip r:embed="rId2"/>
          <a:stretch>
            <a:fillRect/>
          </a:stretch>
        </p:blipFill>
        <p:spPr>
          <a:xfrm>
            <a:off x="6096000" y="2528029"/>
            <a:ext cx="5538938" cy="3116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04644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8F03A5F1-CD91-FECE-4A1C-8455FB5FDE3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用戶標籤</a:t>
            </a:r>
          </a:p>
        </p:txBody>
      </p:sp>
      <p:sp>
        <p:nvSpPr>
          <p:cNvPr id="7" name="矩形 6">
            <a:extLst>
              <a:ext uri="{FF2B5EF4-FFF2-40B4-BE49-F238E27FC236}">
                <a16:creationId xmlns:a16="http://schemas.microsoft.com/office/drawing/2014/main" id="{3DF3FFA9-7D63-1C67-53E2-1C79A0F07E8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67DC242F-A7D8-AFBA-213F-0F9E3F2D9094}"/>
              </a:ext>
            </a:extLst>
          </p:cNvPr>
          <p:cNvSpPr txBox="1"/>
          <p:nvPr/>
        </p:nvSpPr>
        <p:spPr>
          <a:xfrm>
            <a:off x="692222" y="1526659"/>
            <a:ext cx="61102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建構使用者畫像的核心工作就是給使用者</a:t>
            </a:r>
            <a:r>
              <a:rPr kumimoji="0" lang="zh-TW" altLang="en-US" sz="18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貼「標籤」。</a:t>
            </a: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57" name="群組 56">
            <a:extLst>
              <a:ext uri="{FF2B5EF4-FFF2-40B4-BE49-F238E27FC236}">
                <a16:creationId xmlns:a16="http://schemas.microsoft.com/office/drawing/2014/main" id="{54971430-19A9-7E98-1354-61360B833569}"/>
              </a:ext>
            </a:extLst>
          </p:cNvPr>
          <p:cNvGrpSpPr/>
          <p:nvPr/>
        </p:nvGrpSpPr>
        <p:grpSpPr>
          <a:xfrm>
            <a:off x="7670834" y="2493319"/>
            <a:ext cx="3686069" cy="2321075"/>
            <a:chOff x="0" y="1948447"/>
            <a:chExt cx="4812064" cy="3030103"/>
          </a:xfrm>
        </p:grpSpPr>
        <p:grpSp>
          <p:nvGrpSpPr>
            <p:cNvPr id="26" name="群組 25">
              <a:extLst>
                <a:ext uri="{FF2B5EF4-FFF2-40B4-BE49-F238E27FC236}">
                  <a16:creationId xmlns:a16="http://schemas.microsoft.com/office/drawing/2014/main" id="{30579AA0-578C-FD24-9253-EAAE3E03E748}"/>
                </a:ext>
              </a:extLst>
            </p:cNvPr>
            <p:cNvGrpSpPr/>
            <p:nvPr/>
          </p:nvGrpSpPr>
          <p:grpSpPr>
            <a:xfrm>
              <a:off x="1115636" y="2438400"/>
              <a:ext cx="2657628" cy="2540150"/>
              <a:chOff x="1145249" y="1919181"/>
              <a:chExt cx="3559619" cy="3402269"/>
            </a:xfrm>
          </p:grpSpPr>
          <p:sp>
            <p:nvSpPr>
              <p:cNvPr id="15" name="橢圓 14">
                <a:extLst>
                  <a:ext uri="{FF2B5EF4-FFF2-40B4-BE49-F238E27FC236}">
                    <a16:creationId xmlns:a16="http://schemas.microsoft.com/office/drawing/2014/main" id="{E9F60F61-529A-62FB-D931-C77270787605}"/>
                  </a:ext>
                </a:extLst>
              </p:cNvPr>
              <p:cNvSpPr/>
              <p:nvPr/>
            </p:nvSpPr>
            <p:spPr>
              <a:xfrm>
                <a:off x="1487785" y="2397590"/>
                <a:ext cx="2923860" cy="2923860"/>
              </a:xfrm>
              <a:prstGeom prst="ellipse">
                <a:avLst/>
              </a:prstGeom>
              <a:noFill/>
              <a:ln w="508000">
                <a:gradFill>
                  <a:gsLst>
                    <a:gs pos="100000">
                      <a:schemeClr val="accent1">
                        <a:lumMod val="40000"/>
                        <a:lumOff val="60000"/>
                      </a:schemeClr>
                    </a:gs>
                    <a:gs pos="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F0CC7986-7773-5C70-35ED-DFC8F5C6AC33}"/>
                  </a:ext>
                </a:extLst>
              </p:cNvPr>
              <p:cNvSpPr/>
              <p:nvPr/>
            </p:nvSpPr>
            <p:spPr>
              <a:xfrm>
                <a:off x="3769117" y="4038209"/>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9B283D69-C546-EADC-B777-349E586C66DE}"/>
                  </a:ext>
                </a:extLst>
              </p:cNvPr>
              <p:cNvSpPr/>
              <p:nvPr/>
            </p:nvSpPr>
            <p:spPr>
              <a:xfrm>
                <a:off x="1145249" y="4038209"/>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橢圓 17">
                <a:extLst>
                  <a:ext uri="{FF2B5EF4-FFF2-40B4-BE49-F238E27FC236}">
                    <a16:creationId xmlns:a16="http://schemas.microsoft.com/office/drawing/2014/main" id="{294ACD8E-CF41-3144-294A-B537F39C9F06}"/>
                  </a:ext>
                </a:extLst>
              </p:cNvPr>
              <p:cNvSpPr/>
              <p:nvPr/>
            </p:nvSpPr>
            <p:spPr>
              <a:xfrm>
                <a:off x="2497799" y="1919181"/>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0" name="圖片 19" descr="一張含有 標誌, 符號, 圖形, 白色 的圖片&#10;&#10;自動產生的描述">
                <a:extLst>
                  <a:ext uri="{FF2B5EF4-FFF2-40B4-BE49-F238E27FC236}">
                    <a16:creationId xmlns:a16="http://schemas.microsoft.com/office/drawing/2014/main" id="{8EBDB2DB-9E4F-9CFA-677C-02DCB4E40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472" y="4287294"/>
                <a:ext cx="418919" cy="418919"/>
              </a:xfrm>
              <a:prstGeom prst="rect">
                <a:avLst/>
              </a:prstGeom>
            </p:spPr>
          </p:pic>
          <p:pic>
            <p:nvPicPr>
              <p:cNvPr id="21" name="圖片 20" descr="一張含有 行, 設計, 樣式 的圖片&#10;&#10;自動產生的描述">
                <a:extLst>
                  <a:ext uri="{FF2B5EF4-FFF2-40B4-BE49-F238E27FC236}">
                    <a16:creationId xmlns:a16="http://schemas.microsoft.com/office/drawing/2014/main" id="{2675B8D2-2F5F-7C7B-E79E-7770D7F30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041" y="2166498"/>
                <a:ext cx="475130" cy="397783"/>
              </a:xfrm>
              <a:prstGeom prst="rect">
                <a:avLst/>
              </a:prstGeom>
            </p:spPr>
          </p:pic>
          <p:pic>
            <p:nvPicPr>
              <p:cNvPr id="22" name="圖片 21" descr="一張含有 圓形, 圖形, 設計 的圖片&#10;&#10;自動產生的描述">
                <a:extLst>
                  <a:ext uri="{FF2B5EF4-FFF2-40B4-BE49-F238E27FC236}">
                    <a16:creationId xmlns:a16="http://schemas.microsoft.com/office/drawing/2014/main" id="{CAE81972-5255-479E-4C74-AD41E4A06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2847" y="4266865"/>
                <a:ext cx="440127" cy="425775"/>
              </a:xfrm>
              <a:prstGeom prst="rect">
                <a:avLst/>
              </a:prstGeom>
            </p:spPr>
          </p:pic>
        </p:grpSp>
        <p:sp>
          <p:nvSpPr>
            <p:cNvPr id="27" name="文字方塊 26">
              <a:extLst>
                <a:ext uri="{FF2B5EF4-FFF2-40B4-BE49-F238E27FC236}">
                  <a16:creationId xmlns:a16="http://schemas.microsoft.com/office/drawing/2014/main" id="{10DE6AFF-7FAC-B11A-8384-8838EA17C9CA}"/>
                </a:ext>
              </a:extLst>
            </p:cNvPr>
            <p:cNvSpPr txBox="1"/>
            <p:nvPr/>
          </p:nvSpPr>
          <p:spPr>
            <a:xfrm>
              <a:off x="0" y="4289468"/>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2.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行為</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8" name="文字方塊 27">
              <a:extLst>
                <a:ext uri="{FF2B5EF4-FFF2-40B4-BE49-F238E27FC236}">
                  <a16:creationId xmlns:a16="http://schemas.microsoft.com/office/drawing/2014/main" id="{D1187695-5952-E441-881A-8480345D5C11}"/>
                </a:ext>
              </a:extLst>
            </p:cNvPr>
            <p:cNvSpPr txBox="1"/>
            <p:nvPr/>
          </p:nvSpPr>
          <p:spPr>
            <a:xfrm>
              <a:off x="2240286" y="1948447"/>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1.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需求</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9" name="文字方塊 28">
              <a:extLst>
                <a:ext uri="{FF2B5EF4-FFF2-40B4-BE49-F238E27FC236}">
                  <a16:creationId xmlns:a16="http://schemas.microsoft.com/office/drawing/2014/main" id="{E8E2F3D8-721A-D3E2-79D5-7DF8F16495E9}"/>
                </a:ext>
              </a:extLst>
            </p:cNvPr>
            <p:cNvSpPr txBox="1"/>
            <p:nvPr/>
          </p:nvSpPr>
          <p:spPr>
            <a:xfrm>
              <a:off x="3644453" y="4273021"/>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3.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特徵</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2" name="標題 1">
              <a:extLst>
                <a:ext uri="{FF2B5EF4-FFF2-40B4-BE49-F238E27FC236}">
                  <a16:creationId xmlns:a16="http://schemas.microsoft.com/office/drawing/2014/main" id="{9A9B8067-C975-2390-69DB-043942F2C732}"/>
                </a:ext>
              </a:extLst>
            </p:cNvPr>
            <p:cNvSpPr txBox="1">
              <a:spLocks/>
            </p:cNvSpPr>
            <p:nvPr/>
          </p:nvSpPr>
          <p:spPr bwMode="auto">
            <a:xfrm>
              <a:off x="2038161" y="3560948"/>
              <a:ext cx="1094045"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a:t>
              </a:r>
            </a:p>
          </p:txBody>
        </p:sp>
      </p:grpSp>
      <p:sp>
        <p:nvSpPr>
          <p:cNvPr id="34" name="文字方塊 33">
            <a:extLst>
              <a:ext uri="{FF2B5EF4-FFF2-40B4-BE49-F238E27FC236}">
                <a16:creationId xmlns:a16="http://schemas.microsoft.com/office/drawing/2014/main" id="{B2EAE644-9BD2-EDB6-AF27-F01F734D07EE}"/>
              </a:ext>
            </a:extLst>
          </p:cNvPr>
          <p:cNvSpPr txBox="1"/>
          <p:nvPr/>
        </p:nvSpPr>
        <p:spPr>
          <a:xfrm>
            <a:off x="132289" y="6022240"/>
            <a:ext cx="462068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a:t>
            </a:r>
            <a:r>
              <a:rPr kumimoji="0" lang="en-US" altLang="zh-TW"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 將某一類特定群體或物件的某項特徵進行抽象分類或概括</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5" name="矩形: 圓角 34">
            <a:extLst>
              <a:ext uri="{FF2B5EF4-FFF2-40B4-BE49-F238E27FC236}">
                <a16:creationId xmlns:a16="http://schemas.microsoft.com/office/drawing/2014/main" id="{295BE6F4-2292-4D11-E60A-635AAA3B1B32}"/>
              </a:ext>
            </a:extLst>
          </p:cNvPr>
          <p:cNvSpPr/>
          <p:nvPr/>
        </p:nvSpPr>
        <p:spPr>
          <a:xfrm>
            <a:off x="44900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特徵標籤</a:t>
            </a:r>
          </a:p>
        </p:txBody>
      </p:sp>
      <p:sp>
        <p:nvSpPr>
          <p:cNvPr id="39" name="矩形: 圓角 38">
            <a:extLst>
              <a:ext uri="{FF2B5EF4-FFF2-40B4-BE49-F238E27FC236}">
                <a16:creationId xmlns:a16="http://schemas.microsoft.com/office/drawing/2014/main" id="{1E697BF3-54B9-A1E1-39D0-9EB4B7C6E7C5}"/>
              </a:ext>
            </a:extLst>
          </p:cNvPr>
          <p:cNvSpPr/>
          <p:nvPr/>
        </p:nvSpPr>
        <p:spPr>
          <a:xfrm>
            <a:off x="275163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行為標籤</a:t>
            </a:r>
          </a:p>
        </p:txBody>
      </p:sp>
      <p:sp>
        <p:nvSpPr>
          <p:cNvPr id="40" name="矩形: 圓角 39">
            <a:extLst>
              <a:ext uri="{FF2B5EF4-FFF2-40B4-BE49-F238E27FC236}">
                <a16:creationId xmlns:a16="http://schemas.microsoft.com/office/drawing/2014/main" id="{C31704F2-3369-1392-9418-166547FF5C0E}"/>
              </a:ext>
            </a:extLst>
          </p:cNvPr>
          <p:cNvSpPr/>
          <p:nvPr/>
        </p:nvSpPr>
        <p:spPr>
          <a:xfrm>
            <a:off x="505426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需求標籤</a:t>
            </a:r>
          </a:p>
        </p:txBody>
      </p:sp>
      <p:sp>
        <p:nvSpPr>
          <p:cNvPr id="41" name="矩形: 圓角 40">
            <a:extLst>
              <a:ext uri="{FF2B5EF4-FFF2-40B4-BE49-F238E27FC236}">
                <a16:creationId xmlns:a16="http://schemas.microsoft.com/office/drawing/2014/main" id="{DC2BC245-760C-9BC1-81FE-D62DAF42B453}"/>
              </a:ext>
            </a:extLst>
          </p:cNvPr>
          <p:cNvSpPr/>
          <p:nvPr/>
        </p:nvSpPr>
        <p:spPr>
          <a:xfrm>
            <a:off x="449004"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A2C1049F-41A5-DF7F-8658-3EEAB49C2C55}"/>
              </a:ext>
            </a:extLst>
          </p:cNvPr>
          <p:cNvSpPr/>
          <p:nvPr/>
        </p:nvSpPr>
        <p:spPr>
          <a:xfrm>
            <a:off x="2762010"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71D0EBA5-ADFA-AC46-EE89-50F3CC0BD0AF}"/>
              </a:ext>
            </a:extLst>
          </p:cNvPr>
          <p:cNvSpPr/>
          <p:nvPr/>
        </p:nvSpPr>
        <p:spPr>
          <a:xfrm>
            <a:off x="5075016"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aphicFrame>
        <p:nvGraphicFramePr>
          <p:cNvPr id="47" name="表格 46">
            <a:extLst>
              <a:ext uri="{FF2B5EF4-FFF2-40B4-BE49-F238E27FC236}">
                <a16:creationId xmlns:a16="http://schemas.microsoft.com/office/drawing/2014/main" id="{3C930D84-06C1-E5F8-2CBE-D6A7E84ABB13}"/>
              </a:ext>
            </a:extLst>
          </p:cNvPr>
          <p:cNvGraphicFramePr>
            <a:graphicFrameLocks noGrp="1"/>
          </p:cNvGraphicFramePr>
          <p:nvPr/>
        </p:nvGraphicFramePr>
        <p:xfrm>
          <a:off x="578971" y="2870323"/>
          <a:ext cx="966652" cy="1750695"/>
        </p:xfrm>
        <a:graphic>
          <a:graphicData uri="http://schemas.openxmlformats.org/drawingml/2006/table">
            <a:tbl>
              <a:tblPr/>
              <a:tblGrid>
                <a:gridCol w="966652">
                  <a:extLst>
                    <a:ext uri="{9D8B030D-6E8A-4147-A177-3AD203B41FA5}">
                      <a16:colId xmlns:a16="http://schemas.microsoft.com/office/drawing/2014/main" val="3531652659"/>
                    </a:ext>
                  </a:extLst>
                </a:gridCol>
              </a:tblGrid>
              <a:tr h="209550">
                <a:tc>
                  <a:txBody>
                    <a:bodyPr/>
                    <a:lstStyle/>
                    <a:p>
                      <a:pPr algn="l"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人口統計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756393995"/>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姓名</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4924687"/>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性別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150336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年齡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749918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出生日期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997951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居住地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488473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學歷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5014030"/>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1470581"/>
                  </a:ext>
                </a:extLst>
              </a:tr>
            </a:tbl>
          </a:graphicData>
        </a:graphic>
      </p:graphicFrame>
      <p:graphicFrame>
        <p:nvGraphicFramePr>
          <p:cNvPr id="49" name="表格 48">
            <a:extLst>
              <a:ext uri="{FF2B5EF4-FFF2-40B4-BE49-F238E27FC236}">
                <a16:creationId xmlns:a16="http://schemas.microsoft.com/office/drawing/2014/main" id="{94BBEF5C-BBFF-0D61-AD30-455E42D7466F}"/>
              </a:ext>
            </a:extLst>
          </p:cNvPr>
          <p:cNvGraphicFramePr>
            <a:graphicFrameLocks noGrp="1"/>
          </p:cNvGraphicFramePr>
          <p:nvPr/>
        </p:nvGraphicFramePr>
        <p:xfrm>
          <a:off x="1618440" y="2870323"/>
          <a:ext cx="966652" cy="2379345"/>
        </p:xfrm>
        <a:graphic>
          <a:graphicData uri="http://schemas.openxmlformats.org/drawingml/2006/table">
            <a:tbl>
              <a:tblPr/>
              <a:tblGrid>
                <a:gridCol w="966652">
                  <a:extLst>
                    <a:ext uri="{9D8B030D-6E8A-4147-A177-3AD203B41FA5}">
                      <a16:colId xmlns:a16="http://schemas.microsoft.com/office/drawing/2014/main" val="884913688"/>
                    </a:ext>
                  </a:extLst>
                </a:gridCol>
              </a:tblGrid>
              <a:tr h="209550">
                <a:tc>
                  <a:txBody>
                    <a:bodyPr/>
                    <a:lstStyle/>
                    <a:p>
                      <a:pPr algn="l"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社會屬性</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642673036"/>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婚姻情況</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8846856"/>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家庭人數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8840233"/>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子女數量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0408158"/>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父母數量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698245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寵物數量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767593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公司名稱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274470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工作地點</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61968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行業</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495057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年收入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8242092"/>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2087248"/>
                  </a:ext>
                </a:extLst>
              </a:tr>
            </a:tbl>
          </a:graphicData>
        </a:graphic>
      </p:graphicFrame>
      <p:graphicFrame>
        <p:nvGraphicFramePr>
          <p:cNvPr id="51" name="表格 50">
            <a:extLst>
              <a:ext uri="{FF2B5EF4-FFF2-40B4-BE49-F238E27FC236}">
                <a16:creationId xmlns:a16="http://schemas.microsoft.com/office/drawing/2014/main" id="{D6B26E3D-972E-E745-C6FD-79DD960A658F}"/>
              </a:ext>
            </a:extLst>
          </p:cNvPr>
          <p:cNvGraphicFramePr>
            <a:graphicFrameLocks noGrp="1"/>
          </p:cNvGraphicFramePr>
          <p:nvPr/>
        </p:nvGraphicFramePr>
        <p:xfrm>
          <a:off x="2822335" y="2883285"/>
          <a:ext cx="1054100" cy="1541145"/>
        </p:xfrm>
        <a:graphic>
          <a:graphicData uri="http://schemas.openxmlformats.org/drawingml/2006/table">
            <a:tbl>
              <a:tblPr/>
              <a:tblGrid>
                <a:gridCol w="1054100">
                  <a:extLst>
                    <a:ext uri="{9D8B030D-6E8A-4147-A177-3AD203B41FA5}">
                      <a16:colId xmlns:a16="http://schemas.microsoft.com/office/drawing/2014/main" val="3977392724"/>
                    </a:ext>
                  </a:extLst>
                </a:gridCol>
              </a:tblGrid>
              <a:tr h="209550">
                <a:tc>
                  <a:txBody>
                    <a:bodyPr/>
                    <a:lstStyle/>
                    <a:p>
                      <a:pPr marL="0" algn="l" defTabSz="914172" rtl="0" eaLnBrk="1" fontAlgn="ctr" latinLnBrk="0" hangingPunct="1"/>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使用行為</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5673513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手機使用時間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922164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手機類型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304421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電腦使用時間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33081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電腦類型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7812407"/>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點數剩餘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4278666"/>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4536700"/>
                  </a:ext>
                </a:extLst>
              </a:tr>
            </a:tbl>
          </a:graphicData>
        </a:graphic>
      </p:graphicFrame>
      <p:graphicFrame>
        <p:nvGraphicFramePr>
          <p:cNvPr id="52" name="表格 51">
            <a:extLst>
              <a:ext uri="{FF2B5EF4-FFF2-40B4-BE49-F238E27FC236}">
                <a16:creationId xmlns:a16="http://schemas.microsoft.com/office/drawing/2014/main" id="{D8975C49-1CFF-8BE1-140E-3C66CA933F8B}"/>
              </a:ext>
            </a:extLst>
          </p:cNvPr>
          <p:cNvGraphicFramePr>
            <a:graphicFrameLocks noGrp="1"/>
          </p:cNvGraphicFramePr>
          <p:nvPr/>
        </p:nvGraphicFramePr>
        <p:xfrm>
          <a:off x="3932016" y="2883285"/>
          <a:ext cx="1019893" cy="2335530"/>
        </p:xfrm>
        <a:graphic>
          <a:graphicData uri="http://schemas.openxmlformats.org/drawingml/2006/table">
            <a:tbl>
              <a:tblPr/>
              <a:tblGrid>
                <a:gridCol w="1019893">
                  <a:extLst>
                    <a:ext uri="{9D8B030D-6E8A-4147-A177-3AD203B41FA5}">
                      <a16:colId xmlns:a16="http://schemas.microsoft.com/office/drawing/2014/main" val="2087188273"/>
                    </a:ext>
                  </a:extLst>
                </a:gridCol>
              </a:tblGrid>
              <a:tr h="209550">
                <a:tc>
                  <a:txBody>
                    <a:bodyPr/>
                    <a:lstStyle/>
                    <a:p>
                      <a:pPr marL="0" algn="l" defTabSz="914172" rtl="0" eaLnBrk="1" fontAlgn="ctr" latinLnBrk="0" hangingPunct="1"/>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消費行為</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760175379"/>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信用卡額度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2738320"/>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月消費金額</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69377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單筆最大消費</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8233615"/>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授信額度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901193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欠費情況</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204988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消費頻次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924576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最近一次消費日期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563326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信用等級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9114126"/>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3328402"/>
                  </a:ext>
                </a:extLst>
              </a:tr>
            </a:tbl>
          </a:graphicData>
        </a:graphic>
      </p:graphicFrame>
      <p:graphicFrame>
        <p:nvGraphicFramePr>
          <p:cNvPr id="54" name="表格 53">
            <a:extLst>
              <a:ext uri="{FF2B5EF4-FFF2-40B4-BE49-F238E27FC236}">
                <a16:creationId xmlns:a16="http://schemas.microsoft.com/office/drawing/2014/main" id="{3A0CDE77-BAD5-7B52-303D-192DC45CCE63}"/>
              </a:ext>
            </a:extLst>
          </p:cNvPr>
          <p:cNvGraphicFramePr>
            <a:graphicFrameLocks noGrp="1"/>
          </p:cNvGraphicFramePr>
          <p:nvPr/>
        </p:nvGraphicFramePr>
        <p:xfrm>
          <a:off x="5170184" y="2883285"/>
          <a:ext cx="998505" cy="1331595"/>
        </p:xfrm>
        <a:graphic>
          <a:graphicData uri="http://schemas.openxmlformats.org/drawingml/2006/table">
            <a:tbl>
              <a:tblPr/>
              <a:tblGrid>
                <a:gridCol w="998505">
                  <a:extLst>
                    <a:ext uri="{9D8B030D-6E8A-4147-A177-3AD203B41FA5}">
                      <a16:colId xmlns:a16="http://schemas.microsoft.com/office/drawing/2014/main" val="4125215740"/>
                    </a:ext>
                  </a:extLst>
                </a:gridCol>
              </a:tblGrid>
              <a:tr h="209550">
                <a:tc>
                  <a:txBody>
                    <a:bodyPr/>
                    <a:lstStyle/>
                    <a:p>
                      <a:pPr algn="l" fontAlgn="ctr"/>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偏好屬性</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0848351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興趣偏好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520434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網購偏好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083667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付款偏好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9278539"/>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價格偏好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4505203"/>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2340436"/>
                  </a:ext>
                </a:extLst>
              </a:tr>
            </a:tbl>
          </a:graphicData>
        </a:graphic>
      </p:graphicFrame>
      <p:graphicFrame>
        <p:nvGraphicFramePr>
          <p:cNvPr id="56" name="表格 55">
            <a:extLst>
              <a:ext uri="{FF2B5EF4-FFF2-40B4-BE49-F238E27FC236}">
                <a16:creationId xmlns:a16="http://schemas.microsoft.com/office/drawing/2014/main" id="{1EED42BF-42EE-7B5F-11AB-70EDAAFEA349}"/>
              </a:ext>
            </a:extLst>
          </p:cNvPr>
          <p:cNvGraphicFramePr>
            <a:graphicFrameLocks noGrp="1"/>
          </p:cNvGraphicFramePr>
          <p:nvPr/>
        </p:nvGraphicFramePr>
        <p:xfrm>
          <a:off x="6236984" y="2879848"/>
          <a:ext cx="998505" cy="1287780"/>
        </p:xfrm>
        <a:graphic>
          <a:graphicData uri="http://schemas.openxmlformats.org/drawingml/2006/table">
            <a:tbl>
              <a:tblPr/>
              <a:tblGrid>
                <a:gridCol w="998505">
                  <a:extLst>
                    <a:ext uri="{9D8B030D-6E8A-4147-A177-3AD203B41FA5}">
                      <a16:colId xmlns:a16="http://schemas.microsoft.com/office/drawing/2014/main" val="741444035"/>
                    </a:ext>
                  </a:extLst>
                </a:gridCol>
              </a:tblGrid>
              <a:tr h="209550">
                <a:tc>
                  <a:txBody>
                    <a:bodyPr/>
                    <a:lstStyle/>
                    <a:p>
                      <a:pPr algn="l" fontAlgn="ctr"/>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潛在需求</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502036952"/>
                  </a:ext>
                </a:extLst>
              </a:tr>
              <a:tr h="209550">
                <a:tc>
                  <a:txBody>
                    <a:bodyPr/>
                    <a:lstStyle/>
                    <a:p>
                      <a:pPr algn="l"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xx</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產品潛在客戶</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8716963"/>
                  </a:ext>
                </a:extLst>
              </a:tr>
              <a:tr h="209550">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VIP </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4472498"/>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流失預警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8184153"/>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3993982"/>
                  </a:ext>
                </a:extLst>
              </a:tr>
            </a:tbl>
          </a:graphicData>
        </a:graphic>
      </p:graphicFrame>
    </p:spTree>
    <p:extLst>
      <p:ext uri="{BB962C8B-B14F-4D97-AF65-F5344CB8AC3E}">
        <p14:creationId xmlns:p14="http://schemas.microsoft.com/office/powerpoint/2010/main" val="1199124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52C3B7A2-51D2-45E3-8726-A752BF244A8C}"/>
              </a:ext>
            </a:extLst>
          </p:cNvPr>
          <p:cNvGrpSpPr/>
          <p:nvPr/>
        </p:nvGrpSpPr>
        <p:grpSpPr>
          <a:xfrm>
            <a:off x="8670667" y="3872204"/>
            <a:ext cx="3272515" cy="2276762"/>
            <a:chOff x="8530708" y="3816220"/>
            <a:chExt cx="3272515" cy="2276762"/>
          </a:xfrm>
        </p:grpSpPr>
        <p:pic>
          <p:nvPicPr>
            <p:cNvPr id="52" name="圖片 51">
              <a:extLst>
                <a:ext uri="{FF2B5EF4-FFF2-40B4-BE49-F238E27FC236}">
                  <a16:creationId xmlns:a16="http://schemas.microsoft.com/office/drawing/2014/main" id="{A762ED72-6D8B-4E75-B957-1C8D19BD87F3}"/>
                </a:ext>
              </a:extLst>
            </p:cNvPr>
            <p:cNvPicPr>
              <a:picLocks noChangeAspect="1"/>
            </p:cNvPicPr>
            <p:nvPr/>
          </p:nvPicPr>
          <p:blipFill rotWithShape="1">
            <a:blip r:embed="rId3"/>
            <a:srcRect t="1640" b="-1"/>
            <a:stretch/>
          </p:blipFill>
          <p:spPr>
            <a:xfrm>
              <a:off x="8530708" y="3993502"/>
              <a:ext cx="3235193" cy="2099480"/>
            </a:xfrm>
            <a:prstGeom prst="rect">
              <a:avLst/>
            </a:prstGeom>
          </p:spPr>
        </p:pic>
        <p:sp>
          <p:nvSpPr>
            <p:cNvPr id="53" name="矩形 52">
              <a:extLst>
                <a:ext uri="{FF2B5EF4-FFF2-40B4-BE49-F238E27FC236}">
                  <a16:creationId xmlns:a16="http://schemas.microsoft.com/office/drawing/2014/main" id="{1BE07B04-A725-4F8A-AF27-945ADBA147D8}"/>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設計數學模型</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CC59C1CA-68FB-4487-867D-55CFF9DD0BCF}"/>
              </a:ext>
            </a:extLst>
          </p:cNvPr>
          <p:cNvPicPr>
            <a:picLocks noChangeAspect="1"/>
          </p:cNvPicPr>
          <p:nvPr/>
        </p:nvPicPr>
        <p:blipFill>
          <a:blip r:embed="rId4"/>
          <a:stretch>
            <a:fillRect/>
          </a:stretch>
        </p:blipFill>
        <p:spPr>
          <a:xfrm>
            <a:off x="783627" y="1827464"/>
            <a:ext cx="4858428" cy="1038370"/>
          </a:xfrm>
          <a:prstGeom prst="rect">
            <a:avLst/>
          </a:prstGeom>
        </p:spPr>
      </p:pic>
      <p:sp>
        <p:nvSpPr>
          <p:cNvPr id="9" name="矩形 8">
            <a:extLst>
              <a:ext uri="{FF2B5EF4-FFF2-40B4-BE49-F238E27FC236}">
                <a16:creationId xmlns:a16="http://schemas.microsoft.com/office/drawing/2014/main" id="{E06A7A41-1C73-4957-84D1-15F1051E99B4}"/>
              </a:ext>
            </a:extLst>
          </p:cNvPr>
          <p:cNvSpPr/>
          <p:nvPr/>
        </p:nvSpPr>
        <p:spPr>
          <a:xfrm>
            <a:off x="1271056" y="3440276"/>
            <a:ext cx="284449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不同特徵的權重</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偏差</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第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j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個特徵的特徵集合</a:t>
            </a:r>
          </a:p>
        </p:txBody>
      </p:sp>
      <p:pic>
        <p:nvPicPr>
          <p:cNvPr id="10" name="圖片 9">
            <a:extLst>
              <a:ext uri="{FF2B5EF4-FFF2-40B4-BE49-F238E27FC236}">
                <a16:creationId xmlns:a16="http://schemas.microsoft.com/office/drawing/2014/main" id="{41AAF099-51EF-456C-8FEB-ED9EA41A8EC1}"/>
              </a:ext>
            </a:extLst>
          </p:cNvPr>
          <p:cNvPicPr>
            <a:picLocks noChangeAspect="1"/>
          </p:cNvPicPr>
          <p:nvPr/>
        </p:nvPicPr>
        <p:blipFill>
          <a:blip r:embed="rId5"/>
          <a:stretch>
            <a:fillRect/>
          </a:stretch>
        </p:blipFill>
        <p:spPr>
          <a:xfrm>
            <a:off x="1064646" y="3719489"/>
            <a:ext cx="209579" cy="333422"/>
          </a:xfrm>
          <a:prstGeom prst="rect">
            <a:avLst/>
          </a:prstGeom>
        </p:spPr>
      </p:pic>
      <p:pic>
        <p:nvPicPr>
          <p:cNvPr id="11" name="圖片 10">
            <a:extLst>
              <a:ext uri="{FF2B5EF4-FFF2-40B4-BE49-F238E27FC236}">
                <a16:creationId xmlns:a16="http://schemas.microsoft.com/office/drawing/2014/main" id="{6B47CF0E-CD46-4B95-ACFF-A6B32A113367}"/>
              </a:ext>
            </a:extLst>
          </p:cNvPr>
          <p:cNvPicPr>
            <a:picLocks noChangeAspect="1"/>
          </p:cNvPicPr>
          <p:nvPr/>
        </p:nvPicPr>
        <p:blipFill>
          <a:blip r:embed="rId6"/>
          <a:stretch>
            <a:fillRect/>
          </a:stretch>
        </p:blipFill>
        <p:spPr>
          <a:xfrm>
            <a:off x="1021974" y="3458231"/>
            <a:ext cx="276264" cy="333422"/>
          </a:xfrm>
          <a:prstGeom prst="rect">
            <a:avLst/>
          </a:prstGeom>
        </p:spPr>
      </p:pic>
      <p:pic>
        <p:nvPicPr>
          <p:cNvPr id="15" name="圖片 14">
            <a:extLst>
              <a:ext uri="{FF2B5EF4-FFF2-40B4-BE49-F238E27FC236}">
                <a16:creationId xmlns:a16="http://schemas.microsoft.com/office/drawing/2014/main" id="{1AF4C620-B826-42D0-A0BF-F486DAC14C8B}"/>
              </a:ext>
            </a:extLst>
          </p:cNvPr>
          <p:cNvPicPr>
            <a:picLocks noChangeAspect="1"/>
          </p:cNvPicPr>
          <p:nvPr/>
        </p:nvPicPr>
        <p:blipFill>
          <a:blip r:embed="rId7"/>
          <a:stretch>
            <a:fillRect/>
          </a:stretch>
        </p:blipFill>
        <p:spPr>
          <a:xfrm>
            <a:off x="1036067" y="4008150"/>
            <a:ext cx="266737" cy="390580"/>
          </a:xfrm>
          <a:prstGeom prst="rect">
            <a:avLst/>
          </a:prstGeom>
        </p:spPr>
      </p:pic>
      <p:pic>
        <p:nvPicPr>
          <p:cNvPr id="16" name="圖片 15">
            <a:extLst>
              <a:ext uri="{FF2B5EF4-FFF2-40B4-BE49-F238E27FC236}">
                <a16:creationId xmlns:a16="http://schemas.microsoft.com/office/drawing/2014/main" id="{B9D18EC6-9E07-4E2D-A1C2-D68F67843494}"/>
              </a:ext>
            </a:extLst>
          </p:cNvPr>
          <p:cNvPicPr>
            <a:picLocks noChangeAspect="1"/>
          </p:cNvPicPr>
          <p:nvPr/>
        </p:nvPicPr>
        <p:blipFill>
          <a:blip r:embed="rId8"/>
          <a:stretch>
            <a:fillRect/>
          </a:stretch>
        </p:blipFill>
        <p:spPr>
          <a:xfrm>
            <a:off x="3817117" y="3980354"/>
            <a:ext cx="2486372" cy="371527"/>
          </a:xfrm>
          <a:prstGeom prst="rect">
            <a:avLst/>
          </a:prstGeom>
        </p:spPr>
      </p:pic>
      <p:sp>
        <p:nvSpPr>
          <p:cNvPr id="54" name="文字方塊 53">
            <a:extLst>
              <a:ext uri="{FF2B5EF4-FFF2-40B4-BE49-F238E27FC236}">
                <a16:creationId xmlns:a16="http://schemas.microsoft.com/office/drawing/2014/main" id="{4A7D133E-AA71-4FA3-8ACF-FBF3F0B76EC2}"/>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57" name="文字方塊 56">
            <a:extLst>
              <a:ext uri="{FF2B5EF4-FFF2-40B4-BE49-F238E27FC236}">
                <a16:creationId xmlns:a16="http://schemas.microsoft.com/office/drawing/2014/main" id="{83A98D2A-01FB-4EA7-A333-2E12F60CFB3B}"/>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cxnSp>
        <p:nvCxnSpPr>
          <p:cNvPr id="22" name="接點: 肘形 21">
            <a:extLst>
              <a:ext uri="{FF2B5EF4-FFF2-40B4-BE49-F238E27FC236}">
                <a16:creationId xmlns:a16="http://schemas.microsoft.com/office/drawing/2014/main" id="{26358223-323E-4587-B3FC-E076C7D2C0E6}"/>
              </a:ext>
            </a:extLst>
          </p:cNvPr>
          <p:cNvCxnSpPr/>
          <p:nvPr/>
        </p:nvCxnSpPr>
        <p:spPr>
          <a:xfrm rot="10800000">
            <a:off x="4441372" y="4366727"/>
            <a:ext cx="4889241" cy="307910"/>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1D8F7339-40CD-4845-8621-F2744ED96F7C}"/>
              </a:ext>
            </a:extLst>
          </p:cNvPr>
          <p:cNvCxnSpPr>
            <a:cxnSpLocks/>
          </p:cNvCxnSpPr>
          <p:nvPr/>
        </p:nvCxnSpPr>
        <p:spPr>
          <a:xfrm rot="10800000">
            <a:off x="4823928" y="4413381"/>
            <a:ext cx="4506687" cy="419877"/>
          </a:xfrm>
          <a:prstGeom prst="bentConnector3">
            <a:avLst>
              <a:gd name="adj1" fmla="val 99896"/>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20789E67-C825-4BDF-AB4B-5DAEB6BFCEAC}"/>
              </a:ext>
            </a:extLst>
          </p:cNvPr>
          <p:cNvCxnSpPr>
            <a:cxnSpLocks/>
          </p:cNvCxnSpPr>
          <p:nvPr/>
        </p:nvCxnSpPr>
        <p:spPr>
          <a:xfrm rot="10800000">
            <a:off x="5197152" y="4413380"/>
            <a:ext cx="4133469" cy="587834"/>
          </a:xfrm>
          <a:prstGeom prst="bentConnector3">
            <a:avLst>
              <a:gd name="adj1" fmla="val 100113"/>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70227CAF-283A-4E85-9631-99F874AB4BEE}"/>
              </a:ext>
            </a:extLst>
          </p:cNvPr>
          <p:cNvCxnSpPr>
            <a:cxnSpLocks/>
          </p:cNvCxnSpPr>
          <p:nvPr/>
        </p:nvCxnSpPr>
        <p:spPr>
          <a:xfrm rot="10800000">
            <a:off x="6008914" y="4432042"/>
            <a:ext cx="3321704" cy="1548887"/>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E98B374A-A14C-4356-AA1F-272C7FC9BAA2}"/>
              </a:ext>
            </a:extLst>
          </p:cNvPr>
          <p:cNvSpPr/>
          <p:nvPr/>
        </p:nvSpPr>
        <p:spPr>
          <a:xfrm>
            <a:off x="7249886" y="5206482"/>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5" name="橢圓 64">
            <a:extLst>
              <a:ext uri="{FF2B5EF4-FFF2-40B4-BE49-F238E27FC236}">
                <a16:creationId xmlns:a16="http://schemas.microsoft.com/office/drawing/2014/main" id="{9D282104-8221-49DA-9D45-49C943A9096E}"/>
              </a:ext>
            </a:extLst>
          </p:cNvPr>
          <p:cNvSpPr/>
          <p:nvPr/>
        </p:nvSpPr>
        <p:spPr>
          <a:xfrm>
            <a:off x="7249886" y="5411755"/>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6" name="橢圓 65">
            <a:extLst>
              <a:ext uri="{FF2B5EF4-FFF2-40B4-BE49-F238E27FC236}">
                <a16:creationId xmlns:a16="http://schemas.microsoft.com/office/drawing/2014/main" id="{1E6F2DE7-F5E1-4ADF-A06F-F412815D6CA0}"/>
              </a:ext>
            </a:extLst>
          </p:cNvPr>
          <p:cNvSpPr/>
          <p:nvPr/>
        </p:nvSpPr>
        <p:spPr>
          <a:xfrm>
            <a:off x="7249886" y="5635690"/>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72" name="圖片 71">
            <a:extLst>
              <a:ext uri="{FF2B5EF4-FFF2-40B4-BE49-F238E27FC236}">
                <a16:creationId xmlns:a16="http://schemas.microsoft.com/office/drawing/2014/main" id="{0BA0B4BF-9DC2-4B48-8AA5-F124FE03A29D}"/>
              </a:ext>
            </a:extLst>
          </p:cNvPr>
          <p:cNvPicPr>
            <a:picLocks noChangeAspect="1"/>
          </p:cNvPicPr>
          <p:nvPr/>
        </p:nvPicPr>
        <p:blipFill>
          <a:blip r:embed="rId7"/>
          <a:stretch>
            <a:fillRect/>
          </a:stretch>
        </p:blipFill>
        <p:spPr>
          <a:xfrm>
            <a:off x="9396296" y="3933506"/>
            <a:ext cx="266737" cy="390580"/>
          </a:xfrm>
          <a:prstGeom prst="rect">
            <a:avLst/>
          </a:prstGeom>
        </p:spPr>
      </p:pic>
      <p:sp>
        <p:nvSpPr>
          <p:cNvPr id="74" name="文字方塊 73">
            <a:extLst>
              <a:ext uri="{FF2B5EF4-FFF2-40B4-BE49-F238E27FC236}">
                <a16:creationId xmlns:a16="http://schemas.microsoft.com/office/drawing/2014/main" id="{4EFC1D5C-348E-451B-B03C-03CBAB1B44AA}"/>
              </a:ext>
            </a:extLst>
          </p:cNvPr>
          <p:cNvSpPr txBox="1"/>
          <p:nvPr/>
        </p:nvSpPr>
        <p:spPr>
          <a:xfrm>
            <a:off x="390523" y="1340768"/>
            <a:ext cx="8361591" cy="69249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以線性方程為例</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0BE99796-52A8-45BA-AD2E-9850508C2E8A}"/>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958687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8F03A5F1-CD91-FECE-4A1C-8455FB5FDE3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用戶畫像建模</a:t>
            </a:r>
          </a:p>
        </p:txBody>
      </p:sp>
      <p:sp>
        <p:nvSpPr>
          <p:cNvPr id="7" name="矩形 6">
            <a:extLst>
              <a:ext uri="{FF2B5EF4-FFF2-40B4-BE49-F238E27FC236}">
                <a16:creationId xmlns:a16="http://schemas.microsoft.com/office/drawing/2014/main" id="{3DF3FFA9-7D63-1C67-53E2-1C79A0F07E8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nvGrpSpPr>
          <p:cNvPr id="5" name="群組 4">
            <a:extLst>
              <a:ext uri="{FF2B5EF4-FFF2-40B4-BE49-F238E27FC236}">
                <a16:creationId xmlns:a16="http://schemas.microsoft.com/office/drawing/2014/main" id="{D7EEF6C7-8EAC-AF09-B76E-337C06E91319}"/>
              </a:ext>
            </a:extLst>
          </p:cNvPr>
          <p:cNvGrpSpPr/>
          <p:nvPr/>
        </p:nvGrpSpPr>
        <p:grpSpPr>
          <a:xfrm>
            <a:off x="87258" y="1319380"/>
            <a:ext cx="11817804" cy="5017380"/>
            <a:chOff x="0" y="1330320"/>
            <a:chExt cx="11817804" cy="5017380"/>
          </a:xfrm>
        </p:grpSpPr>
        <p:sp>
          <p:nvSpPr>
            <p:cNvPr id="2" name="矩形: 圓角 1">
              <a:extLst>
                <a:ext uri="{FF2B5EF4-FFF2-40B4-BE49-F238E27FC236}">
                  <a16:creationId xmlns:a16="http://schemas.microsoft.com/office/drawing/2014/main" id="{5798032F-6A7A-A97C-DCFD-769DE0899088}"/>
                </a:ext>
              </a:extLst>
            </p:cNvPr>
            <p:cNvSpPr/>
            <p:nvPr/>
          </p:nvSpPr>
          <p:spPr>
            <a:xfrm>
              <a:off x="496117" y="1330320"/>
              <a:ext cx="11321687" cy="5017380"/>
            </a:xfrm>
            <a:prstGeom prst="roundRect">
              <a:avLst>
                <a:gd name="adj" fmla="val 2674"/>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 name="流程圖: 延遲 2">
              <a:extLst>
                <a:ext uri="{FF2B5EF4-FFF2-40B4-BE49-F238E27FC236}">
                  <a16:creationId xmlns:a16="http://schemas.microsoft.com/office/drawing/2014/main" id="{FBBB9B94-1FBB-A725-4A01-599FE2955902}"/>
                </a:ext>
              </a:extLst>
            </p:cNvPr>
            <p:cNvSpPr/>
            <p:nvPr/>
          </p:nvSpPr>
          <p:spPr>
            <a:xfrm>
              <a:off x="53204" y="2372174"/>
              <a:ext cx="885825" cy="2790825"/>
            </a:xfrm>
            <a:prstGeom prst="flowChartDelay">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B92C867E-FAE3-F80D-2F41-FD3158999B50}"/>
                </a:ext>
              </a:extLst>
            </p:cNvPr>
            <p:cNvSpPr/>
            <p:nvPr/>
          </p:nvSpPr>
          <p:spPr>
            <a:xfrm>
              <a:off x="0" y="1714500"/>
              <a:ext cx="496117" cy="369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sp>
        <p:nvSpPr>
          <p:cNvPr id="8" name="橢圓 7">
            <a:extLst>
              <a:ext uri="{FF2B5EF4-FFF2-40B4-BE49-F238E27FC236}">
                <a16:creationId xmlns:a16="http://schemas.microsoft.com/office/drawing/2014/main" id="{332A7D58-E4B6-2081-BB88-6A1E35B291B3}"/>
              </a:ext>
            </a:extLst>
          </p:cNvPr>
          <p:cNvSpPr/>
          <p:nvPr/>
        </p:nvSpPr>
        <p:spPr>
          <a:xfrm>
            <a:off x="549319" y="1810239"/>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店商平台</a:t>
            </a:r>
          </a:p>
        </p:txBody>
      </p:sp>
      <p:sp>
        <p:nvSpPr>
          <p:cNvPr id="9" name="橢圓 8">
            <a:extLst>
              <a:ext uri="{FF2B5EF4-FFF2-40B4-BE49-F238E27FC236}">
                <a16:creationId xmlns:a16="http://schemas.microsoft.com/office/drawing/2014/main" id="{4CA59D19-9716-D90D-293C-61EE9BB72D96}"/>
              </a:ext>
            </a:extLst>
          </p:cNvPr>
          <p:cNvSpPr/>
          <p:nvPr/>
        </p:nvSpPr>
        <p:spPr>
          <a:xfrm>
            <a:off x="805237" y="2704951"/>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CRM</a:t>
            </a:r>
            <a:endPar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 name="橢圓 9">
            <a:extLst>
              <a:ext uri="{FF2B5EF4-FFF2-40B4-BE49-F238E27FC236}">
                <a16:creationId xmlns:a16="http://schemas.microsoft.com/office/drawing/2014/main" id="{B41539F2-4997-AE98-284E-8FD86358A996}"/>
              </a:ext>
            </a:extLst>
          </p:cNvPr>
          <p:cNvSpPr/>
          <p:nvPr/>
        </p:nvSpPr>
        <p:spPr>
          <a:xfrm>
            <a:off x="805237" y="3668912"/>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使用者移動裝置</a:t>
            </a:r>
          </a:p>
        </p:txBody>
      </p:sp>
      <p:sp>
        <p:nvSpPr>
          <p:cNvPr id="11" name="橢圓 10">
            <a:extLst>
              <a:ext uri="{FF2B5EF4-FFF2-40B4-BE49-F238E27FC236}">
                <a16:creationId xmlns:a16="http://schemas.microsoft.com/office/drawing/2014/main" id="{5B2FAE4F-BDE8-7F90-AC5E-5214F51058CB}"/>
              </a:ext>
            </a:extLst>
          </p:cNvPr>
          <p:cNvSpPr/>
          <p:nvPr/>
        </p:nvSpPr>
        <p:spPr>
          <a:xfrm>
            <a:off x="549319" y="4632874"/>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第三方數據源</a:t>
            </a:r>
          </a:p>
        </p:txBody>
      </p:sp>
      <p:sp>
        <p:nvSpPr>
          <p:cNvPr id="13" name="圓角矩形 58">
            <a:extLst>
              <a:ext uri="{FF2B5EF4-FFF2-40B4-BE49-F238E27FC236}">
                <a16:creationId xmlns:a16="http://schemas.microsoft.com/office/drawing/2014/main" id="{E2A6D5AA-A712-1068-1E3D-C7A8A92B86EF}"/>
              </a:ext>
            </a:extLst>
          </p:cNvPr>
          <p:cNvSpPr/>
          <p:nvPr/>
        </p:nvSpPr>
        <p:spPr>
          <a:xfrm>
            <a:off x="992234" y="5549913"/>
            <a:ext cx="10512127" cy="894014"/>
          </a:xfrm>
          <a:prstGeom prst="roundRect">
            <a:avLst>
              <a:gd name="adj" fmla="val 3989"/>
            </a:avLst>
          </a:prstGeom>
          <a:solidFill>
            <a:srgbClr val="FFC000">
              <a:lumMod val="20000"/>
              <a:lumOff val="80000"/>
            </a:srgb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3" name="向右箭號 3153">
            <a:extLst>
              <a:ext uri="{FF2B5EF4-FFF2-40B4-BE49-F238E27FC236}">
                <a16:creationId xmlns:a16="http://schemas.microsoft.com/office/drawing/2014/main" id="{484C12A1-1BD6-7B35-2B46-A2839ABAED19}"/>
              </a:ext>
            </a:extLst>
          </p:cNvPr>
          <p:cNvSpPr/>
          <p:nvPr/>
        </p:nvSpPr>
        <p:spPr>
          <a:xfrm>
            <a:off x="1763689" y="2214700"/>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6" name="向右箭號 3153">
            <a:extLst>
              <a:ext uri="{FF2B5EF4-FFF2-40B4-BE49-F238E27FC236}">
                <a16:creationId xmlns:a16="http://schemas.microsoft.com/office/drawing/2014/main" id="{9A5CBFC6-81AE-6E17-DA89-43CD25158E0D}"/>
              </a:ext>
            </a:extLst>
          </p:cNvPr>
          <p:cNvSpPr/>
          <p:nvPr/>
        </p:nvSpPr>
        <p:spPr>
          <a:xfrm>
            <a:off x="1763689" y="3013227"/>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7" name="向右箭號 3153">
            <a:extLst>
              <a:ext uri="{FF2B5EF4-FFF2-40B4-BE49-F238E27FC236}">
                <a16:creationId xmlns:a16="http://schemas.microsoft.com/office/drawing/2014/main" id="{FF25A3FF-B225-107C-300F-9400B09DD421}"/>
              </a:ext>
            </a:extLst>
          </p:cNvPr>
          <p:cNvSpPr/>
          <p:nvPr/>
        </p:nvSpPr>
        <p:spPr>
          <a:xfrm>
            <a:off x="1763689" y="3819332"/>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8" name="向右箭號 3153">
            <a:extLst>
              <a:ext uri="{FF2B5EF4-FFF2-40B4-BE49-F238E27FC236}">
                <a16:creationId xmlns:a16="http://schemas.microsoft.com/office/drawing/2014/main" id="{2E1BACE6-062A-6082-F657-AC2AE1D3E524}"/>
              </a:ext>
            </a:extLst>
          </p:cNvPr>
          <p:cNvSpPr/>
          <p:nvPr/>
        </p:nvSpPr>
        <p:spPr>
          <a:xfrm>
            <a:off x="1763689" y="4594550"/>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44" name="流程圖: 直接存取儲存裝置 43">
            <a:extLst>
              <a:ext uri="{FF2B5EF4-FFF2-40B4-BE49-F238E27FC236}">
                <a16:creationId xmlns:a16="http://schemas.microsoft.com/office/drawing/2014/main" id="{DC11F26D-AC0B-50B2-C518-98071F10AD7C}"/>
              </a:ext>
            </a:extLst>
          </p:cNvPr>
          <p:cNvSpPr/>
          <p:nvPr/>
        </p:nvSpPr>
        <p:spPr>
          <a:xfrm>
            <a:off x="2513363" y="2000046"/>
            <a:ext cx="885825" cy="3308861"/>
          </a:xfrm>
          <a:prstGeom prst="flowChartMagneticDrum">
            <a:avLst/>
          </a:prstGeom>
          <a:solidFill>
            <a:srgbClr val="404F64"/>
          </a:solidFill>
          <a:ln w="28575">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資料倉儲</a:t>
            </a:r>
          </a:p>
        </p:txBody>
      </p:sp>
      <p:sp>
        <p:nvSpPr>
          <p:cNvPr id="14" name="矩形: 圓角 13">
            <a:extLst>
              <a:ext uri="{FF2B5EF4-FFF2-40B4-BE49-F238E27FC236}">
                <a16:creationId xmlns:a16="http://schemas.microsoft.com/office/drawing/2014/main" id="{2F2F3264-FBF8-8B84-2F7E-514A684161A4}"/>
              </a:ext>
            </a:extLst>
          </p:cNvPr>
          <p:cNvSpPr/>
          <p:nvPr/>
        </p:nvSpPr>
        <p:spPr>
          <a:xfrm>
            <a:off x="2978571" y="4393455"/>
            <a:ext cx="841233" cy="543706"/>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CDP</a:t>
            </a:r>
          </a:p>
        </p:txBody>
      </p:sp>
      <p:sp>
        <p:nvSpPr>
          <p:cNvPr id="17" name="矩形: 圓角 16">
            <a:extLst>
              <a:ext uri="{FF2B5EF4-FFF2-40B4-BE49-F238E27FC236}">
                <a16:creationId xmlns:a16="http://schemas.microsoft.com/office/drawing/2014/main" id="{8B6B120D-2798-17FD-C71B-9E9F6E8C8E2E}"/>
              </a:ext>
            </a:extLst>
          </p:cNvPr>
          <p:cNvSpPr/>
          <p:nvPr/>
        </p:nvSpPr>
        <p:spPr>
          <a:xfrm>
            <a:off x="2969552" y="5007392"/>
            <a:ext cx="841233" cy="543706"/>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DMP</a:t>
            </a:r>
          </a:p>
        </p:txBody>
      </p:sp>
      <p:sp>
        <p:nvSpPr>
          <p:cNvPr id="46" name="向右箭號 3153">
            <a:extLst>
              <a:ext uri="{FF2B5EF4-FFF2-40B4-BE49-F238E27FC236}">
                <a16:creationId xmlns:a16="http://schemas.microsoft.com/office/drawing/2014/main" id="{687D0C2E-DA73-8B96-A418-E95A81AB845D}"/>
              </a:ext>
            </a:extLst>
          </p:cNvPr>
          <p:cNvSpPr/>
          <p:nvPr/>
        </p:nvSpPr>
        <p:spPr>
          <a:xfrm>
            <a:off x="3881091" y="3013227"/>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ETL</a:t>
            </a: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8" name="向右箭號 3153">
            <a:extLst>
              <a:ext uri="{FF2B5EF4-FFF2-40B4-BE49-F238E27FC236}">
                <a16:creationId xmlns:a16="http://schemas.microsoft.com/office/drawing/2014/main" id="{0A53E712-92DB-0734-E679-FDFF65FD0AC0}"/>
              </a:ext>
            </a:extLst>
          </p:cNvPr>
          <p:cNvSpPr/>
          <p:nvPr/>
        </p:nvSpPr>
        <p:spPr>
          <a:xfrm>
            <a:off x="3881091" y="3735434"/>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挖掘</a:t>
            </a:r>
          </a:p>
        </p:txBody>
      </p:sp>
      <p:sp>
        <p:nvSpPr>
          <p:cNvPr id="53" name="圓角矩形 58">
            <a:extLst>
              <a:ext uri="{FF2B5EF4-FFF2-40B4-BE49-F238E27FC236}">
                <a16:creationId xmlns:a16="http://schemas.microsoft.com/office/drawing/2014/main" id="{F9992806-8D22-04E1-F975-B669901EF5A3}"/>
              </a:ext>
            </a:extLst>
          </p:cNvPr>
          <p:cNvSpPr/>
          <p:nvPr/>
        </p:nvSpPr>
        <p:spPr>
          <a:xfrm>
            <a:off x="4633099" y="2215709"/>
            <a:ext cx="3358375" cy="3355848"/>
          </a:xfrm>
          <a:prstGeom prst="roundRect">
            <a:avLst>
              <a:gd name="adj" fmla="val 3989"/>
            </a:avLst>
          </a:prstGeom>
          <a:solidFill>
            <a:sysClr val="window" lastClr="FFFFFF">
              <a:alpha val="20000"/>
            </a:sys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8" name="矩形 57">
            <a:extLst>
              <a:ext uri="{FF2B5EF4-FFF2-40B4-BE49-F238E27FC236}">
                <a16:creationId xmlns:a16="http://schemas.microsoft.com/office/drawing/2014/main" id="{36D951E4-393C-3B10-D9D7-D860D6FDBBF0}"/>
              </a:ext>
            </a:extLst>
          </p:cNvPr>
          <p:cNvSpPr/>
          <p:nvPr/>
        </p:nvSpPr>
        <p:spPr>
          <a:xfrm>
            <a:off x="4758131" y="2084059"/>
            <a:ext cx="1461694" cy="4177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數據清洗</a:t>
            </a:r>
          </a:p>
        </p:txBody>
      </p:sp>
      <p:sp>
        <p:nvSpPr>
          <p:cNvPr id="59" name="矩形 58">
            <a:extLst>
              <a:ext uri="{FF2B5EF4-FFF2-40B4-BE49-F238E27FC236}">
                <a16:creationId xmlns:a16="http://schemas.microsoft.com/office/drawing/2014/main" id="{FA5E7229-9AD5-821A-E804-B76E3B79B5EF}"/>
              </a:ext>
            </a:extLst>
          </p:cNvPr>
          <p:cNvSpPr/>
          <p:nvPr/>
        </p:nvSpPr>
        <p:spPr>
          <a:xfrm>
            <a:off x="6250978" y="2084059"/>
            <a:ext cx="1461694" cy="4177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結構化儲存</a:t>
            </a:r>
          </a:p>
        </p:txBody>
      </p:sp>
      <p:sp>
        <p:nvSpPr>
          <p:cNvPr id="61" name="Can 23">
            <a:extLst>
              <a:ext uri="{FF2B5EF4-FFF2-40B4-BE49-F238E27FC236}">
                <a16:creationId xmlns:a16="http://schemas.microsoft.com/office/drawing/2014/main" id="{E6540DB4-117C-D4FB-AF17-412A500F36A2}"/>
              </a:ext>
            </a:extLst>
          </p:cNvPr>
          <p:cNvSpPr/>
          <p:nvPr/>
        </p:nvSpPr>
        <p:spPr>
          <a:xfrm>
            <a:off x="4981796" y="2912230"/>
            <a:ext cx="1014364" cy="515741"/>
          </a:xfrm>
          <a:prstGeom prst="can">
            <a:avLst/>
          </a:prstGeom>
          <a:solidFill>
            <a:srgbClr val="70AD47"/>
          </a:solidFill>
          <a:ln w="12700" cap="flat" cmpd="sng" algn="ctr">
            <a:noFill/>
            <a:prstDash val="solid"/>
            <a:miter lim="800000"/>
          </a:ln>
          <a:effectLst/>
        </p:spPr>
        <p:txBody>
          <a:bodyPr rtlCol="0" anchor="ctr"/>
          <a:lstStyle/>
          <a:p>
            <a:pPr marL="0" marR="0" lvl="0" indent="0" algn="ctr" defTabSz="1827213" rtl="0" eaLnBrk="0" fontAlgn="base" latinLnBrk="0" hangingPunct="0">
              <a:lnSpc>
                <a:spcPct val="100000"/>
              </a:lnSpc>
              <a:spcBef>
                <a:spcPct val="0"/>
              </a:spcBef>
              <a:spcAft>
                <a:spcPct val="0"/>
              </a:spcAft>
              <a:buClrTx/>
              <a:buSzTx/>
              <a:buFontTx/>
              <a:buNone/>
              <a:tabLst/>
              <a:defRPr/>
            </a:pPr>
            <a:r>
              <a:rPr kumimoji="0" lang="zh-TW" altLang="en-US"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關聯式資料庫</a:t>
            </a:r>
            <a:endParaRPr kumimoji="0" lang="en-US" altLang="zh-TW"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2" name="Can 23">
            <a:extLst>
              <a:ext uri="{FF2B5EF4-FFF2-40B4-BE49-F238E27FC236}">
                <a16:creationId xmlns:a16="http://schemas.microsoft.com/office/drawing/2014/main" id="{1FA8E012-C294-A2D9-3173-CC26E7E72D4C}"/>
              </a:ext>
            </a:extLst>
          </p:cNvPr>
          <p:cNvSpPr/>
          <p:nvPr/>
        </p:nvSpPr>
        <p:spPr>
          <a:xfrm>
            <a:off x="6486635" y="2912230"/>
            <a:ext cx="1014364" cy="515741"/>
          </a:xfrm>
          <a:prstGeom prst="can">
            <a:avLst/>
          </a:prstGeom>
          <a:solidFill>
            <a:srgbClr val="70AD47"/>
          </a:solidFill>
          <a:ln w="12700" cap="flat" cmpd="sng" algn="ctr">
            <a:noFill/>
            <a:prstDash val="solid"/>
            <a:miter lim="800000"/>
          </a:ln>
          <a:effectLst/>
        </p:spPr>
        <p:txBody>
          <a:bodyPr rtlCol="0" anchor="ctr"/>
          <a:lstStyle/>
          <a:p>
            <a:pPr marL="0" marR="0" lvl="0" indent="0" algn="ctr" defTabSz="1827213" rtl="0" eaLnBrk="0" fontAlgn="base" latinLnBrk="0" hangingPunct="0">
              <a:lnSpc>
                <a:spcPct val="100000"/>
              </a:lnSpc>
              <a:spcBef>
                <a:spcPct val="0"/>
              </a:spcBef>
              <a:spcAft>
                <a:spcPct val="0"/>
              </a:spcAft>
              <a:buClrTx/>
              <a:buSzTx/>
              <a:buFontTx/>
              <a:buNone/>
              <a:tabLst/>
              <a:defRPr/>
            </a:pPr>
            <a:r>
              <a:rPr kumimoji="0" lang="zh-TW" altLang="en-US"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用戶標籤庫</a:t>
            </a:r>
            <a:endParaRPr kumimoji="0" lang="en-US" altLang="zh-TW"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3" name="向右箭號 3153">
            <a:extLst>
              <a:ext uri="{FF2B5EF4-FFF2-40B4-BE49-F238E27FC236}">
                <a16:creationId xmlns:a16="http://schemas.microsoft.com/office/drawing/2014/main" id="{92C4D263-7615-2995-347A-4DE80D8EFDC2}"/>
              </a:ext>
            </a:extLst>
          </p:cNvPr>
          <p:cNvSpPr/>
          <p:nvPr/>
        </p:nvSpPr>
        <p:spPr>
          <a:xfrm rot="5400000">
            <a:off x="5373293" y="2491303"/>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4" name="向右箭號 3153">
            <a:extLst>
              <a:ext uri="{FF2B5EF4-FFF2-40B4-BE49-F238E27FC236}">
                <a16:creationId xmlns:a16="http://schemas.microsoft.com/office/drawing/2014/main" id="{9A5BA824-1ACA-9A22-B737-E34B36F05A25}"/>
              </a:ext>
            </a:extLst>
          </p:cNvPr>
          <p:cNvSpPr/>
          <p:nvPr/>
        </p:nvSpPr>
        <p:spPr>
          <a:xfrm rot="5400000">
            <a:off x="6857428" y="2491303"/>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5" name="向右箭號 3153">
            <a:extLst>
              <a:ext uri="{FF2B5EF4-FFF2-40B4-BE49-F238E27FC236}">
                <a16:creationId xmlns:a16="http://schemas.microsoft.com/office/drawing/2014/main" id="{A8083D0B-0781-A9E0-A414-0BA885E49617}"/>
              </a:ext>
            </a:extLst>
          </p:cNvPr>
          <p:cNvSpPr/>
          <p:nvPr/>
        </p:nvSpPr>
        <p:spPr>
          <a:xfrm rot="5400000">
            <a:off x="5373293" y="3386992"/>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6" name="向右箭號 3153">
            <a:extLst>
              <a:ext uri="{FF2B5EF4-FFF2-40B4-BE49-F238E27FC236}">
                <a16:creationId xmlns:a16="http://schemas.microsoft.com/office/drawing/2014/main" id="{86AD6697-530C-DD36-715D-6EBEE4AE7517}"/>
              </a:ext>
            </a:extLst>
          </p:cNvPr>
          <p:cNvSpPr/>
          <p:nvPr/>
        </p:nvSpPr>
        <p:spPr>
          <a:xfrm rot="5400000">
            <a:off x="6857428" y="3386992"/>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8" name="矩形: 圓角 3113">
            <a:extLst>
              <a:ext uri="{FF2B5EF4-FFF2-40B4-BE49-F238E27FC236}">
                <a16:creationId xmlns:a16="http://schemas.microsoft.com/office/drawing/2014/main" id="{FC9C0B8F-7DC4-4EC7-D231-67B89268BCB1}"/>
              </a:ext>
            </a:extLst>
          </p:cNvPr>
          <p:cNvSpPr/>
          <p:nvPr/>
        </p:nvSpPr>
        <p:spPr>
          <a:xfrm>
            <a:off x="4966090" y="3826362"/>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演算法建模</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9" name="矩形: 圓角 3113">
            <a:extLst>
              <a:ext uri="{FF2B5EF4-FFF2-40B4-BE49-F238E27FC236}">
                <a16:creationId xmlns:a16="http://schemas.microsoft.com/office/drawing/2014/main" id="{E7865511-34F6-D737-90A3-B3FA6ACAB224}"/>
              </a:ext>
            </a:extLst>
          </p:cNvPr>
          <p:cNvSpPr/>
          <p:nvPr/>
        </p:nvSpPr>
        <p:spPr>
          <a:xfrm>
            <a:off x="6478782" y="3826362"/>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慣性分析</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0" name="矩形: 圓角 3113">
            <a:extLst>
              <a:ext uri="{FF2B5EF4-FFF2-40B4-BE49-F238E27FC236}">
                <a16:creationId xmlns:a16="http://schemas.microsoft.com/office/drawing/2014/main" id="{39560509-4B0A-21BD-3F21-059BAF511FAE}"/>
              </a:ext>
            </a:extLst>
          </p:cNvPr>
          <p:cNvSpPr/>
          <p:nvPr/>
        </p:nvSpPr>
        <p:spPr>
          <a:xfrm>
            <a:off x="4966090" y="4214759"/>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 預測</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1" name="矩形: 圓角 3113">
            <a:extLst>
              <a:ext uri="{FF2B5EF4-FFF2-40B4-BE49-F238E27FC236}">
                <a16:creationId xmlns:a16="http://schemas.microsoft.com/office/drawing/2014/main" id="{10A63F02-2078-223D-A091-2D7AAD90F60E}"/>
              </a:ext>
            </a:extLst>
          </p:cNvPr>
          <p:cNvSpPr/>
          <p:nvPr/>
        </p:nvSpPr>
        <p:spPr>
          <a:xfrm>
            <a:off x="4966090" y="460315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用戶指標建立</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2" name="矩形: 圓角 3113">
            <a:extLst>
              <a:ext uri="{FF2B5EF4-FFF2-40B4-BE49-F238E27FC236}">
                <a16:creationId xmlns:a16="http://schemas.microsoft.com/office/drawing/2014/main" id="{8EA724D9-0DC8-8598-164F-252CD8C7AFB2}"/>
              </a:ext>
            </a:extLst>
          </p:cNvPr>
          <p:cNvSpPr/>
          <p:nvPr/>
        </p:nvSpPr>
        <p:spPr>
          <a:xfrm>
            <a:off x="4966090" y="497466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2000" b="1"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3" name="矩形: 圓角 3113">
            <a:extLst>
              <a:ext uri="{FF2B5EF4-FFF2-40B4-BE49-F238E27FC236}">
                <a16:creationId xmlns:a16="http://schemas.microsoft.com/office/drawing/2014/main" id="{EF362C62-F5BC-7BA2-DDB0-38B1793AFCC9}"/>
              </a:ext>
            </a:extLst>
          </p:cNvPr>
          <p:cNvSpPr/>
          <p:nvPr/>
        </p:nvSpPr>
        <p:spPr>
          <a:xfrm>
            <a:off x="6478782" y="4214759"/>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用戶標籤</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圓角 3113">
            <a:extLst>
              <a:ext uri="{FF2B5EF4-FFF2-40B4-BE49-F238E27FC236}">
                <a16:creationId xmlns:a16="http://schemas.microsoft.com/office/drawing/2014/main" id="{C39AF451-8A9B-17A2-18C9-589EDCB57B92}"/>
              </a:ext>
            </a:extLst>
          </p:cNvPr>
          <p:cNvSpPr/>
          <p:nvPr/>
        </p:nvSpPr>
        <p:spPr>
          <a:xfrm>
            <a:off x="6478782" y="460315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行為紀錄</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圓角 3113">
            <a:extLst>
              <a:ext uri="{FF2B5EF4-FFF2-40B4-BE49-F238E27FC236}">
                <a16:creationId xmlns:a16="http://schemas.microsoft.com/office/drawing/2014/main" id="{2F2BF237-1B0C-4022-5650-8D06CAA0B5ED}"/>
              </a:ext>
            </a:extLst>
          </p:cNvPr>
          <p:cNvSpPr/>
          <p:nvPr/>
        </p:nvSpPr>
        <p:spPr>
          <a:xfrm>
            <a:off x="6478782" y="497466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2000" b="1"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8" name="向右箭號 3153">
            <a:extLst>
              <a:ext uri="{FF2B5EF4-FFF2-40B4-BE49-F238E27FC236}">
                <a16:creationId xmlns:a16="http://schemas.microsoft.com/office/drawing/2014/main" id="{696C5C19-753A-BF9F-EF1B-4C6FFCD7DDA7}"/>
              </a:ext>
            </a:extLst>
          </p:cNvPr>
          <p:cNvSpPr/>
          <p:nvPr/>
        </p:nvSpPr>
        <p:spPr>
          <a:xfrm rot="16200000" flipV="1">
            <a:off x="5507750" y="5238524"/>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9" name="向右箭號 3153">
            <a:extLst>
              <a:ext uri="{FF2B5EF4-FFF2-40B4-BE49-F238E27FC236}">
                <a16:creationId xmlns:a16="http://schemas.microsoft.com/office/drawing/2014/main" id="{36AE3DCF-21DC-F0BB-A10F-AF2A3B53465F}"/>
              </a:ext>
            </a:extLst>
          </p:cNvPr>
          <p:cNvSpPr/>
          <p:nvPr/>
        </p:nvSpPr>
        <p:spPr>
          <a:xfrm rot="16200000" flipV="1">
            <a:off x="9930294" y="5153105"/>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圓角 3113">
            <a:extLst>
              <a:ext uri="{FF2B5EF4-FFF2-40B4-BE49-F238E27FC236}">
                <a16:creationId xmlns:a16="http://schemas.microsoft.com/office/drawing/2014/main" id="{61A4A2EA-2BCD-BEB2-FF09-AA5C0E271B4A}"/>
              </a:ext>
            </a:extLst>
          </p:cNvPr>
          <p:cNvSpPr/>
          <p:nvPr/>
        </p:nvSpPr>
        <p:spPr>
          <a:xfrm>
            <a:off x="1188385" y="5683999"/>
            <a:ext cx="578797" cy="645078"/>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主題標籤庫</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1" name="流程圖: 直接存取儲存裝置 80">
            <a:extLst>
              <a:ext uri="{FF2B5EF4-FFF2-40B4-BE49-F238E27FC236}">
                <a16:creationId xmlns:a16="http://schemas.microsoft.com/office/drawing/2014/main" id="{3D81FF35-A98B-7E33-8FC4-4B999261C4C3}"/>
              </a:ext>
            </a:extLst>
          </p:cNvPr>
          <p:cNvSpPr/>
          <p:nvPr/>
        </p:nvSpPr>
        <p:spPr>
          <a:xfrm>
            <a:off x="8177149" y="2075150"/>
            <a:ext cx="643603" cy="3308861"/>
          </a:xfrm>
          <a:prstGeom prst="flowChartMagneticDrum">
            <a:avLst/>
          </a:prstGeom>
          <a:solidFill>
            <a:srgbClr val="404F64"/>
          </a:solidFill>
          <a:ln w="28575">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用戶</a:t>
            </a:r>
            <a:endPar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畫像建構</a:t>
            </a:r>
          </a:p>
        </p:txBody>
      </p:sp>
      <p:sp>
        <p:nvSpPr>
          <p:cNvPr id="88" name="矩形: 圓角 3113">
            <a:extLst>
              <a:ext uri="{FF2B5EF4-FFF2-40B4-BE49-F238E27FC236}">
                <a16:creationId xmlns:a16="http://schemas.microsoft.com/office/drawing/2014/main" id="{CFAFC8C1-D2EA-4938-4637-B8789950B0D8}"/>
              </a:ext>
            </a:extLst>
          </p:cNvPr>
          <p:cNvSpPr/>
          <p:nvPr/>
        </p:nvSpPr>
        <p:spPr>
          <a:xfrm>
            <a:off x="2513363"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過往</a:t>
            </a:r>
            <a:r>
              <a:rPr kumimoji="0" lang="en-US" altLang="zh-TW"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個月消費總額</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9" name="矩形: 圓角 3113">
            <a:extLst>
              <a:ext uri="{FF2B5EF4-FFF2-40B4-BE49-F238E27FC236}">
                <a16:creationId xmlns:a16="http://schemas.microsoft.com/office/drawing/2014/main" id="{3580344E-C492-134F-A570-70EE68155E33}"/>
              </a:ext>
            </a:extLst>
          </p:cNvPr>
          <p:cNvSpPr/>
          <p:nvPr/>
        </p:nvSpPr>
        <p:spPr>
          <a:xfrm>
            <a:off x="2513363"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每月平均登入次數</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矩形: 圓角 3113">
            <a:extLst>
              <a:ext uri="{FF2B5EF4-FFF2-40B4-BE49-F238E27FC236}">
                <a16:creationId xmlns:a16="http://schemas.microsoft.com/office/drawing/2014/main" id="{9D5060A4-DAD3-662E-B076-A2FD23AF148C}"/>
              </a:ext>
            </a:extLst>
          </p:cNvPr>
          <p:cNvSpPr/>
          <p:nvPr/>
        </p:nvSpPr>
        <p:spPr>
          <a:xfrm>
            <a:off x="3801151"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客戶生命周期價值（</a:t>
            </a:r>
            <a:r>
              <a:rPr kumimoji="0" lang="en-US" altLang="zh-TW"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CLV</a:t>
            </a: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矩形: 圓角 3113">
            <a:extLst>
              <a:ext uri="{FF2B5EF4-FFF2-40B4-BE49-F238E27FC236}">
                <a16:creationId xmlns:a16="http://schemas.microsoft.com/office/drawing/2014/main" id="{24347C84-28EC-DF1A-8B54-9E1C11D9F4A1}"/>
              </a:ext>
            </a:extLst>
          </p:cNvPr>
          <p:cNvSpPr/>
          <p:nvPr/>
        </p:nvSpPr>
        <p:spPr>
          <a:xfrm>
            <a:off x="3801151"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平均購物車價值</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圓角 3113">
            <a:extLst>
              <a:ext uri="{FF2B5EF4-FFF2-40B4-BE49-F238E27FC236}">
                <a16:creationId xmlns:a16="http://schemas.microsoft.com/office/drawing/2014/main" id="{0C90E2D2-A701-BEE8-36BB-79D2C398024E}"/>
              </a:ext>
            </a:extLst>
          </p:cNvPr>
          <p:cNvSpPr/>
          <p:nvPr/>
        </p:nvSpPr>
        <p:spPr>
          <a:xfrm>
            <a:off x="5036163"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最近一次購買距今天數</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3" name="矩形: 圓角 3113">
            <a:extLst>
              <a:ext uri="{FF2B5EF4-FFF2-40B4-BE49-F238E27FC236}">
                <a16:creationId xmlns:a16="http://schemas.microsoft.com/office/drawing/2014/main" id="{9E72EAA2-0DF1-46A7-3B7F-0BE8959F771D}"/>
              </a:ext>
            </a:extLst>
          </p:cNvPr>
          <p:cNvSpPr/>
          <p:nvPr/>
        </p:nvSpPr>
        <p:spPr>
          <a:xfrm>
            <a:off x="5036163"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年度消費增長率</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4" name="矩形: 圓角 3113">
            <a:extLst>
              <a:ext uri="{FF2B5EF4-FFF2-40B4-BE49-F238E27FC236}">
                <a16:creationId xmlns:a16="http://schemas.microsoft.com/office/drawing/2014/main" id="{583CD10A-CEC5-A569-D441-1190F31D70B0}"/>
              </a:ext>
            </a:extLst>
          </p:cNvPr>
          <p:cNvSpPr/>
          <p:nvPr/>
        </p:nvSpPr>
        <p:spPr>
          <a:xfrm>
            <a:off x="6405960"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性別</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5" name="矩形: 圓角 3113">
            <a:extLst>
              <a:ext uri="{FF2B5EF4-FFF2-40B4-BE49-F238E27FC236}">
                <a16:creationId xmlns:a16="http://schemas.microsoft.com/office/drawing/2014/main" id="{1B98821E-7BB6-721B-4A33-C31FB6700823}"/>
              </a:ext>
            </a:extLst>
          </p:cNvPr>
          <p:cNvSpPr/>
          <p:nvPr/>
        </p:nvSpPr>
        <p:spPr>
          <a:xfrm>
            <a:off x="6405960"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居住地</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6" name="矩形: 圓角 3113">
            <a:extLst>
              <a:ext uri="{FF2B5EF4-FFF2-40B4-BE49-F238E27FC236}">
                <a16:creationId xmlns:a16="http://schemas.microsoft.com/office/drawing/2014/main" id="{AC4B121D-ED89-5352-A9E6-E42B194E3A90}"/>
              </a:ext>
            </a:extLst>
          </p:cNvPr>
          <p:cNvSpPr/>
          <p:nvPr/>
        </p:nvSpPr>
        <p:spPr>
          <a:xfrm>
            <a:off x="7663158"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會員等級</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圓角矩形 58">
            <a:extLst>
              <a:ext uri="{FF2B5EF4-FFF2-40B4-BE49-F238E27FC236}">
                <a16:creationId xmlns:a16="http://schemas.microsoft.com/office/drawing/2014/main" id="{AB36C1B3-F294-00F8-B4B7-742C47DD5059}"/>
              </a:ext>
            </a:extLst>
          </p:cNvPr>
          <p:cNvSpPr/>
          <p:nvPr/>
        </p:nvSpPr>
        <p:spPr>
          <a:xfrm>
            <a:off x="2306757" y="1339025"/>
            <a:ext cx="7446843" cy="564334"/>
          </a:xfrm>
          <a:prstGeom prst="roundRect">
            <a:avLst>
              <a:gd name="adj" fmla="val 3989"/>
            </a:avLst>
          </a:prstGeom>
          <a:solidFill>
            <a:srgbClr val="FFC000">
              <a:lumMod val="20000"/>
              <a:lumOff val="80000"/>
            </a:srgb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7" name="矩形: 圓角 3113">
            <a:extLst>
              <a:ext uri="{FF2B5EF4-FFF2-40B4-BE49-F238E27FC236}">
                <a16:creationId xmlns:a16="http://schemas.microsoft.com/office/drawing/2014/main" id="{C5D64C01-A56B-F6B6-7DDA-2E82BD6F82FF}"/>
              </a:ext>
            </a:extLst>
          </p:cNvPr>
          <p:cNvSpPr/>
          <p:nvPr/>
        </p:nvSpPr>
        <p:spPr>
          <a:xfrm>
            <a:off x="7663158"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年齡範疇</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8" name="矩形: 圓角 3113">
            <a:extLst>
              <a:ext uri="{FF2B5EF4-FFF2-40B4-BE49-F238E27FC236}">
                <a16:creationId xmlns:a16="http://schemas.microsoft.com/office/drawing/2014/main" id="{3BBAA6CF-19ED-AA01-898E-4D0C5CFABAC4}"/>
              </a:ext>
            </a:extLst>
          </p:cNvPr>
          <p:cNvSpPr/>
          <p:nvPr/>
        </p:nvSpPr>
        <p:spPr>
          <a:xfrm>
            <a:off x="8898243"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職業類型</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9" name="矩形: 圓角 3113">
            <a:extLst>
              <a:ext uri="{FF2B5EF4-FFF2-40B4-BE49-F238E27FC236}">
                <a16:creationId xmlns:a16="http://schemas.microsoft.com/office/drawing/2014/main" id="{8C0AD939-B0B0-085E-9588-ED870DE3D5E0}"/>
              </a:ext>
            </a:extLst>
          </p:cNvPr>
          <p:cNvSpPr/>
          <p:nvPr/>
        </p:nvSpPr>
        <p:spPr>
          <a:xfrm>
            <a:off x="8898243"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註冊渠道</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0" name="向右箭號 3153">
            <a:extLst>
              <a:ext uri="{FF2B5EF4-FFF2-40B4-BE49-F238E27FC236}">
                <a16:creationId xmlns:a16="http://schemas.microsoft.com/office/drawing/2014/main" id="{8A5A7A47-3CE7-8B4C-805E-4A2114512411}"/>
              </a:ext>
            </a:extLst>
          </p:cNvPr>
          <p:cNvSpPr/>
          <p:nvPr/>
        </p:nvSpPr>
        <p:spPr>
          <a:xfrm rot="16200000" flipV="1">
            <a:off x="6908948" y="5238527"/>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96" name="矩形: 圓角 3112">
            <a:extLst>
              <a:ext uri="{FF2B5EF4-FFF2-40B4-BE49-F238E27FC236}">
                <a16:creationId xmlns:a16="http://schemas.microsoft.com/office/drawing/2014/main" id="{CEE0A8C4-BC3B-C392-47F8-20EE2C67A1C2}"/>
              </a:ext>
            </a:extLst>
          </p:cNvPr>
          <p:cNvSpPr/>
          <p:nvPr/>
        </p:nvSpPr>
        <p:spPr>
          <a:xfrm>
            <a:off x="2606322"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數據擷取</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7" name="矩形: 圓角 3113">
            <a:extLst>
              <a:ext uri="{FF2B5EF4-FFF2-40B4-BE49-F238E27FC236}">
                <a16:creationId xmlns:a16="http://schemas.microsoft.com/office/drawing/2014/main" id="{C0D29427-7763-978D-5BE4-91CFE6AFE5C9}"/>
              </a:ext>
            </a:extLst>
          </p:cNvPr>
          <p:cNvSpPr/>
          <p:nvPr/>
        </p:nvSpPr>
        <p:spPr>
          <a:xfrm>
            <a:off x="5544887"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數據轉換</a:t>
            </a:r>
            <a:endParaRPr kumimoji="0" lang="en-US" altLang="zh-TW" sz="1000" b="0" i="0" u="none" strike="noStrike" kern="0" cap="none" spc="0" normalizeH="0" baseline="0" noProof="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8" name="矩形: 圓角 3113">
            <a:extLst>
              <a:ext uri="{FF2B5EF4-FFF2-40B4-BE49-F238E27FC236}">
                <a16:creationId xmlns:a16="http://schemas.microsoft.com/office/drawing/2014/main" id="{179EC08F-5D68-638B-5C9E-8AD0613D9326}"/>
              </a:ext>
            </a:extLst>
          </p:cNvPr>
          <p:cNvSpPr/>
          <p:nvPr/>
        </p:nvSpPr>
        <p:spPr>
          <a:xfrm>
            <a:off x="4001248" y="1531116"/>
            <a:ext cx="1306307"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數據預處理</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9" name="矩形: 圓角 3113">
            <a:extLst>
              <a:ext uri="{FF2B5EF4-FFF2-40B4-BE49-F238E27FC236}">
                <a16:creationId xmlns:a16="http://schemas.microsoft.com/office/drawing/2014/main" id="{F2E639E4-4F5A-396B-8BF2-53B102D59E0B}"/>
              </a:ext>
            </a:extLst>
          </p:cNvPr>
          <p:cNvSpPr/>
          <p:nvPr/>
        </p:nvSpPr>
        <p:spPr>
          <a:xfrm>
            <a:off x="6939813"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數據運算</a:t>
            </a:r>
            <a:endParaRPr kumimoji="0" lang="en-US" altLang="zh-TW" sz="1000" b="0" i="0" u="none" strike="noStrike" kern="0" cap="none" spc="0" normalizeH="0" baseline="0" noProof="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0" name="向右箭號 3150">
            <a:extLst>
              <a:ext uri="{FF2B5EF4-FFF2-40B4-BE49-F238E27FC236}">
                <a16:creationId xmlns:a16="http://schemas.microsoft.com/office/drawing/2014/main" id="{CA883900-CF08-9429-4756-BADB28D43E31}"/>
              </a:ext>
            </a:extLst>
          </p:cNvPr>
          <p:cNvSpPr/>
          <p:nvPr/>
        </p:nvSpPr>
        <p:spPr>
          <a:xfrm>
            <a:off x="3760499" y="1587340"/>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1" name="向右箭號 3153">
            <a:extLst>
              <a:ext uri="{FF2B5EF4-FFF2-40B4-BE49-F238E27FC236}">
                <a16:creationId xmlns:a16="http://schemas.microsoft.com/office/drawing/2014/main" id="{864822DB-B27A-4C67-87FD-867861719AE0}"/>
              </a:ext>
            </a:extLst>
          </p:cNvPr>
          <p:cNvSpPr/>
          <p:nvPr/>
        </p:nvSpPr>
        <p:spPr>
          <a:xfrm>
            <a:off x="5314668" y="1564971"/>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2" name="向右箭號 3154">
            <a:extLst>
              <a:ext uri="{FF2B5EF4-FFF2-40B4-BE49-F238E27FC236}">
                <a16:creationId xmlns:a16="http://schemas.microsoft.com/office/drawing/2014/main" id="{39C57C6D-7B51-96CD-22B5-1BB1390BA23F}"/>
              </a:ext>
            </a:extLst>
          </p:cNvPr>
          <p:cNvSpPr/>
          <p:nvPr/>
        </p:nvSpPr>
        <p:spPr>
          <a:xfrm>
            <a:off x="6715106" y="1560343"/>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3" name="矩形: 圓角 3113">
            <a:extLst>
              <a:ext uri="{FF2B5EF4-FFF2-40B4-BE49-F238E27FC236}">
                <a16:creationId xmlns:a16="http://schemas.microsoft.com/office/drawing/2014/main" id="{20DB4CEC-111E-99E9-8591-46AA0AF8EA40}"/>
              </a:ext>
            </a:extLst>
          </p:cNvPr>
          <p:cNvSpPr/>
          <p:nvPr/>
        </p:nvSpPr>
        <p:spPr>
          <a:xfrm>
            <a:off x="8334738"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數據緩存</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4" name="向右箭號 3171">
            <a:extLst>
              <a:ext uri="{FF2B5EF4-FFF2-40B4-BE49-F238E27FC236}">
                <a16:creationId xmlns:a16="http://schemas.microsoft.com/office/drawing/2014/main" id="{EBDD818C-42BB-4D2E-E7BC-993F7F84B924}"/>
              </a:ext>
            </a:extLst>
          </p:cNvPr>
          <p:cNvSpPr/>
          <p:nvPr/>
        </p:nvSpPr>
        <p:spPr>
          <a:xfrm>
            <a:off x="8104266" y="1555246"/>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5" name="文字方塊 123">
            <a:extLst>
              <a:ext uri="{FF2B5EF4-FFF2-40B4-BE49-F238E27FC236}">
                <a16:creationId xmlns:a16="http://schemas.microsoft.com/office/drawing/2014/main" id="{B819D903-A7F3-E43D-DF04-55C61AE0FCD5}"/>
              </a:ext>
            </a:extLst>
          </p:cNvPr>
          <p:cNvSpPr txBox="1"/>
          <p:nvPr/>
        </p:nvSpPr>
        <p:spPr>
          <a:xfrm>
            <a:off x="5339160" y="1285923"/>
            <a:ext cx="146438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200" b="0"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Pipelines</a:t>
            </a:r>
          </a:p>
        </p:txBody>
      </p:sp>
      <p:pic>
        <p:nvPicPr>
          <p:cNvPr id="113" name="圖片 112">
            <a:extLst>
              <a:ext uri="{FF2B5EF4-FFF2-40B4-BE49-F238E27FC236}">
                <a16:creationId xmlns:a16="http://schemas.microsoft.com/office/drawing/2014/main" id="{FEBA6881-B4EA-06C7-7C39-2A5092F26F6F}"/>
              </a:ext>
            </a:extLst>
          </p:cNvPr>
          <p:cNvPicPr>
            <a:picLocks noChangeAspect="1"/>
          </p:cNvPicPr>
          <p:nvPr/>
        </p:nvPicPr>
        <p:blipFill rotWithShape="1">
          <a:blip r:embed="rId3"/>
          <a:srcRect b="5762"/>
          <a:stretch/>
        </p:blipFill>
        <p:spPr>
          <a:xfrm>
            <a:off x="8888108" y="2267551"/>
            <a:ext cx="2616254" cy="2899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4" name="向右箭號 3153">
            <a:extLst>
              <a:ext uri="{FF2B5EF4-FFF2-40B4-BE49-F238E27FC236}">
                <a16:creationId xmlns:a16="http://schemas.microsoft.com/office/drawing/2014/main" id="{93CAE3EE-37F1-826E-4D49-F5EDEC50FF36}"/>
              </a:ext>
            </a:extLst>
          </p:cNvPr>
          <p:cNvSpPr/>
          <p:nvPr/>
        </p:nvSpPr>
        <p:spPr>
          <a:xfrm rot="5400000">
            <a:off x="6068034" y="1749821"/>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759352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D6786C0-E070-DB22-04D1-ECA83E90D665}"/>
              </a:ext>
            </a:extLst>
          </p:cNvPr>
          <p:cNvPicPr>
            <a:picLocks noChangeAspect="1"/>
          </p:cNvPicPr>
          <p:nvPr/>
        </p:nvPicPr>
        <p:blipFill>
          <a:blip r:embed="rId2"/>
          <a:stretch>
            <a:fillRect/>
          </a:stretch>
        </p:blipFill>
        <p:spPr>
          <a:xfrm>
            <a:off x="985837" y="1424337"/>
            <a:ext cx="10044113" cy="4833367"/>
          </a:xfrm>
          <a:prstGeom prst="rect">
            <a:avLst/>
          </a:prstGeom>
        </p:spPr>
      </p:pic>
      <p:sp>
        <p:nvSpPr>
          <p:cNvPr id="6" name="標題 1">
            <a:extLst>
              <a:ext uri="{FF2B5EF4-FFF2-40B4-BE49-F238E27FC236}">
                <a16:creationId xmlns:a16="http://schemas.microsoft.com/office/drawing/2014/main" id="{455ED3DC-686F-D95D-BBDA-3284A321228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標籤管理平台</a:t>
            </a:r>
          </a:p>
        </p:txBody>
      </p:sp>
      <p:sp>
        <p:nvSpPr>
          <p:cNvPr id="7" name="矩形 6">
            <a:extLst>
              <a:ext uri="{FF2B5EF4-FFF2-40B4-BE49-F238E27FC236}">
                <a16:creationId xmlns:a16="http://schemas.microsoft.com/office/drawing/2014/main" id="{6DCC7321-D409-9EBB-6C8B-B729A087D20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991879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分群的意義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同群體之間相似度較高</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杰倫的多重宇宙</a:t>
            </a:r>
          </a:p>
        </p:txBody>
      </p:sp>
      <p:sp>
        <p:nvSpPr>
          <p:cNvPr id="4" name="矩形: 圓角 3">
            <a:extLst>
              <a:ext uri="{FF2B5EF4-FFF2-40B4-BE49-F238E27FC236}">
                <a16:creationId xmlns:a16="http://schemas.microsoft.com/office/drawing/2014/main" id="{6AEC69BD-4BCD-3E99-6A67-39561ADC1424}"/>
              </a:ext>
            </a:extLst>
          </p:cNvPr>
          <p:cNvSpPr/>
          <p:nvPr/>
        </p:nvSpPr>
        <p:spPr>
          <a:xfrm>
            <a:off x="809626" y="1609725"/>
            <a:ext cx="5829300" cy="4284440"/>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6" name="圖片 15">
            <a:extLst>
              <a:ext uri="{FF2B5EF4-FFF2-40B4-BE49-F238E27FC236}">
                <a16:creationId xmlns:a16="http://schemas.microsoft.com/office/drawing/2014/main" id="{589FEFB0-3B3E-13A0-3DF4-EFF2917B17EA}"/>
              </a:ext>
            </a:extLst>
          </p:cNvPr>
          <p:cNvPicPr>
            <a:picLocks noChangeAspect="1"/>
          </p:cNvPicPr>
          <p:nvPr/>
        </p:nvPicPr>
        <p:blipFill>
          <a:blip r:embed="rId2"/>
          <a:stretch>
            <a:fillRect/>
          </a:stretch>
        </p:blipFill>
        <p:spPr>
          <a:xfrm rot="1104945">
            <a:off x="3686890" y="1828316"/>
            <a:ext cx="1794173" cy="1930990"/>
          </a:xfrm>
          <a:prstGeom prst="rect">
            <a:avLst/>
          </a:prstGeom>
        </p:spPr>
      </p:pic>
      <p:pic>
        <p:nvPicPr>
          <p:cNvPr id="19" name="圖片 18">
            <a:extLst>
              <a:ext uri="{FF2B5EF4-FFF2-40B4-BE49-F238E27FC236}">
                <a16:creationId xmlns:a16="http://schemas.microsoft.com/office/drawing/2014/main" id="{839BC5A8-EA12-C6D8-D126-48BFB0F8A25C}"/>
              </a:ext>
            </a:extLst>
          </p:cNvPr>
          <p:cNvPicPr>
            <a:picLocks noChangeAspect="1"/>
          </p:cNvPicPr>
          <p:nvPr/>
        </p:nvPicPr>
        <p:blipFill>
          <a:blip r:embed="rId3"/>
          <a:stretch>
            <a:fillRect/>
          </a:stretch>
        </p:blipFill>
        <p:spPr>
          <a:xfrm rot="20988570">
            <a:off x="1529940" y="1799191"/>
            <a:ext cx="1831976" cy="2311109"/>
          </a:xfrm>
          <a:prstGeom prst="rect">
            <a:avLst/>
          </a:prstGeom>
        </p:spPr>
      </p:pic>
      <p:sp>
        <p:nvSpPr>
          <p:cNvPr id="22" name="文字方塊 21">
            <a:extLst>
              <a:ext uri="{FF2B5EF4-FFF2-40B4-BE49-F238E27FC236}">
                <a16:creationId xmlns:a16="http://schemas.microsoft.com/office/drawing/2014/main" id="{F6E6B53F-9C62-1A53-7679-88AC5FFE1AA6}"/>
              </a:ext>
            </a:extLst>
          </p:cNvPr>
          <p:cNvSpPr txBox="1"/>
          <p:nvPr/>
        </p:nvSpPr>
        <p:spPr>
          <a:xfrm>
            <a:off x="7112561" y="2182284"/>
            <a:ext cx="4143868"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將具有某些</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共同特性者</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予以整合在一起，然後分配到特定的群體，最後形成許多不同集群的一種分析方法。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將不同的觀察值依</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相對距離</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的遠近加以分類成不同集群，對不同集群所具有的</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特性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加以歸納並</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命名</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將某些具有共同特性的樣本予以整合，顯示出</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內部同質性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外部異質性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，即達到</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群內差異最小、群間差異最大</a:t>
            </a:r>
          </a:p>
        </p:txBody>
      </p:sp>
      <p:sp>
        <p:nvSpPr>
          <p:cNvPr id="24" name="矩形: 圓角 23">
            <a:extLst>
              <a:ext uri="{FF2B5EF4-FFF2-40B4-BE49-F238E27FC236}">
                <a16:creationId xmlns:a16="http://schemas.microsoft.com/office/drawing/2014/main" id="{8FA73D73-DDD1-6E19-CB2D-14139A248671}"/>
              </a:ext>
            </a:extLst>
          </p:cNvPr>
          <p:cNvSpPr/>
          <p:nvPr/>
        </p:nvSpPr>
        <p:spPr>
          <a:xfrm>
            <a:off x="7411139" y="1711325"/>
            <a:ext cx="3733603"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集群分析概念</a:t>
            </a:r>
          </a:p>
        </p:txBody>
      </p:sp>
      <p:pic>
        <p:nvPicPr>
          <p:cNvPr id="26" name="圖片 25">
            <a:extLst>
              <a:ext uri="{FF2B5EF4-FFF2-40B4-BE49-F238E27FC236}">
                <a16:creationId xmlns:a16="http://schemas.microsoft.com/office/drawing/2014/main" id="{9B6C1371-CCFD-5C78-71DE-B3ABD2965917}"/>
              </a:ext>
            </a:extLst>
          </p:cNvPr>
          <p:cNvPicPr>
            <a:picLocks noChangeAspect="1"/>
          </p:cNvPicPr>
          <p:nvPr/>
        </p:nvPicPr>
        <p:blipFill>
          <a:blip r:embed="rId4"/>
          <a:stretch>
            <a:fillRect/>
          </a:stretch>
        </p:blipFill>
        <p:spPr>
          <a:xfrm rot="411733">
            <a:off x="1419024" y="3746799"/>
            <a:ext cx="1434431" cy="1911001"/>
          </a:xfrm>
          <a:prstGeom prst="rect">
            <a:avLst/>
          </a:prstGeom>
        </p:spPr>
      </p:pic>
      <p:pic>
        <p:nvPicPr>
          <p:cNvPr id="28" name="圖片 27">
            <a:extLst>
              <a:ext uri="{FF2B5EF4-FFF2-40B4-BE49-F238E27FC236}">
                <a16:creationId xmlns:a16="http://schemas.microsoft.com/office/drawing/2014/main" id="{E4AD526F-52DB-729F-FC89-7DC9F0880D47}"/>
              </a:ext>
            </a:extLst>
          </p:cNvPr>
          <p:cNvPicPr>
            <a:picLocks noChangeAspect="1"/>
          </p:cNvPicPr>
          <p:nvPr/>
        </p:nvPicPr>
        <p:blipFill>
          <a:blip r:embed="rId5"/>
          <a:stretch>
            <a:fillRect/>
          </a:stretch>
        </p:blipFill>
        <p:spPr>
          <a:xfrm rot="20408191">
            <a:off x="3225728" y="3673990"/>
            <a:ext cx="1500834" cy="1863104"/>
          </a:xfrm>
          <a:prstGeom prst="rect">
            <a:avLst/>
          </a:prstGeom>
        </p:spPr>
      </p:pic>
      <p:pic>
        <p:nvPicPr>
          <p:cNvPr id="12" name="圖片 11">
            <a:extLst>
              <a:ext uri="{FF2B5EF4-FFF2-40B4-BE49-F238E27FC236}">
                <a16:creationId xmlns:a16="http://schemas.microsoft.com/office/drawing/2014/main" id="{75074A1F-5223-10CB-EEFB-9FCB6FF25DB1}"/>
              </a:ext>
            </a:extLst>
          </p:cNvPr>
          <p:cNvPicPr>
            <a:picLocks noChangeAspect="1"/>
          </p:cNvPicPr>
          <p:nvPr/>
        </p:nvPicPr>
        <p:blipFill>
          <a:blip r:embed="rId6"/>
          <a:stretch>
            <a:fillRect/>
          </a:stretch>
        </p:blipFill>
        <p:spPr>
          <a:xfrm rot="679353">
            <a:off x="4667642" y="3341708"/>
            <a:ext cx="1819986" cy="1209037"/>
          </a:xfrm>
          <a:prstGeom prst="rect">
            <a:avLst/>
          </a:prstGeom>
        </p:spPr>
      </p:pic>
      <p:pic>
        <p:nvPicPr>
          <p:cNvPr id="11268" name="Picture 4" descr="帶有問號的機器人照片檔及更多機械人照片- 機械人, 不確定, 問號- iStock">
            <a:extLst>
              <a:ext uri="{FF2B5EF4-FFF2-40B4-BE49-F238E27FC236}">
                <a16:creationId xmlns:a16="http://schemas.microsoft.com/office/drawing/2014/main" id="{F6AA616F-7535-B77A-9911-3400E8175A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1124" y="5153025"/>
            <a:ext cx="1053097" cy="1053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8266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526297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非監督學習模型</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是一種常用的非監督學習算法，主要用於聚類分析。該算法試圖將數據點分成</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，每個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由其內部數據點的均值（中心或質心）定義。</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通過最小化簇內點到</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中心的距離來形成簇，從而將數據點聚集到距離最近的質心。</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質心初始化和迭代</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算法中，首先隨機選擇</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個數據點作為初始質心。然後算法進行迭代，每次迭代包括兩個步驟：</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將每個數據點指派給最近的質心，從而形成</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個簇；</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更新每個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的質心，通常是取</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內所有點的均值。這一過程持續進行，直到質心的變化低於一定閾值或達到預定的迭代次數。</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目標函數</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的目標是最小化</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內點到其質心的平方距離之和，這也被稱為</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內平方誤差（</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）。通過最小化這個誤差，</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嘗試找到最佳的質心位置，從而達到將數據點有效聚類的目的。</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常用評估指標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群集內平方誤差（</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：測量</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內所有點到質心的平方距離之和，用於評估聚類的緊密程度。</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輪廓系數（</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Silhouette Score</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：評估每個點到其</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內其他點的平均距離（</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）和到最近</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的所有點的平均距離（</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）。輪廓系數的值範圍從</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，值越高，聚類質量越好。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分割式集群分析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C-Means</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(Centroid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9" name="圖片 8">
            <a:extLst>
              <a:ext uri="{FF2B5EF4-FFF2-40B4-BE49-F238E27FC236}">
                <a16:creationId xmlns:a16="http://schemas.microsoft.com/office/drawing/2014/main" id="{4560B9BE-71F2-F896-C08E-528328BE49FC}"/>
              </a:ext>
            </a:extLst>
          </p:cNvPr>
          <p:cNvPicPr>
            <a:picLocks noChangeAspect="1"/>
          </p:cNvPicPr>
          <p:nvPr/>
        </p:nvPicPr>
        <p:blipFill>
          <a:blip r:embed="rId3"/>
          <a:stretch>
            <a:fillRect/>
          </a:stretch>
        </p:blipFill>
        <p:spPr>
          <a:xfrm>
            <a:off x="6046957" y="1589365"/>
            <a:ext cx="5885121" cy="2286000"/>
          </a:xfrm>
          <a:prstGeom prst="rect">
            <a:avLst/>
          </a:prstGeom>
        </p:spPr>
      </p:pic>
      <p:pic>
        <p:nvPicPr>
          <p:cNvPr id="10" name="圖片 9">
            <a:extLst>
              <a:ext uri="{FF2B5EF4-FFF2-40B4-BE49-F238E27FC236}">
                <a16:creationId xmlns:a16="http://schemas.microsoft.com/office/drawing/2014/main" id="{B7A0E627-029F-753E-62E3-C2E0FD5A0821}"/>
              </a:ext>
            </a:extLst>
          </p:cNvPr>
          <p:cNvPicPr>
            <a:picLocks noChangeAspect="1"/>
          </p:cNvPicPr>
          <p:nvPr/>
        </p:nvPicPr>
        <p:blipFill>
          <a:blip r:embed="rId4"/>
          <a:stretch>
            <a:fillRect/>
          </a:stretch>
        </p:blipFill>
        <p:spPr>
          <a:xfrm>
            <a:off x="6391046" y="4197072"/>
            <a:ext cx="3012424" cy="2143125"/>
          </a:xfrm>
          <a:prstGeom prst="rect">
            <a:avLst/>
          </a:prstGeom>
        </p:spPr>
      </p:pic>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54B4E506-1568-8FEF-3DE2-141CD5347DCF}"/>
              </a:ext>
            </a:extLst>
          </p:cNvPr>
          <p:cNvCxnSpPr>
            <a:cxnSpLocks/>
          </p:cNvCxnSpPr>
          <p:nvPr/>
        </p:nvCxnSpPr>
        <p:spPr>
          <a:xfrm>
            <a:off x="7697234" y="4124325"/>
            <a:ext cx="2761216" cy="0"/>
          </a:xfrm>
          <a:prstGeom prst="line">
            <a:avLst/>
          </a:prstGeom>
          <a:ln w="285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1A990564-A4B4-6D18-DD90-A538989CBEF7}"/>
              </a:ext>
            </a:extLst>
          </p:cNvPr>
          <p:cNvSpPr txBox="1"/>
          <p:nvPr/>
        </p:nvSpPr>
        <p:spPr>
          <a:xfrm>
            <a:off x="9403471" y="5037801"/>
            <a:ext cx="2398006"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內聚力越大越好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組內變異小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外斥力越小越好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組間變異大</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5C289B95-AFAF-1797-9C47-AEF1F7EF3BB1}"/>
              </a:ext>
            </a:extLst>
          </p:cNvPr>
          <p:cNvSpPr txBox="1"/>
          <p:nvPr/>
        </p:nvSpPr>
        <p:spPr>
          <a:xfrm>
            <a:off x="6811946" y="5403433"/>
            <a:ext cx="2841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602C0AA0-F8B3-CB5E-9730-D12F1B76E0EC}"/>
              </a:ext>
            </a:extLst>
          </p:cNvPr>
          <p:cNvSpPr txBox="1"/>
          <p:nvPr/>
        </p:nvSpPr>
        <p:spPr>
          <a:xfrm>
            <a:off x="7697234" y="5075892"/>
            <a:ext cx="2841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a:t>
            </a:r>
            <a:endParaRPr kumimoji="0" lang="zh-TW" altLang="en-US"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526518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sp>
        <p:nvSpPr>
          <p:cNvPr id="8" name="文字方塊 7">
            <a:extLst>
              <a:ext uri="{FF2B5EF4-FFF2-40B4-BE49-F238E27FC236}">
                <a16:creationId xmlns:a16="http://schemas.microsoft.com/office/drawing/2014/main" id="{5E1AC300-3FC2-53DC-9060-0175041B48D8}"/>
              </a:ext>
            </a:extLst>
          </p:cNvPr>
          <p:cNvSpPr txBox="1"/>
          <p:nvPr/>
        </p:nvSpPr>
        <p:spPr>
          <a:xfrm>
            <a:off x="6344339" y="2198709"/>
            <a:ext cx="4942786" cy="347787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給定一個具有</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個物件的資料集合，分割方法會構建資料的</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個分割區域</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每個區域表示一個集群，並且</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n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每個集群至少包含一個物件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每個物件對象屬於且僅屬於一個集群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事先挑選集群核心和訂定臨界值，所有評估物件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(Objects)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與該集群核心之距離只要沒有超過臨界值，一律歸併入該集群內，否則 屬於其它集群。</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分割準則</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同一個集群中的對象儘可能的接近或相關， 不同集群中的對象儘可能的遠離或不同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分割式集群方法的種類：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平均法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又稱為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C-means)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Fuzzy C-Means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DE5103A1-4A26-FF45-74E8-BD3D749788C4}"/>
              </a:ext>
            </a:extLst>
          </p:cNvPr>
          <p:cNvSpPr/>
          <p:nvPr/>
        </p:nvSpPr>
        <p:spPr>
          <a:xfrm>
            <a:off x="6344339" y="1711325"/>
            <a:ext cx="4809436"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分割式集群分析</a:t>
            </a:r>
          </a:p>
        </p:txBody>
      </p:sp>
      <p:pic>
        <p:nvPicPr>
          <p:cNvPr id="13" name="圖片 12">
            <a:extLst>
              <a:ext uri="{FF2B5EF4-FFF2-40B4-BE49-F238E27FC236}">
                <a16:creationId xmlns:a16="http://schemas.microsoft.com/office/drawing/2014/main" id="{76A9E83E-2DFC-CC73-9EF0-094AF0CCD6D1}"/>
              </a:ext>
            </a:extLst>
          </p:cNvPr>
          <p:cNvPicPr>
            <a:picLocks noChangeAspect="1"/>
          </p:cNvPicPr>
          <p:nvPr/>
        </p:nvPicPr>
        <p:blipFill>
          <a:blip r:embed="rId3"/>
          <a:stretch>
            <a:fillRect/>
          </a:stretch>
        </p:blipFill>
        <p:spPr>
          <a:xfrm>
            <a:off x="1531831" y="4116047"/>
            <a:ext cx="3245234" cy="2224898"/>
          </a:xfrm>
          <a:prstGeom prst="rect">
            <a:avLst/>
          </a:prstGeom>
        </p:spPr>
      </p:pic>
      <p:pic>
        <p:nvPicPr>
          <p:cNvPr id="14" name="圖片 13">
            <a:extLst>
              <a:ext uri="{FF2B5EF4-FFF2-40B4-BE49-F238E27FC236}">
                <a16:creationId xmlns:a16="http://schemas.microsoft.com/office/drawing/2014/main" id="{BF0121C8-E545-D9B0-899A-142D83620E5D}"/>
              </a:ext>
            </a:extLst>
          </p:cNvPr>
          <p:cNvPicPr>
            <a:picLocks noChangeAspect="1"/>
          </p:cNvPicPr>
          <p:nvPr/>
        </p:nvPicPr>
        <p:blipFill>
          <a:blip r:embed="rId4"/>
          <a:stretch>
            <a:fillRect/>
          </a:stretch>
        </p:blipFill>
        <p:spPr>
          <a:xfrm>
            <a:off x="1219658" y="1459855"/>
            <a:ext cx="3733602" cy="2656192"/>
          </a:xfrm>
          <a:prstGeom prst="rect">
            <a:avLst/>
          </a:prstGeom>
        </p:spPr>
      </p:pic>
      <p:sp>
        <p:nvSpPr>
          <p:cNvPr id="15" name="矩形 14">
            <a:extLst>
              <a:ext uri="{FF2B5EF4-FFF2-40B4-BE49-F238E27FC236}">
                <a16:creationId xmlns:a16="http://schemas.microsoft.com/office/drawing/2014/main" id="{DDB4FACB-965E-20E0-260C-00808E9524F0}"/>
              </a:ext>
            </a:extLst>
          </p:cNvPr>
          <p:cNvSpPr/>
          <p:nvPr/>
        </p:nvSpPr>
        <p:spPr>
          <a:xfrm>
            <a:off x="2559243" y="1459855"/>
            <a:ext cx="1522882" cy="263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D630C658-497C-645A-69BD-59BE3384E8E2}"/>
              </a:ext>
            </a:extLst>
          </p:cNvPr>
          <p:cNvSpPr txBox="1"/>
          <p:nvPr/>
        </p:nvSpPr>
        <p:spPr>
          <a:xfrm>
            <a:off x="3086459" y="3392488"/>
            <a:ext cx="2398006"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內聚力越大越好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組內變異小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外斥力越小越好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組間變異大</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6975931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1950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304771" y="24987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加號 29">
            <a:extLst>
              <a:ext uri="{FF2B5EF4-FFF2-40B4-BE49-F238E27FC236}">
                <a16:creationId xmlns:a16="http://schemas.microsoft.com/office/drawing/2014/main" id="{ECF97682-C268-E14D-2145-9DF9444B0D23}"/>
              </a:ext>
            </a:extLst>
          </p:cNvPr>
          <p:cNvSpPr/>
          <p:nvPr/>
        </p:nvSpPr>
        <p:spPr>
          <a:xfrm>
            <a:off x="6650922" y="2149859"/>
            <a:ext cx="304800" cy="304800"/>
          </a:xfrm>
          <a:prstGeom prst="mathPlus">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加號 30">
            <a:extLst>
              <a:ext uri="{FF2B5EF4-FFF2-40B4-BE49-F238E27FC236}">
                <a16:creationId xmlns:a16="http://schemas.microsoft.com/office/drawing/2014/main" id="{3BA77593-A6A4-8E5A-31CB-950CE63DA147}"/>
              </a:ext>
            </a:extLst>
          </p:cNvPr>
          <p:cNvSpPr/>
          <p:nvPr/>
        </p:nvSpPr>
        <p:spPr>
          <a:xfrm>
            <a:off x="4855766" y="2881333"/>
            <a:ext cx="304800" cy="304800"/>
          </a:xfrm>
          <a:prstGeom prst="mathPlus">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074" name="Picture 2" descr="K-Means">
            <a:extLst>
              <a:ext uri="{FF2B5EF4-FFF2-40B4-BE49-F238E27FC236}">
                <a16:creationId xmlns:a16="http://schemas.microsoft.com/office/drawing/2014/main" id="{2EC99885-AF36-87CB-9027-5056C70A0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611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785206"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8E499F24-6898-9897-26EC-CEAD92D3E5FF}"/>
              </a:ext>
            </a:extLst>
          </p:cNvPr>
          <p:cNvSpPr/>
          <p:nvPr/>
        </p:nvSpPr>
        <p:spPr>
          <a:xfrm>
            <a:off x="6650922" y="214985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流程圖: 接點 7">
            <a:extLst>
              <a:ext uri="{FF2B5EF4-FFF2-40B4-BE49-F238E27FC236}">
                <a16:creationId xmlns:a16="http://schemas.microsoft.com/office/drawing/2014/main" id="{B86C04B9-8201-2352-2F06-6AC05F38E75A}"/>
              </a:ext>
            </a:extLst>
          </p:cNvPr>
          <p:cNvSpPr/>
          <p:nvPr/>
        </p:nvSpPr>
        <p:spPr>
          <a:xfrm>
            <a:off x="4394153" y="2759074"/>
            <a:ext cx="219075" cy="219075"/>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流程圖: 接點 8">
            <a:extLst>
              <a:ext uri="{FF2B5EF4-FFF2-40B4-BE49-F238E27FC236}">
                <a16:creationId xmlns:a16="http://schemas.microsoft.com/office/drawing/2014/main" id="{6F8C65E7-269B-35E5-4137-541E5B8DB524}"/>
              </a:ext>
            </a:extLst>
          </p:cNvPr>
          <p:cNvSpPr/>
          <p:nvPr/>
        </p:nvSpPr>
        <p:spPr>
          <a:xfrm>
            <a:off x="5391807" y="4107623"/>
            <a:ext cx="219075" cy="2190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p:nvPr/>
        </p:nvCxnSpPr>
        <p:spPr>
          <a:xfrm flipV="1">
            <a:off x="3894417" y="1405730"/>
            <a:ext cx="3810000" cy="3144838"/>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隨機定義質心</a:t>
            </a:r>
          </a:p>
        </p:txBody>
      </p:sp>
      <p:sp>
        <p:nvSpPr>
          <p:cNvPr id="16" name="矩形: 圓角 15">
            <a:extLst>
              <a:ext uri="{FF2B5EF4-FFF2-40B4-BE49-F238E27FC236}">
                <a16:creationId xmlns:a16="http://schemas.microsoft.com/office/drawing/2014/main" id="{4AC39249-5E7B-3712-368C-4A514DA99539}"/>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20" name="矩形: 圓角 19">
            <a:extLst>
              <a:ext uri="{FF2B5EF4-FFF2-40B4-BE49-F238E27FC236}">
                <a16:creationId xmlns:a16="http://schemas.microsoft.com/office/drawing/2014/main" id="{B253EB4E-DB5B-C782-49D5-D59E30F9ABC8}"/>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0" name="加號 29">
            <a:extLst>
              <a:ext uri="{FF2B5EF4-FFF2-40B4-BE49-F238E27FC236}">
                <a16:creationId xmlns:a16="http://schemas.microsoft.com/office/drawing/2014/main" id="{182AAE1D-C2E4-A034-D88C-2E80D4AA0474}"/>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06CF818-246C-DCE5-3682-D1516DE3C82C}"/>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50D1D12-095C-34DF-9472-6872610D5F29}"/>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3" name="Picture 2" descr="K-Means">
            <a:extLst>
              <a:ext uri="{FF2B5EF4-FFF2-40B4-BE49-F238E27FC236}">
                <a16:creationId xmlns:a16="http://schemas.microsoft.com/office/drawing/2014/main" id="{C7503A9E-375E-61BB-8FA0-EA6E4E528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A26D61D9-949F-00BA-C7BC-C631469C4A71}"/>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5317319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流程圖: 接點 7">
            <a:extLst>
              <a:ext uri="{FF2B5EF4-FFF2-40B4-BE49-F238E27FC236}">
                <a16:creationId xmlns:a16="http://schemas.microsoft.com/office/drawing/2014/main" id="{B86C04B9-8201-2352-2F06-6AC05F38E75A}"/>
              </a:ext>
            </a:extLst>
          </p:cNvPr>
          <p:cNvSpPr/>
          <p:nvPr/>
        </p:nvSpPr>
        <p:spPr>
          <a:xfrm>
            <a:off x="4394153" y="2759074"/>
            <a:ext cx="219075" cy="219075"/>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流程圖: 接點 8">
            <a:extLst>
              <a:ext uri="{FF2B5EF4-FFF2-40B4-BE49-F238E27FC236}">
                <a16:creationId xmlns:a16="http://schemas.microsoft.com/office/drawing/2014/main" id="{6F8C65E7-269B-35E5-4137-541E5B8DB524}"/>
              </a:ext>
            </a:extLst>
          </p:cNvPr>
          <p:cNvSpPr/>
          <p:nvPr/>
        </p:nvSpPr>
        <p:spPr>
          <a:xfrm>
            <a:off x="5391807" y="4107623"/>
            <a:ext cx="219075" cy="2190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4417" y="1711325"/>
            <a:ext cx="3439769" cy="2839243"/>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cxnSp>
        <p:nvCxnSpPr>
          <p:cNvPr id="13" name="直線單箭頭接點 12">
            <a:extLst>
              <a:ext uri="{FF2B5EF4-FFF2-40B4-BE49-F238E27FC236}">
                <a16:creationId xmlns:a16="http://schemas.microsoft.com/office/drawing/2014/main" id="{DCD7E7AD-1780-9D1A-8C09-6ABC4EF53554}"/>
              </a:ext>
            </a:extLst>
          </p:cNvPr>
          <p:cNvCxnSpPr>
            <a:cxnSpLocks/>
          </p:cNvCxnSpPr>
          <p:nvPr/>
        </p:nvCxnSpPr>
        <p:spPr>
          <a:xfrm flipV="1">
            <a:off x="4688494" y="2759074"/>
            <a:ext cx="703313" cy="125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線單箭頭接點 29">
            <a:extLst>
              <a:ext uri="{FF2B5EF4-FFF2-40B4-BE49-F238E27FC236}">
                <a16:creationId xmlns:a16="http://schemas.microsoft.com/office/drawing/2014/main" id="{FC22EE8D-124F-2747-5817-1862C1ECA598}"/>
              </a:ext>
            </a:extLst>
          </p:cNvPr>
          <p:cNvCxnSpPr>
            <a:cxnSpLocks/>
          </p:cNvCxnSpPr>
          <p:nvPr/>
        </p:nvCxnSpPr>
        <p:spPr>
          <a:xfrm flipV="1">
            <a:off x="5684207" y="3898083"/>
            <a:ext cx="288875" cy="20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流程圖: 接點 36">
            <a:extLst>
              <a:ext uri="{FF2B5EF4-FFF2-40B4-BE49-F238E27FC236}">
                <a16:creationId xmlns:a16="http://schemas.microsoft.com/office/drawing/2014/main" id="{EE3D2F81-E6A4-1152-8219-61696846DF4B}"/>
              </a:ext>
            </a:extLst>
          </p:cNvPr>
          <p:cNvSpPr/>
          <p:nvPr/>
        </p:nvSpPr>
        <p:spPr>
          <a:xfrm>
            <a:off x="5579361" y="2555070"/>
            <a:ext cx="219075" cy="219075"/>
          </a:xfrm>
          <a:prstGeom prst="flowChartConnecto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加號 38">
            <a:extLst>
              <a:ext uri="{FF2B5EF4-FFF2-40B4-BE49-F238E27FC236}">
                <a16:creationId xmlns:a16="http://schemas.microsoft.com/office/drawing/2014/main" id="{88A0F96E-EC4F-097B-D152-1423085C147D}"/>
              </a:ext>
            </a:extLst>
          </p:cNvPr>
          <p:cNvSpPr/>
          <p:nvPr/>
        </p:nvSpPr>
        <p:spPr>
          <a:xfrm>
            <a:off x="6650922" y="214985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加號 39">
            <a:extLst>
              <a:ext uri="{FF2B5EF4-FFF2-40B4-BE49-F238E27FC236}">
                <a16:creationId xmlns:a16="http://schemas.microsoft.com/office/drawing/2014/main" id="{C348DB1F-C83C-E59B-30B3-693813FA1537}"/>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05669A5B-7D0E-0736-BD8F-E06BC47B10F8}"/>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757D2B9B-CFD6-FDCC-10AF-707761E89795}"/>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43" name="Picture 2" descr="K-Means">
            <a:extLst>
              <a:ext uri="{FF2B5EF4-FFF2-40B4-BE49-F238E27FC236}">
                <a16:creationId xmlns:a16="http://schemas.microsoft.com/office/drawing/2014/main" id="{ABD45363-81AF-3AFC-1D2B-93528AEBC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a:extLst>
              <a:ext uri="{FF2B5EF4-FFF2-40B4-BE49-F238E27FC236}">
                <a16:creationId xmlns:a16="http://schemas.microsoft.com/office/drawing/2014/main" id="{08D492D4-9731-28ED-593A-27C89C1992FE}"/>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31355023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9600" y="2417762"/>
            <a:ext cx="3888139" cy="1509711"/>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流程圖: 接點 32">
            <a:extLst>
              <a:ext uri="{FF2B5EF4-FFF2-40B4-BE49-F238E27FC236}">
                <a16:creationId xmlns:a16="http://schemas.microsoft.com/office/drawing/2014/main" id="{B9E0ECAB-2B47-0B7A-643B-57AF65EEC53C}"/>
              </a:ext>
            </a:extLst>
          </p:cNvPr>
          <p:cNvSpPr/>
          <p:nvPr/>
        </p:nvSpPr>
        <p:spPr>
          <a:xfrm>
            <a:off x="5579361" y="2555070"/>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10956DDB-CFDB-8CD7-AA0E-6C1DC7139BC8}"/>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38" name="矩形: 圓角 37">
            <a:extLst>
              <a:ext uri="{FF2B5EF4-FFF2-40B4-BE49-F238E27FC236}">
                <a16:creationId xmlns:a16="http://schemas.microsoft.com/office/drawing/2014/main" id="{DC3525BA-5499-2B47-2ED4-024E4E40DD26}"/>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9" name="加號 38">
            <a:extLst>
              <a:ext uri="{FF2B5EF4-FFF2-40B4-BE49-F238E27FC236}">
                <a16:creationId xmlns:a16="http://schemas.microsoft.com/office/drawing/2014/main" id="{EE1C0388-ABE6-804F-4DA9-B9F779E6A2F7}"/>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E353DDC-149E-B88B-C8D3-BCA52084DC5B}"/>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9AC50D5E-1A69-0F63-15E6-EFEBA5A701CE}"/>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42" name="Picture 2" descr="K-Means">
            <a:extLst>
              <a:ext uri="{FF2B5EF4-FFF2-40B4-BE49-F238E27FC236}">
                <a16:creationId xmlns:a16="http://schemas.microsoft.com/office/drawing/2014/main" id="{EABA21E0-8A17-F68C-CB8A-B690B2E4D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43" name="文字方塊 42">
            <a:extLst>
              <a:ext uri="{FF2B5EF4-FFF2-40B4-BE49-F238E27FC236}">
                <a16:creationId xmlns:a16="http://schemas.microsoft.com/office/drawing/2014/main" id="{A6B544BB-3149-1528-E736-14FF16347387}"/>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8539823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9600" y="2417762"/>
            <a:ext cx="3888139" cy="1509711"/>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流程圖: 接點 32">
            <a:extLst>
              <a:ext uri="{FF2B5EF4-FFF2-40B4-BE49-F238E27FC236}">
                <a16:creationId xmlns:a16="http://schemas.microsoft.com/office/drawing/2014/main" id="{B9E0ECAB-2B47-0B7A-643B-57AF65EEC53C}"/>
              </a:ext>
            </a:extLst>
          </p:cNvPr>
          <p:cNvSpPr/>
          <p:nvPr/>
        </p:nvSpPr>
        <p:spPr>
          <a:xfrm>
            <a:off x="5579361" y="2555070"/>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E4E3A9D3-92E2-C3E8-2397-A5AD022DBB0F}"/>
              </a:ext>
            </a:extLst>
          </p:cNvPr>
          <p:cNvCxnSpPr>
            <a:cxnSpLocks/>
          </p:cNvCxnSpPr>
          <p:nvPr/>
        </p:nvCxnSpPr>
        <p:spPr>
          <a:xfrm flipH="1">
            <a:off x="5421202" y="2781268"/>
            <a:ext cx="131388" cy="174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923FAC8F-4B03-3680-7FC3-2C0006B715FB}"/>
              </a:ext>
            </a:extLst>
          </p:cNvPr>
          <p:cNvCxnSpPr>
            <a:cxnSpLocks/>
          </p:cNvCxnSpPr>
          <p:nvPr/>
        </p:nvCxnSpPr>
        <p:spPr>
          <a:xfrm flipH="1">
            <a:off x="5602919" y="3840290"/>
            <a:ext cx="359624" cy="144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AB4DC4B6-CF45-B9F9-625E-58B622E89774}"/>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5" name="Picture 2" descr="K-Means">
            <a:extLst>
              <a:ext uri="{FF2B5EF4-FFF2-40B4-BE49-F238E27FC236}">
                <a16:creationId xmlns:a16="http://schemas.microsoft.com/office/drawing/2014/main" id="{1A9A882D-677F-B177-0601-A0F7E0BFC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8516F578-FE63-EAD5-7EDC-DC9AA22787F5}"/>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2775274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如何找到那個最貼近資料的模型參數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以線性方程為例，設計損失函數</a:t>
            </a:r>
          </a:p>
        </p:txBody>
      </p:sp>
      <p:pic>
        <p:nvPicPr>
          <p:cNvPr id="6" name="圖片 5">
            <a:extLst>
              <a:ext uri="{FF2B5EF4-FFF2-40B4-BE49-F238E27FC236}">
                <a16:creationId xmlns:a16="http://schemas.microsoft.com/office/drawing/2014/main" id="{DCFC676A-BC3A-4121-A3FB-865CC2D27140}"/>
              </a:ext>
            </a:extLst>
          </p:cNvPr>
          <p:cNvPicPr>
            <a:picLocks noChangeAspect="1"/>
          </p:cNvPicPr>
          <p:nvPr/>
        </p:nvPicPr>
        <p:blipFill>
          <a:blip r:embed="rId3"/>
          <a:stretch>
            <a:fillRect/>
          </a:stretch>
        </p:blipFill>
        <p:spPr>
          <a:xfrm>
            <a:off x="7914671" y="1391215"/>
            <a:ext cx="3823240" cy="4860294"/>
          </a:xfrm>
          <a:prstGeom prst="rect">
            <a:avLst/>
          </a:prstGeom>
        </p:spPr>
      </p:pic>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7288571" cy="232371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損失函數定義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透過目標輸出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與計算輸出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間的差異，利用均方誤差 </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(Mean-Square-Error, MSE)</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的概念，設計損失函數</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(Loss Function or Cost function)</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又稱誤差函數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Function)</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、能量函數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(Energy Function)…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在某一個</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ML</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數學模型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y=h(x; b, w)</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下，帶入特徵資料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所得到 的計算結果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，若與實際結果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愈相近</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L(h) ≈ 0)</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，表示該 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愈適合表達訓練資料的趨勢；反之則否。</a:t>
            </a: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96FA92F-5FBB-4D98-9776-9439EBBE682A}"/>
              </a:ext>
            </a:extLst>
          </p:cNvPr>
          <p:cNvPicPr>
            <a:picLocks noChangeAspect="1"/>
          </p:cNvPicPr>
          <p:nvPr/>
        </p:nvPicPr>
        <p:blipFill>
          <a:blip r:embed="rId4"/>
          <a:stretch>
            <a:fillRect/>
          </a:stretch>
        </p:blipFill>
        <p:spPr>
          <a:xfrm>
            <a:off x="1969070" y="4003520"/>
            <a:ext cx="3905795" cy="1295581"/>
          </a:xfrm>
          <a:prstGeom prst="rect">
            <a:avLst/>
          </a:prstGeom>
        </p:spPr>
      </p:pic>
      <p:sp>
        <p:nvSpPr>
          <p:cNvPr id="8" name="矩形: 圓角 7">
            <a:extLst>
              <a:ext uri="{FF2B5EF4-FFF2-40B4-BE49-F238E27FC236}">
                <a16:creationId xmlns:a16="http://schemas.microsoft.com/office/drawing/2014/main" id="{233950E0-AFC7-4F3F-8F76-D2CACCC8F28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909925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631848" y="3261429"/>
            <a:ext cx="4239888" cy="357915"/>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CE0AEFE5-041C-553D-90BA-B442643CF120}"/>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35" name="矩形: 圓角 34">
            <a:extLst>
              <a:ext uri="{FF2B5EF4-FFF2-40B4-BE49-F238E27FC236}">
                <a16:creationId xmlns:a16="http://schemas.microsoft.com/office/drawing/2014/main" id="{25FBD17E-3995-1C94-9847-A7A8C8C44E94}"/>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7" name="文字方塊 36">
            <a:extLst>
              <a:ext uri="{FF2B5EF4-FFF2-40B4-BE49-F238E27FC236}">
                <a16:creationId xmlns:a16="http://schemas.microsoft.com/office/drawing/2014/main" id="{2EFB49A6-20C2-22C8-F7A4-95E7B864D038}"/>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8" name="Picture 2" descr="K-Means">
            <a:extLst>
              <a:ext uri="{FF2B5EF4-FFF2-40B4-BE49-F238E27FC236}">
                <a16:creationId xmlns:a16="http://schemas.microsoft.com/office/drawing/2014/main" id="{F59B0911-D737-28FF-EE84-B8CD99FC6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23501CEF-212F-FC3B-15D7-4C88C10BA53E}"/>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285517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622300"/>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直到質心不動</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確認完成</a:t>
            </a: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 name="手繪多邊形: 圖案 7">
            <a:extLst>
              <a:ext uri="{FF2B5EF4-FFF2-40B4-BE49-F238E27FC236}">
                <a16:creationId xmlns:a16="http://schemas.microsoft.com/office/drawing/2014/main" id="{D392AB47-6530-83C7-C49A-BA36FB5022D8}"/>
              </a:ext>
            </a:extLst>
          </p:cNvPr>
          <p:cNvSpPr/>
          <p:nvPr/>
        </p:nvSpPr>
        <p:spPr>
          <a:xfrm>
            <a:off x="3609975" y="1593522"/>
            <a:ext cx="4105283" cy="2073603"/>
          </a:xfrm>
          <a:custGeom>
            <a:avLst/>
            <a:gdLst>
              <a:gd name="connsiteX0" fmla="*/ 0 w 4105283"/>
              <a:gd name="connsiteY0" fmla="*/ 1740228 h 2073603"/>
              <a:gd name="connsiteX1" fmla="*/ 0 w 4105283"/>
              <a:gd name="connsiteY1" fmla="*/ 1740228 h 2073603"/>
              <a:gd name="connsiteX2" fmla="*/ 428625 w 4105283"/>
              <a:gd name="connsiteY2" fmla="*/ 1549728 h 2073603"/>
              <a:gd name="connsiteX3" fmla="*/ 1038225 w 4105283"/>
              <a:gd name="connsiteY3" fmla="*/ 1197303 h 2073603"/>
              <a:gd name="connsiteX4" fmla="*/ 1495425 w 4105283"/>
              <a:gd name="connsiteY4" fmla="*/ 654378 h 2073603"/>
              <a:gd name="connsiteX5" fmla="*/ 1743075 w 4105283"/>
              <a:gd name="connsiteY5" fmla="*/ 511503 h 2073603"/>
              <a:gd name="connsiteX6" fmla="*/ 1962150 w 4105283"/>
              <a:gd name="connsiteY6" fmla="*/ 368628 h 2073603"/>
              <a:gd name="connsiteX7" fmla="*/ 2495550 w 4105283"/>
              <a:gd name="connsiteY7" fmla="*/ 101928 h 2073603"/>
              <a:gd name="connsiteX8" fmla="*/ 2781300 w 4105283"/>
              <a:gd name="connsiteY8" fmla="*/ 16203 h 2073603"/>
              <a:gd name="connsiteX9" fmla="*/ 2971800 w 4105283"/>
              <a:gd name="connsiteY9" fmla="*/ 6678 h 2073603"/>
              <a:gd name="connsiteX10" fmla="*/ 3228975 w 4105283"/>
              <a:gd name="connsiteY10" fmla="*/ 16203 h 2073603"/>
              <a:gd name="connsiteX11" fmla="*/ 3724275 w 4105283"/>
              <a:gd name="connsiteY11" fmla="*/ 378153 h 2073603"/>
              <a:gd name="connsiteX12" fmla="*/ 4038600 w 4105283"/>
              <a:gd name="connsiteY12" fmla="*/ 959178 h 2073603"/>
              <a:gd name="connsiteX13" fmla="*/ 4086225 w 4105283"/>
              <a:gd name="connsiteY13" fmla="*/ 1140153 h 2073603"/>
              <a:gd name="connsiteX14" fmla="*/ 4057650 w 4105283"/>
              <a:gd name="connsiteY14" fmla="*/ 1492578 h 2073603"/>
              <a:gd name="connsiteX15" fmla="*/ 3990975 w 4105283"/>
              <a:gd name="connsiteY15" fmla="*/ 1568778 h 2073603"/>
              <a:gd name="connsiteX16" fmla="*/ 3848100 w 4105283"/>
              <a:gd name="connsiteY16" fmla="*/ 1673553 h 2073603"/>
              <a:gd name="connsiteX17" fmla="*/ 3781425 w 4105283"/>
              <a:gd name="connsiteY17" fmla="*/ 1721178 h 2073603"/>
              <a:gd name="connsiteX18" fmla="*/ 3648075 w 4105283"/>
              <a:gd name="connsiteY18" fmla="*/ 1787853 h 2073603"/>
              <a:gd name="connsiteX19" fmla="*/ 3248025 w 4105283"/>
              <a:gd name="connsiteY19" fmla="*/ 1835478 h 2073603"/>
              <a:gd name="connsiteX20" fmla="*/ 2562225 w 4105283"/>
              <a:gd name="connsiteY20" fmla="*/ 1816428 h 2073603"/>
              <a:gd name="connsiteX21" fmla="*/ 2333625 w 4105283"/>
              <a:gd name="connsiteY21" fmla="*/ 1797378 h 2073603"/>
              <a:gd name="connsiteX22" fmla="*/ 2171700 w 4105283"/>
              <a:gd name="connsiteY22" fmla="*/ 1787853 h 2073603"/>
              <a:gd name="connsiteX23" fmla="*/ 2066925 w 4105283"/>
              <a:gd name="connsiteY23" fmla="*/ 1797378 h 2073603"/>
              <a:gd name="connsiteX24" fmla="*/ 1981200 w 4105283"/>
              <a:gd name="connsiteY24" fmla="*/ 1835478 h 2073603"/>
              <a:gd name="connsiteX25" fmla="*/ 1828800 w 4105283"/>
              <a:gd name="connsiteY25" fmla="*/ 1902153 h 2073603"/>
              <a:gd name="connsiteX26" fmla="*/ 1647825 w 4105283"/>
              <a:gd name="connsiteY26" fmla="*/ 1940253 h 2073603"/>
              <a:gd name="connsiteX27" fmla="*/ 1400175 w 4105283"/>
              <a:gd name="connsiteY27" fmla="*/ 1968828 h 2073603"/>
              <a:gd name="connsiteX28" fmla="*/ 933450 w 4105283"/>
              <a:gd name="connsiteY28" fmla="*/ 1959303 h 2073603"/>
              <a:gd name="connsiteX29" fmla="*/ 609600 w 4105283"/>
              <a:gd name="connsiteY29" fmla="*/ 2016453 h 2073603"/>
              <a:gd name="connsiteX30" fmla="*/ 523875 w 4105283"/>
              <a:gd name="connsiteY30" fmla="*/ 2035503 h 2073603"/>
              <a:gd name="connsiteX31" fmla="*/ 457200 w 4105283"/>
              <a:gd name="connsiteY31" fmla="*/ 2054553 h 2073603"/>
              <a:gd name="connsiteX32" fmla="*/ 361950 w 4105283"/>
              <a:gd name="connsiteY32" fmla="*/ 2064078 h 2073603"/>
              <a:gd name="connsiteX33" fmla="*/ 304800 w 4105283"/>
              <a:gd name="connsiteY33" fmla="*/ 2073603 h 2073603"/>
              <a:gd name="connsiteX34" fmla="*/ 209550 w 4105283"/>
              <a:gd name="connsiteY34" fmla="*/ 2045028 h 2073603"/>
              <a:gd name="connsiteX35" fmla="*/ 190500 w 4105283"/>
              <a:gd name="connsiteY35" fmla="*/ 2016453 h 2073603"/>
              <a:gd name="connsiteX36" fmla="*/ 133350 w 4105283"/>
              <a:gd name="connsiteY36" fmla="*/ 1883103 h 2073603"/>
              <a:gd name="connsiteX37" fmla="*/ 123825 w 4105283"/>
              <a:gd name="connsiteY37" fmla="*/ 1825953 h 2073603"/>
              <a:gd name="connsiteX38" fmla="*/ 114300 w 4105283"/>
              <a:gd name="connsiteY38" fmla="*/ 1797378 h 2073603"/>
              <a:gd name="connsiteX39" fmla="*/ 47625 w 4105283"/>
              <a:gd name="connsiteY39" fmla="*/ 1759278 h 2073603"/>
              <a:gd name="connsiteX40" fmla="*/ 0 w 4105283"/>
              <a:gd name="connsiteY40" fmla="*/ 1740228 h 20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05283" h="2073603">
                <a:moveTo>
                  <a:pt x="0" y="1740228"/>
                </a:moveTo>
                <a:lnTo>
                  <a:pt x="0" y="1740228"/>
                </a:lnTo>
                <a:cubicBezTo>
                  <a:pt x="142875" y="1676728"/>
                  <a:pt x="290075" y="1622181"/>
                  <a:pt x="428625" y="1549728"/>
                </a:cubicBezTo>
                <a:cubicBezTo>
                  <a:pt x="636617" y="1440962"/>
                  <a:pt x="1038225" y="1197303"/>
                  <a:pt x="1038225" y="1197303"/>
                </a:cubicBezTo>
                <a:cubicBezTo>
                  <a:pt x="1143449" y="1048235"/>
                  <a:pt x="1318585" y="756401"/>
                  <a:pt x="1495425" y="654378"/>
                </a:cubicBezTo>
                <a:cubicBezTo>
                  <a:pt x="1577975" y="606753"/>
                  <a:pt x="1661796" y="561266"/>
                  <a:pt x="1743075" y="511503"/>
                </a:cubicBezTo>
                <a:cubicBezTo>
                  <a:pt x="1817429" y="465980"/>
                  <a:pt x="1887529" y="413711"/>
                  <a:pt x="1962150" y="368628"/>
                </a:cubicBezTo>
                <a:cubicBezTo>
                  <a:pt x="2156839" y="251003"/>
                  <a:pt x="2280787" y="191412"/>
                  <a:pt x="2495550" y="101928"/>
                </a:cubicBezTo>
                <a:cubicBezTo>
                  <a:pt x="2563892" y="73452"/>
                  <a:pt x="2700522" y="25994"/>
                  <a:pt x="2781300" y="16203"/>
                </a:cubicBezTo>
                <a:cubicBezTo>
                  <a:pt x="2844417" y="8552"/>
                  <a:pt x="2908300" y="9853"/>
                  <a:pt x="2971800" y="6678"/>
                </a:cubicBezTo>
                <a:cubicBezTo>
                  <a:pt x="3057525" y="9853"/>
                  <a:pt x="3149327" y="-15656"/>
                  <a:pt x="3228975" y="16203"/>
                </a:cubicBezTo>
                <a:cubicBezTo>
                  <a:pt x="3267760" y="31717"/>
                  <a:pt x="3642115" y="263561"/>
                  <a:pt x="3724275" y="378153"/>
                </a:cubicBezTo>
                <a:cubicBezTo>
                  <a:pt x="3835392" y="533132"/>
                  <a:pt x="3970354" y="764190"/>
                  <a:pt x="4038600" y="959178"/>
                </a:cubicBezTo>
                <a:cubicBezTo>
                  <a:pt x="4059207" y="1018055"/>
                  <a:pt x="4070350" y="1079828"/>
                  <a:pt x="4086225" y="1140153"/>
                </a:cubicBezTo>
                <a:cubicBezTo>
                  <a:pt x="4104256" y="1302435"/>
                  <a:pt x="4128487" y="1333195"/>
                  <a:pt x="4057650" y="1492578"/>
                </a:cubicBezTo>
                <a:cubicBezTo>
                  <a:pt x="4043943" y="1523420"/>
                  <a:pt x="4013941" y="1544046"/>
                  <a:pt x="3990975" y="1568778"/>
                </a:cubicBezTo>
                <a:cubicBezTo>
                  <a:pt x="3910534" y="1655407"/>
                  <a:pt x="3957590" y="1605122"/>
                  <a:pt x="3848100" y="1673553"/>
                </a:cubicBezTo>
                <a:cubicBezTo>
                  <a:pt x="3824939" y="1688029"/>
                  <a:pt x="3804400" y="1706409"/>
                  <a:pt x="3781425" y="1721178"/>
                </a:cubicBezTo>
                <a:cubicBezTo>
                  <a:pt x="3749486" y="1741710"/>
                  <a:pt x="3685634" y="1777122"/>
                  <a:pt x="3648075" y="1787853"/>
                </a:cubicBezTo>
                <a:cubicBezTo>
                  <a:pt x="3501076" y="1829853"/>
                  <a:pt x="3415967" y="1823482"/>
                  <a:pt x="3248025" y="1835478"/>
                </a:cubicBezTo>
                <a:lnTo>
                  <a:pt x="2562225" y="1816428"/>
                </a:lnTo>
                <a:cubicBezTo>
                  <a:pt x="2485827" y="1813245"/>
                  <a:pt x="2409885" y="1802958"/>
                  <a:pt x="2333625" y="1797378"/>
                </a:cubicBezTo>
                <a:cubicBezTo>
                  <a:pt x="2279701" y="1793432"/>
                  <a:pt x="2225675" y="1791028"/>
                  <a:pt x="2171700" y="1787853"/>
                </a:cubicBezTo>
                <a:cubicBezTo>
                  <a:pt x="2136775" y="1791028"/>
                  <a:pt x="2100947" y="1788873"/>
                  <a:pt x="2066925" y="1797378"/>
                </a:cubicBezTo>
                <a:cubicBezTo>
                  <a:pt x="2036589" y="1804962"/>
                  <a:pt x="2009536" y="1822254"/>
                  <a:pt x="1981200" y="1835478"/>
                </a:cubicBezTo>
                <a:cubicBezTo>
                  <a:pt x="1899101" y="1873791"/>
                  <a:pt x="1934775" y="1865062"/>
                  <a:pt x="1828800" y="1902153"/>
                </a:cubicBezTo>
                <a:cubicBezTo>
                  <a:pt x="1714682" y="1942094"/>
                  <a:pt x="1758975" y="1924374"/>
                  <a:pt x="1647825" y="1940253"/>
                </a:cubicBezTo>
                <a:cubicBezTo>
                  <a:pt x="1436816" y="1970397"/>
                  <a:pt x="1632914" y="1952204"/>
                  <a:pt x="1400175" y="1968828"/>
                </a:cubicBezTo>
                <a:cubicBezTo>
                  <a:pt x="1244600" y="1965653"/>
                  <a:pt x="1088997" y="1954982"/>
                  <a:pt x="933450" y="1959303"/>
                </a:cubicBezTo>
                <a:cubicBezTo>
                  <a:pt x="759683" y="1964130"/>
                  <a:pt x="745506" y="1982476"/>
                  <a:pt x="609600" y="2016453"/>
                </a:cubicBezTo>
                <a:cubicBezTo>
                  <a:pt x="581202" y="2023553"/>
                  <a:pt x="552273" y="2028403"/>
                  <a:pt x="523875" y="2035503"/>
                </a:cubicBezTo>
                <a:cubicBezTo>
                  <a:pt x="501451" y="2041109"/>
                  <a:pt x="479963" y="2050536"/>
                  <a:pt x="457200" y="2054553"/>
                </a:cubicBezTo>
                <a:cubicBezTo>
                  <a:pt x="425777" y="2060098"/>
                  <a:pt x="393612" y="2060120"/>
                  <a:pt x="361950" y="2064078"/>
                </a:cubicBezTo>
                <a:cubicBezTo>
                  <a:pt x="342786" y="2066473"/>
                  <a:pt x="323850" y="2070428"/>
                  <a:pt x="304800" y="2073603"/>
                </a:cubicBezTo>
                <a:cubicBezTo>
                  <a:pt x="282494" y="2068027"/>
                  <a:pt x="225010" y="2054690"/>
                  <a:pt x="209550" y="2045028"/>
                </a:cubicBezTo>
                <a:cubicBezTo>
                  <a:pt x="199842" y="2038961"/>
                  <a:pt x="195620" y="2026692"/>
                  <a:pt x="190500" y="2016453"/>
                </a:cubicBezTo>
                <a:cubicBezTo>
                  <a:pt x="167978" y="1971409"/>
                  <a:pt x="151699" y="1928975"/>
                  <a:pt x="133350" y="1883103"/>
                </a:cubicBezTo>
                <a:cubicBezTo>
                  <a:pt x="130175" y="1864053"/>
                  <a:pt x="128015" y="1844806"/>
                  <a:pt x="123825" y="1825953"/>
                </a:cubicBezTo>
                <a:cubicBezTo>
                  <a:pt x="121647" y="1816152"/>
                  <a:pt x="120728" y="1805091"/>
                  <a:pt x="114300" y="1797378"/>
                </a:cubicBezTo>
                <a:cubicBezTo>
                  <a:pt x="98126" y="1777970"/>
                  <a:pt x="72313" y="1764216"/>
                  <a:pt x="47625" y="1759278"/>
                </a:cubicBezTo>
                <a:cubicBezTo>
                  <a:pt x="41398" y="1758033"/>
                  <a:pt x="7938" y="1743403"/>
                  <a:pt x="0" y="1740228"/>
                </a:cubicBez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手繪多邊形: 圖案 8">
            <a:extLst>
              <a:ext uri="{FF2B5EF4-FFF2-40B4-BE49-F238E27FC236}">
                <a16:creationId xmlns:a16="http://schemas.microsoft.com/office/drawing/2014/main" id="{44218F26-2E4C-A727-A251-BA59F7212BAA}"/>
              </a:ext>
            </a:extLst>
          </p:cNvPr>
          <p:cNvSpPr/>
          <p:nvPr/>
        </p:nvSpPr>
        <p:spPr>
          <a:xfrm>
            <a:off x="4076693" y="3600212"/>
            <a:ext cx="2943703" cy="1219438"/>
          </a:xfrm>
          <a:custGeom>
            <a:avLst/>
            <a:gdLst>
              <a:gd name="connsiteX0" fmla="*/ 285757 w 2943703"/>
              <a:gd name="connsiteY0" fmla="*/ 19288 h 1219438"/>
              <a:gd name="connsiteX1" fmla="*/ 285757 w 2943703"/>
              <a:gd name="connsiteY1" fmla="*/ 19288 h 1219438"/>
              <a:gd name="connsiteX2" fmla="*/ 95257 w 2943703"/>
              <a:gd name="connsiteY2" fmla="*/ 76438 h 1219438"/>
              <a:gd name="connsiteX3" fmla="*/ 66682 w 2943703"/>
              <a:gd name="connsiteY3" fmla="*/ 105013 h 1219438"/>
              <a:gd name="connsiteX4" fmla="*/ 9532 w 2943703"/>
              <a:gd name="connsiteY4" fmla="*/ 190738 h 1219438"/>
              <a:gd name="connsiteX5" fmla="*/ 9532 w 2943703"/>
              <a:gd name="connsiteY5" fmla="*/ 343138 h 1219438"/>
              <a:gd name="connsiteX6" fmla="*/ 28582 w 2943703"/>
              <a:gd name="connsiteY6" fmla="*/ 371713 h 1219438"/>
              <a:gd name="connsiteX7" fmla="*/ 142882 w 2943703"/>
              <a:gd name="connsiteY7" fmla="*/ 457438 h 1219438"/>
              <a:gd name="connsiteX8" fmla="*/ 533407 w 2943703"/>
              <a:gd name="connsiteY8" fmla="*/ 562213 h 1219438"/>
              <a:gd name="connsiteX9" fmla="*/ 790582 w 2943703"/>
              <a:gd name="connsiteY9" fmla="*/ 657463 h 1219438"/>
              <a:gd name="connsiteX10" fmla="*/ 933457 w 2943703"/>
              <a:gd name="connsiteY10" fmla="*/ 743188 h 1219438"/>
              <a:gd name="connsiteX11" fmla="*/ 1200157 w 2943703"/>
              <a:gd name="connsiteY11" fmla="*/ 914638 h 1219438"/>
              <a:gd name="connsiteX12" fmla="*/ 1533532 w 2943703"/>
              <a:gd name="connsiteY12" fmla="*/ 1086088 h 1219438"/>
              <a:gd name="connsiteX13" fmla="*/ 1724032 w 2943703"/>
              <a:gd name="connsiteY13" fmla="*/ 1152763 h 1219438"/>
              <a:gd name="connsiteX14" fmla="*/ 2352682 w 2943703"/>
              <a:gd name="connsiteY14" fmla="*/ 1219438 h 1219438"/>
              <a:gd name="connsiteX15" fmla="*/ 2695582 w 2943703"/>
              <a:gd name="connsiteY15" fmla="*/ 1171813 h 1219438"/>
              <a:gd name="connsiteX16" fmla="*/ 2781307 w 2943703"/>
              <a:gd name="connsiteY16" fmla="*/ 1095613 h 1219438"/>
              <a:gd name="connsiteX17" fmla="*/ 2924182 w 2943703"/>
              <a:gd name="connsiteY17" fmla="*/ 781288 h 1219438"/>
              <a:gd name="connsiteX18" fmla="*/ 2943232 w 2943703"/>
              <a:gd name="connsiteY18" fmla="*/ 638413 h 1219438"/>
              <a:gd name="connsiteX19" fmla="*/ 2686057 w 2943703"/>
              <a:gd name="connsiteY19" fmla="*/ 343138 h 1219438"/>
              <a:gd name="connsiteX20" fmla="*/ 2133607 w 2943703"/>
              <a:gd name="connsiteY20" fmla="*/ 85963 h 1219438"/>
              <a:gd name="connsiteX21" fmla="*/ 1952632 w 2943703"/>
              <a:gd name="connsiteY21" fmla="*/ 57388 h 1219438"/>
              <a:gd name="connsiteX22" fmla="*/ 1676407 w 2943703"/>
              <a:gd name="connsiteY22" fmla="*/ 28813 h 1219438"/>
              <a:gd name="connsiteX23" fmla="*/ 1200157 w 2943703"/>
              <a:gd name="connsiteY23" fmla="*/ 38338 h 1219438"/>
              <a:gd name="connsiteX24" fmla="*/ 1019182 w 2943703"/>
              <a:gd name="connsiteY24" fmla="*/ 47863 h 1219438"/>
              <a:gd name="connsiteX25" fmla="*/ 581032 w 2943703"/>
              <a:gd name="connsiteY25" fmla="*/ 38338 h 1219438"/>
              <a:gd name="connsiteX26" fmla="*/ 447682 w 2943703"/>
              <a:gd name="connsiteY26" fmla="*/ 19288 h 1219438"/>
              <a:gd name="connsiteX27" fmla="*/ 409582 w 2943703"/>
              <a:gd name="connsiteY27" fmla="*/ 9763 h 1219438"/>
              <a:gd name="connsiteX28" fmla="*/ 381007 w 2943703"/>
              <a:gd name="connsiteY28" fmla="*/ 238 h 1219438"/>
              <a:gd name="connsiteX29" fmla="*/ 285757 w 2943703"/>
              <a:gd name="connsiteY29" fmla="*/ 19288 h 121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43703" h="1219438">
                <a:moveTo>
                  <a:pt x="285757" y="19288"/>
                </a:moveTo>
                <a:lnTo>
                  <a:pt x="285757" y="19288"/>
                </a:lnTo>
                <a:cubicBezTo>
                  <a:pt x="257745" y="26928"/>
                  <a:pt x="127275" y="60429"/>
                  <a:pt x="95257" y="76438"/>
                </a:cubicBezTo>
                <a:cubicBezTo>
                  <a:pt x="83209" y="82462"/>
                  <a:pt x="74764" y="94237"/>
                  <a:pt x="66682" y="105013"/>
                </a:cubicBezTo>
                <a:cubicBezTo>
                  <a:pt x="46076" y="132487"/>
                  <a:pt x="28582" y="162163"/>
                  <a:pt x="9532" y="190738"/>
                </a:cubicBezTo>
                <a:cubicBezTo>
                  <a:pt x="3717" y="248888"/>
                  <a:pt x="-8647" y="288600"/>
                  <a:pt x="9532" y="343138"/>
                </a:cubicBezTo>
                <a:cubicBezTo>
                  <a:pt x="13152" y="353998"/>
                  <a:pt x="22515" y="362005"/>
                  <a:pt x="28582" y="371713"/>
                </a:cubicBezTo>
                <a:cubicBezTo>
                  <a:pt x="71508" y="440395"/>
                  <a:pt x="43173" y="421543"/>
                  <a:pt x="142882" y="457438"/>
                </a:cubicBezTo>
                <a:cubicBezTo>
                  <a:pt x="408642" y="553112"/>
                  <a:pt x="189163" y="456292"/>
                  <a:pt x="533407" y="562213"/>
                </a:cubicBezTo>
                <a:cubicBezTo>
                  <a:pt x="620780" y="589097"/>
                  <a:pt x="707292" y="619784"/>
                  <a:pt x="790582" y="657463"/>
                </a:cubicBezTo>
                <a:cubicBezTo>
                  <a:pt x="841185" y="680355"/>
                  <a:pt x="886421" y="713654"/>
                  <a:pt x="933457" y="743188"/>
                </a:cubicBezTo>
                <a:cubicBezTo>
                  <a:pt x="1022961" y="799388"/>
                  <a:pt x="1107554" y="863706"/>
                  <a:pt x="1200157" y="914638"/>
                </a:cubicBezTo>
                <a:cubicBezTo>
                  <a:pt x="1308897" y="974445"/>
                  <a:pt x="1417673" y="1039744"/>
                  <a:pt x="1533532" y="1086088"/>
                </a:cubicBezTo>
                <a:cubicBezTo>
                  <a:pt x="1595997" y="1111074"/>
                  <a:pt x="1658764" y="1136446"/>
                  <a:pt x="1724032" y="1152763"/>
                </a:cubicBezTo>
                <a:cubicBezTo>
                  <a:pt x="1916283" y="1200826"/>
                  <a:pt x="2166696" y="1206153"/>
                  <a:pt x="2352682" y="1219438"/>
                </a:cubicBezTo>
                <a:cubicBezTo>
                  <a:pt x="2466982" y="1203563"/>
                  <a:pt x="2584718" y="1203840"/>
                  <a:pt x="2695582" y="1171813"/>
                </a:cubicBezTo>
                <a:cubicBezTo>
                  <a:pt x="2732312" y="1161202"/>
                  <a:pt x="2756546" y="1124744"/>
                  <a:pt x="2781307" y="1095613"/>
                </a:cubicBezTo>
                <a:cubicBezTo>
                  <a:pt x="2876056" y="984143"/>
                  <a:pt x="2874393" y="930655"/>
                  <a:pt x="2924182" y="781288"/>
                </a:cubicBezTo>
                <a:cubicBezTo>
                  <a:pt x="2930532" y="733663"/>
                  <a:pt x="2946655" y="686337"/>
                  <a:pt x="2943232" y="638413"/>
                </a:cubicBezTo>
                <a:cubicBezTo>
                  <a:pt x="2931938" y="480297"/>
                  <a:pt x="2823023" y="424523"/>
                  <a:pt x="2686057" y="343138"/>
                </a:cubicBezTo>
                <a:cubicBezTo>
                  <a:pt x="2525713" y="247861"/>
                  <a:pt x="2325655" y="140834"/>
                  <a:pt x="2133607" y="85963"/>
                </a:cubicBezTo>
                <a:cubicBezTo>
                  <a:pt x="2047742" y="61430"/>
                  <a:pt x="2043208" y="68257"/>
                  <a:pt x="1952632" y="57388"/>
                </a:cubicBezTo>
                <a:cubicBezTo>
                  <a:pt x="1714238" y="28781"/>
                  <a:pt x="1905305" y="45163"/>
                  <a:pt x="1676407" y="28813"/>
                </a:cubicBezTo>
                <a:lnTo>
                  <a:pt x="1200157" y="38338"/>
                </a:lnTo>
                <a:cubicBezTo>
                  <a:pt x="1139774" y="40088"/>
                  <a:pt x="1079590" y="47863"/>
                  <a:pt x="1019182" y="47863"/>
                </a:cubicBezTo>
                <a:cubicBezTo>
                  <a:pt x="873097" y="47863"/>
                  <a:pt x="727082" y="41513"/>
                  <a:pt x="581032" y="38338"/>
                </a:cubicBezTo>
                <a:cubicBezTo>
                  <a:pt x="534208" y="32485"/>
                  <a:pt x="493459" y="28443"/>
                  <a:pt x="447682" y="19288"/>
                </a:cubicBezTo>
                <a:cubicBezTo>
                  <a:pt x="434845" y="16721"/>
                  <a:pt x="422169" y="13359"/>
                  <a:pt x="409582" y="9763"/>
                </a:cubicBezTo>
                <a:cubicBezTo>
                  <a:pt x="399928" y="7005"/>
                  <a:pt x="391025" y="906"/>
                  <a:pt x="381007" y="238"/>
                </a:cubicBezTo>
                <a:cubicBezTo>
                  <a:pt x="342991" y="-2296"/>
                  <a:pt x="301632" y="16113"/>
                  <a:pt x="285757" y="19288"/>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3E854021-8FB1-0739-099A-877EBAD974A2}"/>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DB7AC19B-7F6F-C9D7-F041-97A37F6D4D88}"/>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38961419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lustering: k-means, k-means ++ and gganimate | Thean C. Lim">
            <a:extLst>
              <a:ext uri="{FF2B5EF4-FFF2-40B4-BE49-F238E27FC236}">
                <a16:creationId xmlns:a16="http://schemas.microsoft.com/office/drawing/2014/main" id="{86CE8951-B1FD-F341-8C51-844DB707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0" y="1247775"/>
            <a:ext cx="6414770" cy="4581979"/>
          </a:xfrm>
          <a:prstGeom prst="rect">
            <a:avLst/>
          </a:prstGeom>
          <a:noFill/>
          <a:extLst>
            <a:ext uri="{909E8E84-426E-40DD-AFC4-6F175D3DCCD1}">
              <a14:hiddenFill xmlns:a14="http://schemas.microsoft.com/office/drawing/2010/main">
                <a:solidFill>
                  <a:srgbClr val="FFFFFF"/>
                </a:solidFill>
              </a14:hiddenFill>
            </a:ext>
          </a:extLst>
        </p:spPr>
      </p:pic>
      <p:pic>
        <p:nvPicPr>
          <p:cNvPr id="17" name="圖片 16">
            <a:extLst>
              <a:ext uri="{FF2B5EF4-FFF2-40B4-BE49-F238E27FC236}">
                <a16:creationId xmlns:a16="http://schemas.microsoft.com/office/drawing/2014/main" id="{E17861B3-30A0-13F6-3273-78D5725D2894}"/>
              </a:ext>
            </a:extLst>
          </p:cNvPr>
          <p:cNvPicPr>
            <a:picLocks noChangeAspect="1"/>
          </p:cNvPicPr>
          <p:nvPr/>
        </p:nvPicPr>
        <p:blipFill>
          <a:blip r:embed="rId3"/>
          <a:stretch>
            <a:fillRect/>
          </a:stretch>
        </p:blipFill>
        <p:spPr>
          <a:xfrm>
            <a:off x="6334683" y="4892159"/>
            <a:ext cx="2159489" cy="1266739"/>
          </a:xfrm>
          <a:prstGeom prst="rect">
            <a:avLst/>
          </a:prstGeom>
        </p:spPr>
      </p:pic>
      <p:sp>
        <p:nvSpPr>
          <p:cNvPr id="6" name="文字方塊 5">
            <a:extLst>
              <a:ext uri="{FF2B5EF4-FFF2-40B4-BE49-F238E27FC236}">
                <a16:creationId xmlns:a16="http://schemas.microsoft.com/office/drawing/2014/main" id="{26856EFC-6300-1F18-CD30-04C0FDDB6BC7}"/>
              </a:ext>
            </a:extLst>
          </p:cNvPr>
          <p:cNvSpPr txBox="1"/>
          <p:nvPr/>
        </p:nvSpPr>
        <p:spPr>
          <a:xfrm>
            <a:off x="7105650" y="1477060"/>
            <a:ext cx="461248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求取各個輸入資料 </a:t>
            </a:r>
            <a:r>
              <a:rPr kumimoji="0" lang="en-US" altLang="zh-TW" sz="1800" b="0" i="0" u="none" strike="noStrike" kern="1200" cap="none" spc="0" normalizeH="0" baseline="0" noProof="0" dirty="0" err="1">
                <a:ln>
                  <a:noFill/>
                </a:ln>
                <a:solidFill>
                  <a:srgbClr val="D8D8D8">
                    <a:lumMod val="10000"/>
                  </a:srgbClr>
                </a:solidFill>
                <a:effectLst/>
                <a:uLnTx/>
                <a:uFillTx/>
                <a:latin typeface="Century Gothic" panose="020F0302020204030204"/>
                <a:ea typeface="新細明體" panose="02020500000000000000" pitchFamily="18" charset="-120"/>
                <a:cs typeface="+mn-cs"/>
              </a:rPr>
              <a:t>Xj</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與其相對應集群中心點 </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Ci </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的距離平方和之最小值。</a:t>
            </a:r>
            <a:endPar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即：總體誤差平方和 </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7" name="Picture 2" descr="K-Means">
            <a:extLst>
              <a:ext uri="{FF2B5EF4-FFF2-40B4-BE49-F238E27FC236}">
                <a16:creationId xmlns:a16="http://schemas.microsoft.com/office/drawing/2014/main" id="{8672E21D-9DBF-E351-C7D5-5975A6DC2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4510" y="2853925"/>
            <a:ext cx="4242561" cy="19752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27544D6-7780-F37B-14C4-0658D8E4141D}"/>
              </a:ext>
            </a:extLst>
          </p:cNvPr>
          <p:cNvSpPr/>
          <p:nvPr/>
        </p:nvSpPr>
        <p:spPr>
          <a:xfrm>
            <a:off x="9324975" y="3629025"/>
            <a:ext cx="1495425" cy="12001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4B08DD40-D248-C799-C269-00AB6E3D8305}"/>
              </a:ext>
            </a:extLst>
          </p:cNvPr>
          <p:cNvSpPr/>
          <p:nvPr/>
        </p:nvSpPr>
        <p:spPr>
          <a:xfrm>
            <a:off x="9603835" y="3752850"/>
            <a:ext cx="1495425" cy="12001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2CFA2521-CA26-ED83-E66C-06541D11AC0E}"/>
              </a:ext>
            </a:extLst>
          </p:cNvPr>
          <p:cNvSpPr txBox="1"/>
          <p:nvPr/>
        </p:nvSpPr>
        <p:spPr>
          <a:xfrm>
            <a:off x="7775162" y="4183648"/>
            <a:ext cx="10691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總體</a:t>
            </a:r>
            <a:r>
              <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endPar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693FCE0A-90EE-4775-EA08-C543742A7C5A}"/>
              </a:ext>
            </a:extLst>
          </p:cNvPr>
          <p:cNvSpPr txBox="1"/>
          <p:nvPr/>
        </p:nvSpPr>
        <p:spPr>
          <a:xfrm>
            <a:off x="8222710" y="4892159"/>
            <a:ext cx="138112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個別群體</a:t>
            </a:r>
            <a:r>
              <a:rPr kumimoji="0" lang="en-US" altLang="zh-TW"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SSE</a:t>
            </a:r>
            <a:endParaRPr kumimoji="0" lang="zh-TW" altLang="en-US"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512DDAF8-71C1-B0C5-D570-5833C57DEC45}"/>
              </a:ext>
            </a:extLst>
          </p:cNvPr>
          <p:cNvSpPr txBox="1"/>
          <p:nvPr/>
        </p:nvSpPr>
        <p:spPr>
          <a:xfrm>
            <a:off x="10072687" y="4892159"/>
            <a:ext cx="13811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群體</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j</a:t>
            </a: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內資料誤差平方</a:t>
            </a:r>
          </a:p>
        </p:txBody>
      </p:sp>
      <p:sp>
        <p:nvSpPr>
          <p:cNvPr id="14" name="標題 1">
            <a:extLst>
              <a:ext uri="{FF2B5EF4-FFF2-40B4-BE49-F238E27FC236}">
                <a16:creationId xmlns:a16="http://schemas.microsoft.com/office/drawing/2014/main" id="{64572983-A5C0-EC18-7328-65EE255A07A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cost function </a:t>
            </a:r>
          </a:p>
        </p:txBody>
      </p:sp>
      <p:sp>
        <p:nvSpPr>
          <p:cNvPr id="15" name="矩形 14">
            <a:extLst>
              <a:ext uri="{FF2B5EF4-FFF2-40B4-BE49-F238E27FC236}">
                <a16:creationId xmlns:a16="http://schemas.microsoft.com/office/drawing/2014/main" id="{579D8D97-3BE6-7CCC-4532-CD7F68DA6D2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245628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不適合 </a:t>
            </a:r>
            <a:r>
              <a:rPr kumimoji="0" lang="en-US" altLang="zh-TW" sz="3200" b="1" i="0" u="none" strike="noStrike" kern="1200" cap="none" spc="150" normalizeH="0" baseline="0" noProof="0" dirty="0" err="1">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發掘的情境</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DFA1694B-B5E6-7036-90EC-5EE040C90BD4}"/>
              </a:ext>
            </a:extLst>
          </p:cNvPr>
          <p:cNvPicPr>
            <a:picLocks noChangeAspect="1"/>
          </p:cNvPicPr>
          <p:nvPr/>
        </p:nvPicPr>
        <p:blipFill>
          <a:blip r:embed="rId2"/>
          <a:stretch>
            <a:fillRect/>
          </a:stretch>
        </p:blipFill>
        <p:spPr>
          <a:xfrm>
            <a:off x="996233" y="2101594"/>
            <a:ext cx="4502658" cy="1763057"/>
          </a:xfrm>
          <a:prstGeom prst="rect">
            <a:avLst/>
          </a:prstGeom>
        </p:spPr>
      </p:pic>
      <p:sp>
        <p:nvSpPr>
          <p:cNvPr id="12" name="矩形: 圓角 11">
            <a:extLst>
              <a:ext uri="{FF2B5EF4-FFF2-40B4-BE49-F238E27FC236}">
                <a16:creationId xmlns:a16="http://schemas.microsoft.com/office/drawing/2014/main" id="{23CF3F6C-5191-3644-F2A4-39DE178FA224}"/>
              </a:ext>
            </a:extLst>
          </p:cNvPr>
          <p:cNvSpPr/>
          <p:nvPr/>
        </p:nvSpPr>
        <p:spPr>
          <a:xfrm>
            <a:off x="304800" y="14127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不適用</a:t>
            </a:r>
          </a:p>
        </p:txBody>
      </p:sp>
      <p:sp>
        <p:nvSpPr>
          <p:cNvPr id="14" name="文字方塊 13">
            <a:extLst>
              <a:ext uri="{FF2B5EF4-FFF2-40B4-BE49-F238E27FC236}">
                <a16:creationId xmlns:a16="http://schemas.microsoft.com/office/drawing/2014/main" id="{57363F70-FE9B-24F1-3290-60881FE993FE}"/>
              </a:ext>
            </a:extLst>
          </p:cNvPr>
          <p:cNvSpPr txBox="1"/>
          <p:nvPr/>
        </p:nvSpPr>
        <p:spPr>
          <a:xfrm>
            <a:off x="2631282" y="1901569"/>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不同資料大小</a:t>
            </a:r>
          </a:p>
        </p:txBody>
      </p:sp>
      <p:sp>
        <p:nvSpPr>
          <p:cNvPr id="15" name="文字方塊 14">
            <a:extLst>
              <a:ext uri="{FF2B5EF4-FFF2-40B4-BE49-F238E27FC236}">
                <a16:creationId xmlns:a16="http://schemas.microsoft.com/office/drawing/2014/main" id="{FD09D506-FA12-F5D0-6D78-88A2A089C2F6}"/>
              </a:ext>
            </a:extLst>
          </p:cNvPr>
          <p:cNvSpPr txBox="1"/>
          <p:nvPr/>
        </p:nvSpPr>
        <p:spPr>
          <a:xfrm>
            <a:off x="2631282" y="4064676"/>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不同資料密度</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A7CD87A4-CB57-B8E5-30CC-82D4C3B9292F}"/>
              </a:ext>
            </a:extLst>
          </p:cNvPr>
          <p:cNvPicPr>
            <a:picLocks noChangeAspect="1"/>
          </p:cNvPicPr>
          <p:nvPr/>
        </p:nvPicPr>
        <p:blipFill>
          <a:blip r:embed="rId3"/>
          <a:stretch>
            <a:fillRect/>
          </a:stretch>
        </p:blipFill>
        <p:spPr>
          <a:xfrm>
            <a:off x="1017294" y="4368803"/>
            <a:ext cx="4504911" cy="1740413"/>
          </a:xfrm>
          <a:prstGeom prst="rect">
            <a:avLst/>
          </a:prstGeom>
        </p:spPr>
      </p:pic>
      <p:pic>
        <p:nvPicPr>
          <p:cNvPr id="3" name="圖片 2">
            <a:extLst>
              <a:ext uri="{FF2B5EF4-FFF2-40B4-BE49-F238E27FC236}">
                <a16:creationId xmlns:a16="http://schemas.microsoft.com/office/drawing/2014/main" id="{8763FD87-1583-6944-2563-1A9D0D480D78}"/>
              </a:ext>
            </a:extLst>
          </p:cNvPr>
          <p:cNvPicPr>
            <a:picLocks noChangeAspect="1"/>
          </p:cNvPicPr>
          <p:nvPr/>
        </p:nvPicPr>
        <p:blipFill>
          <a:blip r:embed="rId4"/>
          <a:stretch>
            <a:fillRect/>
          </a:stretch>
        </p:blipFill>
        <p:spPr>
          <a:xfrm>
            <a:off x="6096000" y="2644774"/>
            <a:ext cx="5410276" cy="2298701"/>
          </a:xfrm>
          <a:prstGeom prst="rect">
            <a:avLst/>
          </a:prstGeom>
        </p:spPr>
      </p:pic>
      <p:sp>
        <p:nvSpPr>
          <p:cNvPr id="4" name="文字方塊 3">
            <a:extLst>
              <a:ext uri="{FF2B5EF4-FFF2-40B4-BE49-F238E27FC236}">
                <a16:creationId xmlns:a16="http://schemas.microsoft.com/office/drawing/2014/main" id="{73BA27A9-6ABE-9122-17DC-D4A1E07BF124}"/>
              </a:ext>
            </a:extLst>
          </p:cNvPr>
          <p:cNvSpPr txBox="1"/>
          <p:nvPr/>
        </p:nvSpPr>
        <p:spPr>
          <a:xfrm>
            <a:off x="8222457" y="1901569"/>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非球狀資料</a:t>
            </a:r>
          </a:p>
        </p:txBody>
      </p:sp>
      <p:sp>
        <p:nvSpPr>
          <p:cNvPr id="6" name="文字方塊 5">
            <a:extLst>
              <a:ext uri="{FF2B5EF4-FFF2-40B4-BE49-F238E27FC236}">
                <a16:creationId xmlns:a16="http://schemas.microsoft.com/office/drawing/2014/main" id="{75F56171-2C50-AA79-A61F-1FA448769AA2}"/>
              </a:ext>
            </a:extLst>
          </p:cNvPr>
          <p:cNvSpPr txBox="1"/>
          <p:nvPr/>
        </p:nvSpPr>
        <p:spPr>
          <a:xfrm>
            <a:off x="1281112" y="5993864"/>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56959A4E-4C8A-8C5F-84AB-EC69B4BA6AE4}"/>
              </a:ext>
            </a:extLst>
          </p:cNvPr>
          <p:cNvSpPr txBox="1"/>
          <p:nvPr/>
        </p:nvSpPr>
        <p:spPr>
          <a:xfrm>
            <a:off x="1281112" y="3779998"/>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D61B2E77-D2D5-DA58-DDC6-46547D48DA10}"/>
              </a:ext>
            </a:extLst>
          </p:cNvPr>
          <p:cNvSpPr txBox="1"/>
          <p:nvPr/>
        </p:nvSpPr>
        <p:spPr>
          <a:xfrm>
            <a:off x="6669797" y="4866107"/>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E3AEC4F-63EF-E19C-8724-75AAF1C1EF51}"/>
              </a:ext>
            </a:extLst>
          </p:cNvPr>
          <p:cNvSpPr txBox="1"/>
          <p:nvPr/>
        </p:nvSpPr>
        <p:spPr>
          <a:xfrm>
            <a:off x="3380357" y="3774802"/>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(3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CA19726D-2C32-66E0-6DBE-B58C08E7277C}"/>
              </a:ext>
            </a:extLst>
          </p:cNvPr>
          <p:cNvSpPr txBox="1"/>
          <p:nvPr/>
        </p:nvSpPr>
        <p:spPr>
          <a:xfrm>
            <a:off x="3380357" y="5990294"/>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(3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F643176-E8EE-92CF-DF87-44C3935B02D2}"/>
              </a:ext>
            </a:extLst>
          </p:cNvPr>
          <p:cNvSpPr txBox="1"/>
          <p:nvPr/>
        </p:nvSpPr>
        <p:spPr>
          <a:xfrm>
            <a:off x="9128431" y="4853508"/>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(2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1106421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a:t>
            </a: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Kmeans</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cxnSp>
        <p:nvCxnSpPr>
          <p:cNvPr id="4" name="直線接點 3">
            <a:extLst>
              <a:ext uri="{FF2B5EF4-FFF2-40B4-BE49-F238E27FC236}">
                <a16:creationId xmlns:a16="http://schemas.microsoft.com/office/drawing/2014/main" id="{AF27B5BA-1DAD-4652-BBFC-A72F32C9781C}"/>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5362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評估指標</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5F00459D-FC03-45DD-2DEF-AF4FAF77E84F}"/>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回歸評估指標</a:t>
            </a:r>
          </a:p>
        </p:txBody>
      </p:sp>
      <p:sp>
        <p:nvSpPr>
          <p:cNvPr id="3" name="矩形: 圓角 2">
            <a:extLst>
              <a:ext uri="{FF2B5EF4-FFF2-40B4-BE49-F238E27FC236}">
                <a16:creationId xmlns:a16="http://schemas.microsoft.com/office/drawing/2014/main" id="{22E92D95-F3B6-3B95-E967-F1D216053DD7}"/>
              </a:ext>
            </a:extLst>
          </p:cNvPr>
          <p:cNvSpPr/>
          <p:nvPr/>
        </p:nvSpPr>
        <p:spPr>
          <a:xfrm>
            <a:off x="6263901" y="1909483"/>
            <a:ext cx="5366122"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Silhouette Coefficient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輪廓係數法</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3586C5BF-D025-C9D2-AC98-74937B4F31E7}"/>
              </a:ext>
            </a:extLst>
          </p:cNvPr>
          <p:cNvSpPr/>
          <p:nvPr/>
        </p:nvSpPr>
        <p:spPr>
          <a:xfrm>
            <a:off x="499035" y="1909483"/>
            <a:ext cx="54290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ELBOW METHOD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手肘法</a:t>
            </a:r>
          </a:p>
        </p:txBody>
      </p:sp>
      <p:cxnSp>
        <p:nvCxnSpPr>
          <p:cNvPr id="5" name="直線接點 4">
            <a:extLst>
              <a:ext uri="{FF2B5EF4-FFF2-40B4-BE49-F238E27FC236}">
                <a16:creationId xmlns:a16="http://schemas.microsoft.com/office/drawing/2014/main" id="{1787ED1C-1273-2035-E24A-24DA6D94A05F}"/>
              </a:ext>
            </a:extLst>
          </p:cNvPr>
          <p:cNvCxnSpPr>
            <a:cxnSpLocks/>
          </p:cNvCxnSpPr>
          <p:nvPr/>
        </p:nvCxnSpPr>
        <p:spPr>
          <a:xfrm>
            <a:off x="295836" y="3585882"/>
            <a:ext cx="11334189"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id="{E49740C7-99C4-A9B5-67ED-A401EE7B6DE6}"/>
              </a:ext>
            </a:extLst>
          </p:cNvPr>
          <p:cNvCxnSpPr>
            <a:cxnSpLocks/>
          </p:cNvCxnSpPr>
          <p:nvPr/>
        </p:nvCxnSpPr>
        <p:spPr>
          <a:xfrm>
            <a:off x="6096000"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3A1ECDF9-7F09-A7FA-CCB8-FBE0BCA3DE20}"/>
              </a:ext>
            </a:extLst>
          </p:cNvPr>
          <p:cNvSpPr/>
          <p:nvPr/>
        </p:nvSpPr>
        <p:spPr>
          <a:xfrm>
            <a:off x="493059" y="2415099"/>
            <a:ext cx="2621616"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sum of the squared errors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，誤差平方和）為指標，計算每群中的每一個點 ，到群中心的距離。共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個群，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代表其中一個群，</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表示該群中心點</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13">
            <a:extLst>
              <a:ext uri="{FF2B5EF4-FFF2-40B4-BE49-F238E27FC236}">
                <a16:creationId xmlns:a16="http://schemas.microsoft.com/office/drawing/2014/main" id="{03DD1136-DBAC-D1BC-3EFD-A24C6FBA5FE4}"/>
              </a:ext>
            </a:extLst>
          </p:cNvPr>
          <p:cNvSpPr/>
          <p:nvPr/>
        </p:nvSpPr>
        <p:spPr>
          <a:xfrm>
            <a:off x="6263901" y="2425745"/>
            <a:ext cx="375079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「找出相同群凝聚度越小、不同群分離度越高」的值凝聚度（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）是指與相同群內的其他點的平均距離；分離度（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）是指與不 同群的其他點的平均距離。</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是指以一個點作為計算的值，輪廓係數法則是 將所有的點都計算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後再總和。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值越大，表示效果越好，適合作為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31249344-7454-B2B2-4CBB-21F4665D121F}"/>
              </a:ext>
            </a:extLst>
          </p:cNvPr>
          <p:cNvPicPr>
            <a:picLocks noChangeAspect="1"/>
          </p:cNvPicPr>
          <p:nvPr/>
        </p:nvPicPr>
        <p:blipFill>
          <a:blip r:embed="rId2"/>
          <a:stretch>
            <a:fillRect/>
          </a:stretch>
        </p:blipFill>
        <p:spPr>
          <a:xfrm>
            <a:off x="3313138" y="2576696"/>
            <a:ext cx="2276793" cy="695422"/>
          </a:xfrm>
          <a:prstGeom prst="rect">
            <a:avLst/>
          </a:prstGeom>
        </p:spPr>
      </p:pic>
      <p:sp>
        <p:nvSpPr>
          <p:cNvPr id="28" name="文字方塊 27">
            <a:extLst>
              <a:ext uri="{FF2B5EF4-FFF2-40B4-BE49-F238E27FC236}">
                <a16:creationId xmlns:a16="http://schemas.microsoft.com/office/drawing/2014/main" id="{5DE11DA8-14BC-7D20-154B-37670EDCB9BA}"/>
              </a:ext>
            </a:extLst>
          </p:cNvPr>
          <p:cNvSpPr txBox="1"/>
          <p:nvPr/>
        </p:nvSpPr>
        <p:spPr>
          <a:xfrm>
            <a:off x="3657602" y="3851249"/>
            <a:ext cx="2305328"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根據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作圖，可以從中觀察到使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的下降幅度由「快速轉為平緩」的點，一 般稱這個點為拐點（</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Inflection point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），會將它挑選為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該點可以確保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值由小逐漸遞增時的一個集群效益，因此適合作為分群的標準</a:t>
            </a:r>
          </a:p>
        </p:txBody>
      </p:sp>
      <p:pic>
        <p:nvPicPr>
          <p:cNvPr id="29" name="圖片 28">
            <a:extLst>
              <a:ext uri="{FF2B5EF4-FFF2-40B4-BE49-F238E27FC236}">
                <a16:creationId xmlns:a16="http://schemas.microsoft.com/office/drawing/2014/main" id="{AE34E02E-F4AD-BCFE-46C0-8A6A538895FA}"/>
              </a:ext>
            </a:extLst>
          </p:cNvPr>
          <p:cNvPicPr>
            <a:picLocks noChangeAspect="1"/>
          </p:cNvPicPr>
          <p:nvPr/>
        </p:nvPicPr>
        <p:blipFill>
          <a:blip r:embed="rId3"/>
          <a:stretch>
            <a:fillRect/>
          </a:stretch>
        </p:blipFill>
        <p:spPr>
          <a:xfrm>
            <a:off x="357987" y="3781193"/>
            <a:ext cx="3166545" cy="2327917"/>
          </a:xfrm>
          <a:prstGeom prst="rect">
            <a:avLst/>
          </a:prstGeom>
        </p:spPr>
      </p:pic>
      <p:sp>
        <p:nvSpPr>
          <p:cNvPr id="30" name="AutoShape 2" descr="K-means -Elbow method (clustering)">
            <a:extLst>
              <a:ext uri="{FF2B5EF4-FFF2-40B4-BE49-F238E27FC236}">
                <a16:creationId xmlns:a16="http://schemas.microsoft.com/office/drawing/2014/main" id="{5C157072-2B3F-A56A-282B-4D5F397E59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2" name="圖片 31">
            <a:extLst>
              <a:ext uri="{FF2B5EF4-FFF2-40B4-BE49-F238E27FC236}">
                <a16:creationId xmlns:a16="http://schemas.microsoft.com/office/drawing/2014/main" id="{2D20273B-E5CD-9844-16C2-C84B22CC43B7}"/>
              </a:ext>
            </a:extLst>
          </p:cNvPr>
          <p:cNvPicPr>
            <a:picLocks noChangeAspect="1"/>
          </p:cNvPicPr>
          <p:nvPr/>
        </p:nvPicPr>
        <p:blipFill>
          <a:blip r:embed="rId4"/>
          <a:stretch>
            <a:fillRect/>
          </a:stretch>
        </p:blipFill>
        <p:spPr>
          <a:xfrm>
            <a:off x="10015860" y="2598687"/>
            <a:ext cx="1614163" cy="633005"/>
          </a:xfrm>
          <a:prstGeom prst="rect">
            <a:avLst/>
          </a:prstGeom>
        </p:spPr>
      </p:pic>
      <p:pic>
        <p:nvPicPr>
          <p:cNvPr id="33" name="圖片 32">
            <a:extLst>
              <a:ext uri="{FF2B5EF4-FFF2-40B4-BE49-F238E27FC236}">
                <a16:creationId xmlns:a16="http://schemas.microsoft.com/office/drawing/2014/main" id="{16167781-9B48-B24B-2021-7D2C5F70E7C7}"/>
              </a:ext>
            </a:extLst>
          </p:cNvPr>
          <p:cNvPicPr>
            <a:picLocks noChangeAspect="1"/>
          </p:cNvPicPr>
          <p:nvPr/>
        </p:nvPicPr>
        <p:blipFill rotWithShape="1">
          <a:blip r:embed="rId5"/>
          <a:srcRect r="1188"/>
          <a:stretch/>
        </p:blipFill>
        <p:spPr>
          <a:xfrm>
            <a:off x="6269376" y="3678249"/>
            <a:ext cx="2774611" cy="2609742"/>
          </a:xfrm>
          <a:prstGeom prst="rect">
            <a:avLst/>
          </a:prstGeom>
        </p:spPr>
      </p:pic>
      <p:sp>
        <p:nvSpPr>
          <p:cNvPr id="34" name="文字方塊 33">
            <a:extLst>
              <a:ext uri="{FF2B5EF4-FFF2-40B4-BE49-F238E27FC236}">
                <a16:creationId xmlns:a16="http://schemas.microsoft.com/office/drawing/2014/main" id="{1E4CBDBF-C641-7CA5-5C92-077CDCB58220}"/>
              </a:ext>
            </a:extLst>
          </p:cNvPr>
          <p:cNvSpPr txBox="1"/>
          <p:nvPr/>
        </p:nvSpPr>
        <p:spPr>
          <a:xfrm>
            <a:off x="7922574" y="5303240"/>
            <a:ext cx="24530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B1412069-BEF1-BB19-0F02-80C5A54230BC}"/>
              </a:ext>
            </a:extLst>
          </p:cNvPr>
          <p:cNvSpPr txBox="1"/>
          <p:nvPr/>
        </p:nvSpPr>
        <p:spPr>
          <a:xfrm>
            <a:off x="7749199" y="5389359"/>
            <a:ext cx="13536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A74CC825-2DAE-6D2D-F1A5-B0898ED7037D}"/>
              </a:ext>
            </a:extLst>
          </p:cNvPr>
          <p:cNvSpPr txBox="1"/>
          <p:nvPr/>
        </p:nvSpPr>
        <p:spPr>
          <a:xfrm>
            <a:off x="8114810" y="5389358"/>
            <a:ext cx="13536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7412" name="Picture 4" descr="Illustration of the silhouette coefficient and the loose–tight cluster....  | Download Scientific Diagram">
            <a:extLst>
              <a:ext uri="{FF2B5EF4-FFF2-40B4-BE49-F238E27FC236}">
                <a16:creationId xmlns:a16="http://schemas.microsoft.com/office/drawing/2014/main" id="{E5F3812A-807C-1481-C8E6-F0C8533EF55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2141" b="10373"/>
          <a:stretch/>
        </p:blipFill>
        <p:spPr bwMode="auto">
          <a:xfrm>
            <a:off x="9217362" y="3850563"/>
            <a:ext cx="2265634" cy="2181386"/>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21B17664-6873-9837-2C15-51BF72097907}"/>
              </a:ext>
            </a:extLst>
          </p:cNvPr>
          <p:cNvSpPr/>
          <p:nvPr/>
        </p:nvSpPr>
        <p:spPr>
          <a:xfrm>
            <a:off x="9364386" y="5962580"/>
            <a:ext cx="322539" cy="262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6950166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silhouette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選擇聚類的數目</a:t>
            </a: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21B17664-6873-9837-2C15-51BF72097907}"/>
              </a:ext>
            </a:extLst>
          </p:cNvPr>
          <p:cNvSpPr/>
          <p:nvPr/>
        </p:nvSpPr>
        <p:spPr>
          <a:xfrm>
            <a:off x="9364386" y="5962580"/>
            <a:ext cx="322539" cy="262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8434" name="Picture 2">
            <a:extLst>
              <a:ext uri="{FF2B5EF4-FFF2-40B4-BE49-F238E27FC236}">
                <a16:creationId xmlns:a16="http://schemas.microsoft.com/office/drawing/2014/main" id="{A79C8BFC-B15A-AC4A-9B5C-4489DD09B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54435"/>
            <a:ext cx="5334000" cy="207456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A9B43DE1-22CB-BA12-2436-EB3072742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354434"/>
            <a:ext cx="5334000" cy="207456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95638975-8B3A-3427-26D1-418C3CC2F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24053"/>
            <a:ext cx="5400675" cy="2100497"/>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33799BEE-D3E4-83EF-8CE5-97C72E163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3800406"/>
            <a:ext cx="5334000" cy="2074565"/>
          </a:xfrm>
          <a:prstGeom prst="rect">
            <a:avLst/>
          </a:prstGeom>
          <a:noFill/>
          <a:extLst>
            <a:ext uri="{909E8E84-426E-40DD-AFC4-6F175D3DCCD1}">
              <a14:hiddenFill xmlns:a14="http://schemas.microsoft.com/office/drawing/2010/main">
                <a:solidFill>
                  <a:srgbClr val="FFFFFF"/>
                </a:solidFill>
              </a14:hiddenFill>
            </a:ext>
          </a:extLst>
        </p:spPr>
      </p:pic>
      <p:sp>
        <p:nvSpPr>
          <p:cNvPr id="6" name="笑臉 5">
            <a:extLst>
              <a:ext uri="{FF2B5EF4-FFF2-40B4-BE49-F238E27FC236}">
                <a16:creationId xmlns:a16="http://schemas.microsoft.com/office/drawing/2014/main" id="{5D8C8277-2E6B-D9E5-25D4-1F24DF00F56D}"/>
              </a:ext>
            </a:extLst>
          </p:cNvPr>
          <p:cNvSpPr/>
          <p:nvPr/>
        </p:nvSpPr>
        <p:spPr>
          <a:xfrm>
            <a:off x="5133975" y="5486330"/>
            <a:ext cx="476250" cy="476250"/>
          </a:xfrm>
          <a:prstGeom prst="smileyFace">
            <a:avLst/>
          </a:prstGeom>
          <a:solidFill>
            <a:schemeClr val="accent4">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656405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4CB165B4-F0FC-E5CB-CF6A-7D83D54A368B}"/>
              </a:ext>
            </a:extLst>
          </p:cNvPr>
          <p:cNvSpPr txBox="1"/>
          <p:nvPr/>
        </p:nvSpPr>
        <p:spPr>
          <a:xfrm>
            <a:off x="584157" y="1412776"/>
            <a:ext cx="9921918" cy="38164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要決定分為多少群才有意義：</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a:t>
            </a:r>
            <a:endParaRPr kumimoji="0" lang="en-US" altLang="zh-TW" sz="14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群數的選擇</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一般建議在</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至</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6</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個群之間選擇合適的群數。如果群數超過</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6</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，則後續的分析可能會變得過於繁瑣和複雜，從而降低分析的實用性和可解釋性。</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群的均衡性</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理想的群結構中，各群的觀察值數量應該相對平衡。例如，如果一個群包含</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100</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個觀察值，而另一個群僅有</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5</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個觀察值，這種極度不均衡的群分配通常被視為不適當。均衡的群能夠確保分析結果的代表性和一致性。</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同質性與群數的權衡</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當群數減少時，群內的觀察值同質性通常會降低。換言之，較少的群意味著每個群包含更廣泛的變異性，這可能對分析目的造成影響。因此，在選擇群數時，需要權衡群數與群內同質性之間的關係，以找到最適合分析需求的群數。</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4.</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符合策略方向的群數決定</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在實際應用中，群數的選擇應當考慮公司或機構的策略方向。例如，如果一個公司的策略是針對幾個明確定義的市場細分，則選擇與這些市場細分相對應的群數可能更為合理。</a:t>
            </a:r>
          </a:p>
        </p:txBody>
      </p:sp>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值選定</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2412584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6" y="1412776"/>
            <a:ext cx="10160043"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集群分析在變數與資料的篩選上須考量</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變數的共線性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極端值的剔除</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資料的標準化</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相似性衡量</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相似性係指任何二個樣本，相對於其他樣本而言，如果在各種變數上有 相近之處，即代表它們在很多方面具有共同的特性。 進行相似性衡量必須決定要採用何種設定基礎，不同的衡量方法，可能產生不同的分群結果</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注意</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降低</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的做法之一，就是增加集群數量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極端情況</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，每筆資料自已就是一個集群， 所以每個集群自已的</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是最低的，所有集群匯整的總體</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也會 是最低，但是這種集群結果沒啥用</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所以要找的集群結果，應為集群數量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愈小且也有較小的</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值愈大愈糟。</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經常找到局部最佳解。 滿足收歛狀態的集群可能會有很多種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依初始點、距離公式不同</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全域最佳解可配合下列方法使用：絕對降溫法或遺傳演算法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適用於平均值可定義之資料</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如：一般數值資料</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那類別資料呢</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需要事先設定群組數目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易受雜訊</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離異值影響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因為具有極大值</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Object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會扭曲資料分佈，平方差函數將進一步惡化這個這種影響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不適合發掘集群大小不同、密度不同、非凸面形狀之資料群</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334013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rPr>
              <a:t>用戶畫像，標籤，分群之間關係</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https://www.linkflowtech.com/news/142</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rPr>
              <a:t>DMP CDP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https://www.js-adways.com.tw/news/253</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err="1">
                <a:ln>
                  <a:noFill/>
                </a:ln>
                <a:solidFill>
                  <a:srgbClr val="6F7479"/>
                </a:solidFill>
                <a:effectLst/>
                <a:uLnTx/>
                <a:uFillTx/>
                <a:latin typeface="Helvetica Neue"/>
                <a:ea typeface="新細明體" panose="02020500000000000000" pitchFamily="18" charset="-120"/>
                <a:cs typeface="+mn-cs"/>
              </a:rPr>
              <a:t>kmeans</a:t>
            </a:r>
            <a:endParaRPr kumimoji="0" lang="en-US" altLang="zh-TW"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https://medium.com/@jason8410271027/%E5%AD%B8%E7%BF%92%E7%AD%86%E8%A8%98-k-means%E7%90%86%E8%AB%96%E7%AF%87-40e0ae506e1b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pic>
        <p:nvPicPr>
          <p:cNvPr id="4" name="圖片 3">
            <a:extLst>
              <a:ext uri="{FF2B5EF4-FFF2-40B4-BE49-F238E27FC236}">
                <a16:creationId xmlns:a16="http://schemas.microsoft.com/office/drawing/2014/main" id="{76F26B19-C26B-612F-18A1-EC8EE9F9ADF3}"/>
              </a:ext>
            </a:extLst>
          </p:cNvPr>
          <p:cNvPicPr>
            <a:picLocks noChangeAspect="1"/>
          </p:cNvPicPr>
          <p:nvPr/>
        </p:nvPicPr>
        <p:blipFill>
          <a:blip r:embed="rId4"/>
          <a:stretch>
            <a:fillRect/>
          </a:stretch>
        </p:blipFill>
        <p:spPr>
          <a:xfrm>
            <a:off x="4078059" y="1711325"/>
            <a:ext cx="7509789" cy="4213225"/>
          </a:xfrm>
          <a:prstGeom prst="rect">
            <a:avLst/>
          </a:prstGeom>
        </p:spPr>
      </p:pic>
      <p:sp>
        <p:nvSpPr>
          <p:cNvPr id="9" name="矩形: 圓角 8">
            <a:hlinkClick r:id="rId5"/>
            <a:extLst>
              <a:ext uri="{FF2B5EF4-FFF2-40B4-BE49-F238E27FC236}">
                <a16:creationId xmlns:a16="http://schemas.microsoft.com/office/drawing/2014/main" id="{A4A8EE85-666C-9A22-4BF1-4B9DCFE7E89F}"/>
              </a:ext>
            </a:extLst>
          </p:cNvPr>
          <p:cNvSpPr/>
          <p:nvPr/>
        </p:nvSpPr>
        <p:spPr>
          <a:xfrm>
            <a:off x="1143679" y="4808160"/>
            <a:ext cx="2181225" cy="600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聚類演算法心智圖</a:t>
            </a:r>
          </a:p>
        </p:txBody>
      </p:sp>
      <p:pic>
        <p:nvPicPr>
          <p:cNvPr id="14338" name="Picture 2" descr="Free Click SVG, PNG Icon, Symbol. Download Image.">
            <a:extLst>
              <a:ext uri="{FF2B5EF4-FFF2-40B4-BE49-F238E27FC236}">
                <a16:creationId xmlns:a16="http://schemas.microsoft.com/office/drawing/2014/main" id="{8C0E3DE0-3DFA-1C27-26AF-A9B9127734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2242" y="5115757"/>
            <a:ext cx="1059240" cy="105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0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致 同學</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親愛的，</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歡迎您加入由桑尼數據科學開設的「從</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成為機器學習大師」課程。我非常高興您能加入資策會學習機器學習課程！在這堂課中，您將學習許多有趣且有用的概念。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這堂課會用到很多數學統計理論，建議修完我另外開設的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python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數據分析再進行學習對吸收比較有幫助。</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期待您能真心享受這場學習旅程！享受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AI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機器學習的樂趣， </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Sunny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附註：如果你覺得我教得不錯歡迎幫我推廣，你的支持是我最大的動力，別忘了 </a:t>
            </a:r>
            <a:r>
              <a:rPr kumimoji="0" lang="en-US" altLang="zh-TW" sz="20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github</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幫我點個星星。</a:t>
            </a: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517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a:extLst>
              <a:ext uri="{FF2B5EF4-FFF2-40B4-BE49-F238E27FC236}">
                <a16:creationId xmlns:a16="http://schemas.microsoft.com/office/drawing/2014/main" id="{3E9C7F49-39E2-459E-A55F-168AB4184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453" y="3750905"/>
            <a:ext cx="5368856" cy="2239003"/>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梯度下降法</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參數優化</a:t>
            </a:r>
          </a:p>
        </p:txBody>
      </p:sp>
      <p:pic>
        <p:nvPicPr>
          <p:cNvPr id="4" name="圖片 3">
            <a:extLst>
              <a:ext uri="{FF2B5EF4-FFF2-40B4-BE49-F238E27FC236}">
                <a16:creationId xmlns:a16="http://schemas.microsoft.com/office/drawing/2014/main" id="{9BA8195E-EB2B-4714-9347-38D824871DD9}"/>
              </a:ext>
            </a:extLst>
          </p:cNvPr>
          <p:cNvPicPr>
            <a:picLocks noChangeAspect="1"/>
          </p:cNvPicPr>
          <p:nvPr/>
        </p:nvPicPr>
        <p:blipFill>
          <a:blip r:embed="rId4"/>
          <a:stretch>
            <a:fillRect/>
          </a:stretch>
        </p:blipFill>
        <p:spPr>
          <a:xfrm>
            <a:off x="2089126" y="3672836"/>
            <a:ext cx="2210108" cy="333422"/>
          </a:xfrm>
          <a:prstGeom prst="rect">
            <a:avLst/>
          </a:prstGeom>
        </p:spPr>
      </p:pic>
      <p:sp>
        <p:nvSpPr>
          <p:cNvPr id="18" name="矩形 17">
            <a:extLst>
              <a:ext uri="{FF2B5EF4-FFF2-40B4-BE49-F238E27FC236}">
                <a16:creationId xmlns:a16="http://schemas.microsoft.com/office/drawing/2014/main" id="{969EAAE3-C7E9-464C-AB39-0730457E2B43}"/>
              </a:ext>
            </a:extLst>
          </p:cNvPr>
          <p:cNvSpPr/>
          <p:nvPr/>
        </p:nvSpPr>
        <p:spPr>
          <a:xfrm>
            <a:off x="382556" y="50186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1212981" y="50751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要算一個函數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的梯度有一個前提，就是這個函數要是任意可微分函數，這也是深度學習為什麼都要找可微分函數出來當激活函數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(activation function)</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5"/>
          <a:stretch>
            <a:fillRect/>
          </a:stretch>
        </p:blipFill>
        <p:spPr>
          <a:xfrm>
            <a:off x="539013" y="5090661"/>
            <a:ext cx="598012" cy="642694"/>
          </a:xfrm>
          <a:prstGeom prst="rect">
            <a:avLst/>
          </a:prstGeom>
        </p:spPr>
      </p:pic>
      <p:grpSp>
        <p:nvGrpSpPr>
          <p:cNvPr id="22" name="群組 21">
            <a:extLst>
              <a:ext uri="{FF2B5EF4-FFF2-40B4-BE49-F238E27FC236}">
                <a16:creationId xmlns:a16="http://schemas.microsoft.com/office/drawing/2014/main" id="{DD411B89-8710-48D9-BDEA-2DE48185B95D}"/>
              </a:ext>
            </a:extLst>
          </p:cNvPr>
          <p:cNvGrpSpPr/>
          <p:nvPr/>
        </p:nvGrpSpPr>
        <p:grpSpPr>
          <a:xfrm>
            <a:off x="8845420" y="2460562"/>
            <a:ext cx="3106105" cy="1142799"/>
            <a:chOff x="7781730" y="547787"/>
            <a:chExt cx="3106105" cy="1142799"/>
          </a:xfrm>
        </p:grpSpPr>
        <p:sp>
          <p:nvSpPr>
            <p:cNvPr id="16" name="矩形 15">
              <a:extLst>
                <a:ext uri="{FF2B5EF4-FFF2-40B4-BE49-F238E27FC236}">
                  <a16:creationId xmlns:a16="http://schemas.microsoft.com/office/drawing/2014/main" id="{3964DC10-BD94-49EC-8689-88598DDD623C}"/>
                </a:ext>
              </a:extLst>
            </p:cNvPr>
            <p:cNvSpPr/>
            <p:nvPr/>
          </p:nvSpPr>
          <p:spPr>
            <a:xfrm>
              <a:off x="7781730" y="597159"/>
              <a:ext cx="905070" cy="363893"/>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25" name="矩形 24">
              <a:extLst>
                <a:ext uri="{FF2B5EF4-FFF2-40B4-BE49-F238E27FC236}">
                  <a16:creationId xmlns:a16="http://schemas.microsoft.com/office/drawing/2014/main" id="{8137AA7F-1C16-4EC0-9653-43FFDB961310}"/>
                </a:ext>
              </a:extLst>
            </p:cNvPr>
            <p:cNvSpPr/>
            <p:nvPr/>
          </p:nvSpPr>
          <p:spPr>
            <a:xfrm>
              <a:off x="7781730" y="1287624"/>
              <a:ext cx="905070" cy="3638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17" name="矩形 16">
              <a:extLst>
                <a:ext uri="{FF2B5EF4-FFF2-40B4-BE49-F238E27FC236}">
                  <a16:creationId xmlns:a16="http://schemas.microsoft.com/office/drawing/2014/main" id="{F3F83B97-0435-4E3F-BBEB-92629B93C125}"/>
                </a:ext>
              </a:extLst>
            </p:cNvPr>
            <p:cNvSpPr/>
            <p:nvPr/>
          </p:nvSpPr>
          <p:spPr>
            <a:xfrm>
              <a:off x="8830862" y="547787"/>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函數右方的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比左方小，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要往右增加</a:t>
              </a:r>
            </a:p>
          </p:txBody>
        </p:sp>
        <p:sp>
          <p:nvSpPr>
            <p:cNvPr id="21" name="矩形 20">
              <a:extLst>
                <a:ext uri="{FF2B5EF4-FFF2-40B4-BE49-F238E27FC236}">
                  <a16:creationId xmlns:a16="http://schemas.microsoft.com/office/drawing/2014/main" id="{69376DAC-6950-4F50-9099-3682CC7F548A}"/>
                </a:ext>
              </a:extLst>
            </p:cNvPr>
            <p:cNvSpPr/>
            <p:nvPr/>
          </p:nvSpPr>
          <p:spPr>
            <a:xfrm>
              <a:off x="8828809" y="1228921"/>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函數左方的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比右方小，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要往左減少</a:t>
              </a:r>
            </a:p>
          </p:txBody>
        </p:sp>
      </p:grpSp>
      <p:sp>
        <p:nvSpPr>
          <p:cNvPr id="26" name="矩形 25">
            <a:extLst>
              <a:ext uri="{FF2B5EF4-FFF2-40B4-BE49-F238E27FC236}">
                <a16:creationId xmlns:a16="http://schemas.microsoft.com/office/drawing/2014/main" id="{85FDD0F7-3BD7-4D3D-B61B-D20B5D78B61C}"/>
              </a:ext>
            </a:extLst>
          </p:cNvPr>
          <p:cNvSpPr/>
          <p:nvPr/>
        </p:nvSpPr>
        <p:spPr>
          <a:xfrm>
            <a:off x="6690049" y="5495731"/>
            <a:ext cx="2603241" cy="550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F4063374-FA56-44B5-A52A-70E8FAD4AB4E}"/>
              </a:ext>
            </a:extLst>
          </p:cNvPr>
          <p:cNvSpPr/>
          <p:nvPr/>
        </p:nvSpPr>
        <p:spPr>
          <a:xfrm>
            <a:off x="6711821"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34" name="矩形 33">
            <a:extLst>
              <a:ext uri="{FF2B5EF4-FFF2-40B4-BE49-F238E27FC236}">
                <a16:creationId xmlns:a16="http://schemas.microsoft.com/office/drawing/2014/main" id="{0773B115-FAA5-4280-A828-5BFD23928B30}"/>
              </a:ext>
            </a:extLst>
          </p:cNvPr>
          <p:cNvSpPr/>
          <p:nvPr/>
        </p:nvSpPr>
        <p:spPr>
          <a:xfrm>
            <a:off x="6711821"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37" name="矩形 36">
            <a:extLst>
              <a:ext uri="{FF2B5EF4-FFF2-40B4-BE49-F238E27FC236}">
                <a16:creationId xmlns:a16="http://schemas.microsoft.com/office/drawing/2014/main" id="{6A67E243-0D44-4858-8947-F2276BA66AED}"/>
              </a:ext>
            </a:extLst>
          </p:cNvPr>
          <p:cNvSpPr/>
          <p:nvPr/>
        </p:nvSpPr>
        <p:spPr>
          <a:xfrm>
            <a:off x="8111413"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增加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8895798A-35A0-46F1-939D-AD4D9825A75E}"/>
              </a:ext>
            </a:extLst>
          </p:cNvPr>
          <p:cNvSpPr/>
          <p:nvPr/>
        </p:nvSpPr>
        <p:spPr>
          <a:xfrm>
            <a:off x="8111413"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減少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直線單箭頭接點 27">
            <a:extLst>
              <a:ext uri="{FF2B5EF4-FFF2-40B4-BE49-F238E27FC236}">
                <a16:creationId xmlns:a16="http://schemas.microsoft.com/office/drawing/2014/main" id="{2CF65738-0241-4B70-8940-3A78506883D9}"/>
              </a:ext>
            </a:extLst>
          </p:cNvPr>
          <p:cNvCxnSpPr>
            <a:cxnSpLocks/>
            <a:stCxn id="33" idx="3"/>
            <a:endCxn id="37" idx="1"/>
          </p:cNvCxnSpPr>
          <p:nvPr/>
        </p:nvCxnSpPr>
        <p:spPr>
          <a:xfrm>
            <a:off x="7423499" y="5679233"/>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1F225526-A87A-415A-8784-17027A1AA551}"/>
              </a:ext>
            </a:extLst>
          </p:cNvPr>
          <p:cNvCxnSpPr>
            <a:cxnSpLocks/>
            <a:stCxn id="34" idx="3"/>
            <a:endCxn id="38" idx="1"/>
          </p:cNvCxnSpPr>
          <p:nvPr/>
        </p:nvCxnSpPr>
        <p:spPr>
          <a:xfrm>
            <a:off x="7423499" y="6024465"/>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pic>
        <p:nvPicPr>
          <p:cNvPr id="44" name="圖片 43">
            <a:extLst>
              <a:ext uri="{FF2B5EF4-FFF2-40B4-BE49-F238E27FC236}">
                <a16:creationId xmlns:a16="http://schemas.microsoft.com/office/drawing/2014/main" id="{EA958204-A220-48E5-B1EC-16A78FDF3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2" y="4176711"/>
            <a:ext cx="2788072" cy="609891"/>
          </a:xfrm>
          <a:prstGeom prst="rect">
            <a:avLst/>
          </a:prstGeom>
        </p:spPr>
      </p:pic>
      <p:pic>
        <p:nvPicPr>
          <p:cNvPr id="47" name="圖片 46">
            <a:extLst>
              <a:ext uri="{FF2B5EF4-FFF2-40B4-BE49-F238E27FC236}">
                <a16:creationId xmlns:a16="http://schemas.microsoft.com/office/drawing/2014/main" id="{FFB80D62-8779-4A4A-94AB-86C710A5BBD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200000"/>
                    </a14:imgEffect>
                  </a14:imgLayer>
                </a14:imgProps>
              </a:ext>
            </a:extLst>
          </a:blip>
          <a:stretch>
            <a:fillRect/>
          </a:stretch>
        </p:blipFill>
        <p:spPr>
          <a:xfrm>
            <a:off x="6169928" y="4049487"/>
            <a:ext cx="401523" cy="416124"/>
          </a:xfrm>
          <a:prstGeom prst="rect">
            <a:avLst/>
          </a:prstGeom>
        </p:spPr>
      </p:pic>
      <p:pic>
        <p:nvPicPr>
          <p:cNvPr id="48" name="圖片 47">
            <a:extLst>
              <a:ext uri="{FF2B5EF4-FFF2-40B4-BE49-F238E27FC236}">
                <a16:creationId xmlns:a16="http://schemas.microsoft.com/office/drawing/2014/main" id="{483EC38D-D7E4-4684-BE61-0D60F6B0D1C1}"/>
              </a:ext>
            </a:extLst>
          </p:cNvPr>
          <p:cNvPicPr>
            <a:picLocks noChangeAspect="1"/>
          </p:cNvPicPr>
          <p:nvPr/>
        </p:nvPicPr>
        <p:blipFill>
          <a:blip r:embed="rId9"/>
          <a:stretch>
            <a:fillRect/>
          </a:stretch>
        </p:blipFill>
        <p:spPr>
          <a:xfrm>
            <a:off x="11123047" y="5503202"/>
            <a:ext cx="209579" cy="181000"/>
          </a:xfrm>
          <a:prstGeom prst="rect">
            <a:avLst/>
          </a:prstGeom>
        </p:spPr>
      </p:pic>
      <p:grpSp>
        <p:nvGrpSpPr>
          <p:cNvPr id="49" name="群組 48">
            <a:extLst>
              <a:ext uri="{FF2B5EF4-FFF2-40B4-BE49-F238E27FC236}">
                <a16:creationId xmlns:a16="http://schemas.microsoft.com/office/drawing/2014/main" id="{0E9220B8-18D3-43F4-B2F0-442ED373DDFB}"/>
              </a:ext>
            </a:extLst>
          </p:cNvPr>
          <p:cNvGrpSpPr/>
          <p:nvPr/>
        </p:nvGrpSpPr>
        <p:grpSpPr>
          <a:xfrm>
            <a:off x="390523" y="1340768"/>
            <a:ext cx="10740897" cy="2246769"/>
            <a:chOff x="390523" y="1340768"/>
            <a:chExt cx="10740897" cy="2246769"/>
          </a:xfrm>
        </p:grpSpPr>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224676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梯度下降流程</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目的</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 設法找到使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loss </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最小的權重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W</a:t>
              </a:r>
              <a:endPar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為簡化說明，在此先僅針對損失函數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中的一個待 訓練參數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做處理：</a:t>
              </a:r>
              <a:endPar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對數學模型中的待訓練參數隨機產生起始值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(Initial Value)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的微分，以找出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在損失函數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的斜率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利用損失函數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的微分，並設定學習效率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lr</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，計算參數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的調整項 </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Δw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，進行參數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的更新</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1-3</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不再變化，即完成收斂 </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3E587689-DF09-4A39-BF86-C14CAEF9B70F}"/>
                </a:ext>
              </a:extLst>
            </p:cNvPr>
            <p:cNvPicPr>
              <a:picLocks noChangeAspect="1"/>
            </p:cNvPicPr>
            <p:nvPr/>
          </p:nvPicPr>
          <p:blipFill>
            <a:blip r:embed="rId10"/>
            <a:stretch>
              <a:fillRect/>
            </a:stretch>
          </p:blipFill>
          <p:spPr>
            <a:xfrm>
              <a:off x="5369648" y="2693481"/>
              <a:ext cx="238051" cy="165915"/>
            </a:xfrm>
            <a:prstGeom prst="rect">
              <a:avLst/>
            </a:prstGeom>
          </p:spPr>
        </p:pic>
        <p:pic>
          <p:nvPicPr>
            <p:cNvPr id="52" name="圖片 51">
              <a:extLst>
                <a:ext uri="{FF2B5EF4-FFF2-40B4-BE49-F238E27FC236}">
                  <a16:creationId xmlns:a16="http://schemas.microsoft.com/office/drawing/2014/main" id="{401E320F-94DD-463B-91CE-0DAF9E860B8F}"/>
                </a:ext>
              </a:extLst>
            </p:cNvPr>
            <p:cNvPicPr>
              <a:picLocks noChangeAspect="1"/>
            </p:cNvPicPr>
            <p:nvPr/>
          </p:nvPicPr>
          <p:blipFill>
            <a:blip r:embed="rId10"/>
            <a:stretch>
              <a:fillRect/>
            </a:stretch>
          </p:blipFill>
          <p:spPr>
            <a:xfrm>
              <a:off x="3970057" y="2917416"/>
              <a:ext cx="238051" cy="165915"/>
            </a:xfrm>
            <a:prstGeom prst="rect">
              <a:avLst/>
            </a:prstGeom>
          </p:spPr>
        </p:pic>
      </p:grpSp>
      <p:sp>
        <p:nvSpPr>
          <p:cNvPr id="29" name="矩形: 圓角 28">
            <a:extLst>
              <a:ext uri="{FF2B5EF4-FFF2-40B4-BE49-F238E27FC236}">
                <a16:creationId xmlns:a16="http://schemas.microsoft.com/office/drawing/2014/main" id="{09011EB9-DDBD-4E94-B2BA-022E55C6385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164526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TW" sz="28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rPr>
              <a:t>HIERARCHICAL CLUSTERING</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9464837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a:extLst>
              <a:ext uri="{FF2B5EF4-FFF2-40B4-BE49-F238E27FC236}">
                <a16:creationId xmlns:a16="http://schemas.microsoft.com/office/drawing/2014/main" id="{5F89B3D6-D9F1-D8CE-DA23-990ADDF3F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92" y="510173"/>
            <a:ext cx="7907908" cy="433805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658E370F-6C46-ABB7-90A8-8372289D4641}"/>
              </a:ext>
            </a:extLst>
          </p:cNvPr>
          <p:cNvPicPr>
            <a:picLocks noChangeAspect="1"/>
          </p:cNvPicPr>
          <p:nvPr/>
        </p:nvPicPr>
        <p:blipFill>
          <a:blip r:embed="rId3"/>
          <a:stretch>
            <a:fillRect/>
          </a:stretch>
        </p:blipFill>
        <p:spPr>
          <a:xfrm>
            <a:off x="8376206" y="3905250"/>
            <a:ext cx="3570302" cy="2390972"/>
          </a:xfrm>
          <a:prstGeom prst="rect">
            <a:avLst/>
          </a:prstGeom>
        </p:spPr>
      </p:pic>
      <p:sp>
        <p:nvSpPr>
          <p:cNvPr id="7" name="箭號: 有線條的向右箭號 6">
            <a:extLst>
              <a:ext uri="{FF2B5EF4-FFF2-40B4-BE49-F238E27FC236}">
                <a16:creationId xmlns:a16="http://schemas.microsoft.com/office/drawing/2014/main" id="{4C2EA738-E933-56AC-F635-24B53FFE13AE}"/>
              </a:ext>
            </a:extLst>
          </p:cNvPr>
          <p:cNvSpPr/>
          <p:nvPr/>
        </p:nvSpPr>
        <p:spPr>
          <a:xfrm>
            <a:off x="6785531" y="4238625"/>
            <a:ext cx="1590675" cy="457200"/>
          </a:xfrm>
          <a:prstGeom prst="striped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3011743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92415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階層聚類技術也是重要的聚類方法。如同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，這些 方法和許多聚類演算法比起來相對較久遠，但它們仍然 被廣泛使用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階層聚類分析法通常可用樹狀圖</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(Dendrogram)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表示。可顯示聚類</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子聚類的關係，以及聚類被合併</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分割順序。</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凝聚式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(Agglomerative)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開始將每個對象視為單獨一組，然後相繼合併鄰近的對象或組 別，直到所有的組別合併為一個，或者達到終止條件。 這需要定義聚類鄰近值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proximity)</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的概念。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分裂式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(Divisive)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開始將所有的對象置於同一個聚類中，在迭代的每一步，一個聚類被分裂為多個更小的聚類，直到最終每個對象在一個單獨 的聚類中，或達到一個終止條件 在這個情況下，需要決定在每一步驟中哪一個聚類要被分裂， 以及如何做分裂。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rPr>
              <a:t>HIERARCHICAL CLUSTERING </a:t>
            </a: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階層式</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集群分析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C-Means</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(Centroid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458" name="Picture 2">
            <a:extLst>
              <a:ext uri="{FF2B5EF4-FFF2-40B4-BE49-F238E27FC236}">
                <a16:creationId xmlns:a16="http://schemas.microsoft.com/office/drawing/2014/main" id="{6E4850D7-D763-62A9-1804-98646BCC6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22437"/>
            <a:ext cx="5979308" cy="3322787"/>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95845A11-1F76-D2B7-B953-C58B0231A08A}"/>
              </a:ext>
            </a:extLst>
          </p:cNvPr>
          <p:cNvSpPr txBox="1"/>
          <p:nvPr/>
        </p:nvSpPr>
        <p:spPr>
          <a:xfrm>
            <a:off x="5965022" y="5600521"/>
            <a:ext cx="6226978"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如果採用聚合的方式，階層式分群法可由樹狀結構的底部開始，將資料或群聚逐次合併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如果採用分裂的方式，則由樹狀結構的頂端開始，將群聚逐次分裂。</a:t>
            </a:r>
          </a:p>
        </p:txBody>
      </p:sp>
    </p:spTree>
    <p:extLst>
      <p:ext uri="{BB962C8B-B14F-4D97-AF65-F5344CB8AC3E}">
        <p14:creationId xmlns:p14="http://schemas.microsoft.com/office/powerpoint/2010/main" val="10331432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27635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9365458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27635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a:off x="3798431" y="1798659"/>
            <a:ext cx="820606" cy="114907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6162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a:off x="3798431" y="1798659"/>
            <a:ext cx="820606" cy="114907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302306" y="3047329"/>
            <a:ext cx="1098721"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1192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302306" y="3047329"/>
            <a:ext cx="1098721"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0097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267342" y="2875318"/>
            <a:ext cx="1979925"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9848850" y="4197072"/>
            <a:ext cx="0" cy="997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9848850" y="4235198"/>
            <a:ext cx="1133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10982324" y="4197072"/>
            <a:ext cx="0" cy="2751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5213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267342" y="2875318"/>
            <a:ext cx="1979925"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9848850" y="4197072"/>
            <a:ext cx="0" cy="997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9848850" y="4235198"/>
            <a:ext cx="1133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10982324" y="4197072"/>
            <a:ext cx="0" cy="2751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CEED3F35-F9E4-6F65-2A8D-2F47DA4902A1}"/>
              </a:ext>
            </a:extLst>
          </p:cNvPr>
          <p:cNvSpPr/>
          <p:nvPr/>
        </p:nvSpPr>
        <p:spPr>
          <a:xfrm rot="20221240">
            <a:off x="938661" y="1939391"/>
            <a:ext cx="4490658" cy="254341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3" name="直線接點 42">
            <a:extLst>
              <a:ext uri="{FF2B5EF4-FFF2-40B4-BE49-F238E27FC236}">
                <a16:creationId xmlns:a16="http://schemas.microsoft.com/office/drawing/2014/main" id="{305ADD03-6290-A039-0C9C-6CD064953602}"/>
              </a:ext>
            </a:extLst>
          </p:cNvPr>
          <p:cNvCxnSpPr>
            <a:cxnSpLocks/>
          </p:cNvCxnSpPr>
          <p:nvPr/>
        </p:nvCxnSpPr>
        <p:spPr>
          <a:xfrm>
            <a:off x="8067675" y="2315583"/>
            <a:ext cx="0" cy="19196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6A6EEF8D-1F33-DE3B-1E94-EB5E7DE77B58}"/>
              </a:ext>
            </a:extLst>
          </p:cNvPr>
          <p:cNvCxnSpPr>
            <a:cxnSpLocks/>
          </p:cNvCxnSpPr>
          <p:nvPr/>
        </p:nvCxnSpPr>
        <p:spPr>
          <a:xfrm>
            <a:off x="10410825" y="2315583"/>
            <a:ext cx="0" cy="19196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2ECF680D-971B-E1B8-7070-0A0682106BC1}"/>
              </a:ext>
            </a:extLst>
          </p:cNvPr>
          <p:cNvCxnSpPr>
            <a:cxnSpLocks/>
          </p:cNvCxnSpPr>
          <p:nvPr/>
        </p:nvCxnSpPr>
        <p:spPr>
          <a:xfrm flipH="1">
            <a:off x="8067675" y="2321681"/>
            <a:ext cx="23431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4401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cluster proximity</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 name="圖片 7">
            <a:extLst>
              <a:ext uri="{FF2B5EF4-FFF2-40B4-BE49-F238E27FC236}">
                <a16:creationId xmlns:a16="http://schemas.microsoft.com/office/drawing/2014/main" id="{81918F32-2521-E051-88AA-691EFF759C5B}"/>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609849" y="1276664"/>
            <a:ext cx="7381875" cy="1790289"/>
          </a:xfrm>
          <a:prstGeom prst="rect">
            <a:avLst/>
          </a:prstGeom>
        </p:spPr>
      </p:pic>
      <p:pic>
        <p:nvPicPr>
          <p:cNvPr id="15" name="圖片 14">
            <a:extLst>
              <a:ext uri="{FF2B5EF4-FFF2-40B4-BE49-F238E27FC236}">
                <a16:creationId xmlns:a16="http://schemas.microsoft.com/office/drawing/2014/main" id="{8B0AD025-A65D-3D15-8537-36168A61680E}"/>
              </a:ext>
            </a:extLst>
          </p:cNvPr>
          <p:cNvPicPr>
            <a:picLocks noChangeAspect="1"/>
          </p:cNvPicPr>
          <p:nvPr/>
        </p:nvPicPr>
        <p:blipFill>
          <a:blip r:embed="rId5"/>
          <a:stretch>
            <a:fillRect/>
          </a:stretch>
        </p:blipFill>
        <p:spPr>
          <a:xfrm>
            <a:off x="2186236" y="3105114"/>
            <a:ext cx="8196014" cy="3159975"/>
          </a:xfrm>
          <a:prstGeom prst="rect">
            <a:avLst/>
          </a:prstGeom>
        </p:spPr>
      </p:pic>
      <p:sp>
        <p:nvSpPr>
          <p:cNvPr id="17" name="文字方塊 16">
            <a:extLst>
              <a:ext uri="{FF2B5EF4-FFF2-40B4-BE49-F238E27FC236}">
                <a16:creationId xmlns:a16="http://schemas.microsoft.com/office/drawing/2014/main" id="{83BE8CC9-2B3B-009F-E8CD-FAEE749C4B64}"/>
              </a:ext>
            </a:extLst>
          </p:cNvPr>
          <p:cNvSpPr txBox="1"/>
          <p:nvPr/>
        </p:nvSpPr>
        <p:spPr>
          <a:xfrm>
            <a:off x="5229224" y="6034256"/>
            <a:ext cx="5898355"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Ward method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優勢：較</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single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complete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的方法，更能夠全觀的考慮到整個</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中的 資料分布，相對</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average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來說也能更有指標性的選擇適合的</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Tree>
    <p:extLst>
      <p:ext uri="{BB962C8B-B14F-4D97-AF65-F5344CB8AC3E}">
        <p14:creationId xmlns:p14="http://schemas.microsoft.com/office/powerpoint/2010/main" val="2263936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極值</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極值種類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問題</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參數的微分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L/∂w ≈ 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，就是找到極值了嗎？</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的挑選需慎重</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680719" y="4850702"/>
            <a:ext cx="5262464" cy="1232858"/>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511144" y="4907166"/>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有眾多維度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(higher dimension)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時，遇到</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的機會相對 稀少因此，當</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Gradient Descent ≈ 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且訓練結果不佳時，通常 會稱遇到了</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Critical point(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或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saddle point</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837176" y="5090661"/>
            <a:ext cx="598012" cy="642694"/>
          </a:xfrm>
          <a:prstGeom prst="rect">
            <a:avLst/>
          </a:prstGeom>
        </p:spPr>
      </p:pic>
      <p:pic>
        <p:nvPicPr>
          <p:cNvPr id="2" name="圖片 1">
            <a:extLst>
              <a:ext uri="{FF2B5EF4-FFF2-40B4-BE49-F238E27FC236}">
                <a16:creationId xmlns:a16="http://schemas.microsoft.com/office/drawing/2014/main" id="{3344E88D-4309-483B-8582-EBC836393E9C}"/>
              </a:ext>
            </a:extLst>
          </p:cNvPr>
          <p:cNvPicPr>
            <a:picLocks noChangeAspect="1"/>
          </p:cNvPicPr>
          <p:nvPr/>
        </p:nvPicPr>
        <p:blipFill>
          <a:blip r:embed="rId4"/>
          <a:stretch>
            <a:fillRect/>
          </a:stretch>
        </p:blipFill>
        <p:spPr>
          <a:xfrm>
            <a:off x="465869" y="3399381"/>
            <a:ext cx="5972253" cy="2258061"/>
          </a:xfrm>
          <a:prstGeom prst="rect">
            <a:avLst/>
          </a:prstGeom>
        </p:spPr>
      </p:pic>
      <p:sp>
        <p:nvSpPr>
          <p:cNvPr id="21" name="矩形 20">
            <a:extLst>
              <a:ext uri="{FF2B5EF4-FFF2-40B4-BE49-F238E27FC236}">
                <a16:creationId xmlns:a16="http://schemas.microsoft.com/office/drawing/2014/main" id="{36BF1FF2-D61D-4484-BCD6-1DD6774C9130}"/>
              </a:ext>
            </a:extLst>
          </p:cNvPr>
          <p:cNvSpPr/>
          <p:nvPr/>
        </p:nvSpPr>
        <p:spPr>
          <a:xfrm>
            <a:off x="4534677" y="5728997"/>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185B4518-39A4-4ADA-97DD-7D99602EB79E}"/>
              </a:ext>
            </a:extLst>
          </p:cNvPr>
          <p:cNvSpPr/>
          <p:nvPr/>
        </p:nvSpPr>
        <p:spPr>
          <a:xfrm>
            <a:off x="5393093" y="5728997"/>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nvGrpSpPr>
          <p:cNvPr id="9" name="群組 8">
            <a:extLst>
              <a:ext uri="{FF2B5EF4-FFF2-40B4-BE49-F238E27FC236}">
                <a16:creationId xmlns:a16="http://schemas.microsoft.com/office/drawing/2014/main" id="{6BEA3778-B01C-4E5C-92A8-060721103025}"/>
              </a:ext>
            </a:extLst>
          </p:cNvPr>
          <p:cNvGrpSpPr/>
          <p:nvPr/>
        </p:nvGrpSpPr>
        <p:grpSpPr>
          <a:xfrm>
            <a:off x="7483152" y="1286771"/>
            <a:ext cx="4105469" cy="3275900"/>
            <a:chOff x="7511143" y="2723685"/>
            <a:chExt cx="4105469" cy="3275900"/>
          </a:xfrm>
        </p:grpSpPr>
        <p:pic>
          <p:nvPicPr>
            <p:cNvPr id="5" name="圖片 4">
              <a:extLst>
                <a:ext uri="{FF2B5EF4-FFF2-40B4-BE49-F238E27FC236}">
                  <a16:creationId xmlns:a16="http://schemas.microsoft.com/office/drawing/2014/main" id="{E9054AEB-71EB-4C66-A6FB-BA287459E452}"/>
                </a:ext>
              </a:extLst>
            </p:cNvPr>
            <p:cNvPicPr>
              <a:picLocks noChangeAspect="1"/>
            </p:cNvPicPr>
            <p:nvPr/>
          </p:nvPicPr>
          <p:blipFill>
            <a:blip r:embed="rId5"/>
            <a:stretch>
              <a:fillRect/>
            </a:stretch>
          </p:blipFill>
          <p:spPr>
            <a:xfrm>
              <a:off x="7511143" y="2723685"/>
              <a:ext cx="4105469" cy="3058574"/>
            </a:xfrm>
            <a:prstGeom prst="rect">
              <a:avLst/>
            </a:prstGeom>
          </p:spPr>
        </p:pic>
        <p:sp>
          <p:nvSpPr>
            <p:cNvPr id="24" name="矩形 23">
              <a:extLst>
                <a:ext uri="{FF2B5EF4-FFF2-40B4-BE49-F238E27FC236}">
                  <a16:creationId xmlns:a16="http://schemas.microsoft.com/office/drawing/2014/main" id="{C1ED7CB5-36D8-498A-89A7-AEB1CA301AE5}"/>
                </a:ext>
              </a:extLst>
            </p:cNvPr>
            <p:cNvSpPr/>
            <p:nvPr/>
          </p:nvSpPr>
          <p:spPr>
            <a:xfrm>
              <a:off x="10384971" y="5663683"/>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4BFDBCB7-078D-4125-9AFC-711D1A3C37D3}"/>
                </a:ext>
              </a:extLst>
            </p:cNvPr>
            <p:cNvSpPr/>
            <p:nvPr/>
          </p:nvSpPr>
          <p:spPr>
            <a:xfrm>
              <a:off x="7987004" y="5477070"/>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 name="橢圓 5">
              <a:extLst>
                <a:ext uri="{FF2B5EF4-FFF2-40B4-BE49-F238E27FC236}">
                  <a16:creationId xmlns:a16="http://schemas.microsoft.com/office/drawing/2014/main" id="{3DBCBA33-A94E-4D35-9B6F-F763CF3DCB3D}"/>
                </a:ext>
              </a:extLst>
            </p:cNvPr>
            <p:cNvSpPr/>
            <p:nvPr/>
          </p:nvSpPr>
          <p:spPr>
            <a:xfrm>
              <a:off x="9909110" y="4805265"/>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84C70AAA-FF89-42AD-9458-0A107C88C4B7}"/>
                </a:ext>
              </a:extLst>
            </p:cNvPr>
            <p:cNvSpPr/>
            <p:nvPr/>
          </p:nvSpPr>
          <p:spPr>
            <a:xfrm>
              <a:off x="9004041" y="3331028"/>
              <a:ext cx="149290" cy="1492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4AC7E34-8DF3-4846-8E5B-567E7E495C36}"/>
                </a:ext>
              </a:extLst>
            </p:cNvPr>
            <p:cNvSpPr txBox="1"/>
            <p:nvPr/>
          </p:nvSpPr>
          <p:spPr>
            <a:xfrm>
              <a:off x="8723259" y="3029856"/>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起始點</a:t>
              </a:r>
            </a:p>
          </p:txBody>
        </p:sp>
        <p:sp>
          <p:nvSpPr>
            <p:cNvPr id="29" name="文字方塊 28">
              <a:extLst>
                <a:ext uri="{FF2B5EF4-FFF2-40B4-BE49-F238E27FC236}">
                  <a16:creationId xmlns:a16="http://schemas.microsoft.com/office/drawing/2014/main" id="{03FB533B-FCB3-44B5-9FFD-DB3349D5AE90}"/>
                </a:ext>
              </a:extLst>
            </p:cNvPr>
            <p:cNvSpPr txBox="1"/>
            <p:nvPr/>
          </p:nvSpPr>
          <p:spPr>
            <a:xfrm>
              <a:off x="10076198" y="4718698"/>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終點</a:t>
              </a:r>
            </a:p>
          </p:txBody>
        </p:sp>
      </p:grpSp>
      <p:grpSp>
        <p:nvGrpSpPr>
          <p:cNvPr id="12" name="群組 11">
            <a:extLst>
              <a:ext uri="{FF2B5EF4-FFF2-40B4-BE49-F238E27FC236}">
                <a16:creationId xmlns:a16="http://schemas.microsoft.com/office/drawing/2014/main" id="{30D0ED11-E44B-4FA6-8AA1-D9FDBEE0D87D}"/>
              </a:ext>
            </a:extLst>
          </p:cNvPr>
          <p:cNvGrpSpPr/>
          <p:nvPr/>
        </p:nvGrpSpPr>
        <p:grpSpPr>
          <a:xfrm>
            <a:off x="84870" y="3430209"/>
            <a:ext cx="6560921" cy="2700913"/>
            <a:chOff x="-113320" y="2911150"/>
            <a:chExt cx="6560921" cy="2700913"/>
          </a:xfrm>
        </p:grpSpPr>
        <p:grpSp>
          <p:nvGrpSpPr>
            <p:cNvPr id="31" name="群組 30">
              <a:extLst>
                <a:ext uri="{FF2B5EF4-FFF2-40B4-BE49-F238E27FC236}">
                  <a16:creationId xmlns:a16="http://schemas.microsoft.com/office/drawing/2014/main" id="{3A36BBC2-AD6E-47E1-B407-4781EF9B61FD}"/>
                </a:ext>
              </a:extLst>
            </p:cNvPr>
            <p:cNvGrpSpPr/>
            <p:nvPr/>
          </p:nvGrpSpPr>
          <p:grpSpPr>
            <a:xfrm>
              <a:off x="-113320" y="2911150"/>
              <a:ext cx="6560921" cy="2700913"/>
              <a:chOff x="1827447" y="1894113"/>
              <a:chExt cx="5926291" cy="2439657"/>
            </a:xfrm>
          </p:grpSpPr>
          <p:pic>
            <p:nvPicPr>
              <p:cNvPr id="32" name="Picture 2" descr="最佳化理論(Optimization Theory) - jimmy-wang - Medium">
                <a:extLst>
                  <a:ext uri="{FF2B5EF4-FFF2-40B4-BE49-F238E27FC236}">
                    <a16:creationId xmlns:a16="http://schemas.microsoft.com/office/drawing/2014/main" id="{48E8EAEC-1169-4721-8322-43E36F00E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447" y="1894113"/>
                <a:ext cx="5926291" cy="2439657"/>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DEDF34A6-22C4-4933-B227-5EBF6047B1A5}"/>
                  </a:ext>
                </a:extLst>
              </p:cNvPr>
              <p:cNvSpPr/>
              <p:nvPr/>
            </p:nvSpPr>
            <p:spPr>
              <a:xfrm>
                <a:off x="4889241" y="2397967"/>
                <a:ext cx="345232" cy="184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0" name="箭號: 向右 9">
              <a:extLst>
                <a:ext uri="{FF2B5EF4-FFF2-40B4-BE49-F238E27FC236}">
                  <a16:creationId xmlns:a16="http://schemas.microsoft.com/office/drawing/2014/main" id="{38CBAB01-3942-4A67-A3A0-2A999EC3949F}"/>
                </a:ext>
              </a:extLst>
            </p:cNvPr>
            <p:cNvSpPr/>
            <p:nvPr/>
          </p:nvSpPr>
          <p:spPr>
            <a:xfrm>
              <a:off x="3284375" y="3900196"/>
              <a:ext cx="410546" cy="74644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25" name="矩形: 圓角 24">
            <a:extLst>
              <a:ext uri="{FF2B5EF4-FFF2-40B4-BE49-F238E27FC236}">
                <a16:creationId xmlns:a16="http://schemas.microsoft.com/office/drawing/2014/main" id="{78B75B7B-6CF9-43A3-B670-D4E1F2D35DB3}"/>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33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cluster proximity</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257CF0B4-783A-B7DA-5A62-11519D1D59BA}"/>
              </a:ext>
            </a:extLst>
          </p:cNvPr>
          <p:cNvPicPr>
            <a:picLocks noChangeAspect="1"/>
          </p:cNvPicPr>
          <p:nvPr/>
        </p:nvPicPr>
        <p:blipFill>
          <a:blip r:embed="rId3"/>
          <a:stretch>
            <a:fillRect/>
          </a:stretch>
        </p:blipFill>
        <p:spPr>
          <a:xfrm>
            <a:off x="620454" y="1399305"/>
            <a:ext cx="3336572" cy="1921745"/>
          </a:xfrm>
          <a:prstGeom prst="rect">
            <a:avLst/>
          </a:prstGeom>
        </p:spPr>
      </p:pic>
      <p:pic>
        <p:nvPicPr>
          <p:cNvPr id="6" name="圖片 5">
            <a:extLst>
              <a:ext uri="{FF2B5EF4-FFF2-40B4-BE49-F238E27FC236}">
                <a16:creationId xmlns:a16="http://schemas.microsoft.com/office/drawing/2014/main" id="{511C9914-8F15-D567-6C13-848BB3B0A009}"/>
              </a:ext>
            </a:extLst>
          </p:cNvPr>
          <p:cNvPicPr>
            <a:picLocks noChangeAspect="1"/>
          </p:cNvPicPr>
          <p:nvPr/>
        </p:nvPicPr>
        <p:blipFill>
          <a:blip r:embed="rId4"/>
          <a:stretch>
            <a:fillRect/>
          </a:stretch>
        </p:blipFill>
        <p:spPr>
          <a:xfrm>
            <a:off x="4442962" y="1399304"/>
            <a:ext cx="3370225" cy="1906235"/>
          </a:xfrm>
          <a:prstGeom prst="rect">
            <a:avLst/>
          </a:prstGeom>
        </p:spPr>
      </p:pic>
      <p:pic>
        <p:nvPicPr>
          <p:cNvPr id="10" name="圖片 9">
            <a:extLst>
              <a:ext uri="{FF2B5EF4-FFF2-40B4-BE49-F238E27FC236}">
                <a16:creationId xmlns:a16="http://schemas.microsoft.com/office/drawing/2014/main" id="{31911BD5-07AB-ED12-93F1-2EB87631413C}"/>
              </a:ext>
            </a:extLst>
          </p:cNvPr>
          <p:cNvPicPr>
            <a:picLocks noChangeAspect="1"/>
          </p:cNvPicPr>
          <p:nvPr/>
        </p:nvPicPr>
        <p:blipFill>
          <a:blip r:embed="rId5"/>
          <a:stretch>
            <a:fillRect/>
          </a:stretch>
        </p:blipFill>
        <p:spPr>
          <a:xfrm>
            <a:off x="8429332" y="1399304"/>
            <a:ext cx="3395856" cy="1921746"/>
          </a:xfrm>
          <a:prstGeom prst="rect">
            <a:avLst/>
          </a:prstGeom>
        </p:spPr>
      </p:pic>
      <p:sp>
        <p:nvSpPr>
          <p:cNvPr id="13" name="文字方塊 12">
            <a:extLst>
              <a:ext uri="{FF2B5EF4-FFF2-40B4-BE49-F238E27FC236}">
                <a16:creationId xmlns:a16="http://schemas.microsoft.com/office/drawing/2014/main" id="{204566A9-8EDD-32BA-013D-847D9476A316}"/>
              </a:ext>
            </a:extLst>
          </p:cNvPr>
          <p:cNvSpPr txBox="1"/>
          <p:nvPr/>
        </p:nvSpPr>
        <p:spPr>
          <a:xfrm>
            <a:off x="8344582" y="3981367"/>
            <a:ext cx="367596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Single-linkage</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法具有「大者恆大」之效果。</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而 </a:t>
            </a: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complete linkage </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和 </a:t>
            </a: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average linkage </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比較具有「齊頭並進」之效果。</a:t>
            </a:r>
          </a:p>
        </p:txBody>
      </p:sp>
      <p:pic>
        <p:nvPicPr>
          <p:cNvPr id="16" name="圖片 15">
            <a:extLst>
              <a:ext uri="{FF2B5EF4-FFF2-40B4-BE49-F238E27FC236}">
                <a16:creationId xmlns:a16="http://schemas.microsoft.com/office/drawing/2014/main" id="{A7FAF86E-8E98-B152-A5A7-DA0D051AD4A9}"/>
              </a:ext>
            </a:extLst>
          </p:cNvPr>
          <p:cNvPicPr>
            <a:picLocks noChangeAspect="1"/>
          </p:cNvPicPr>
          <p:nvPr/>
        </p:nvPicPr>
        <p:blipFill>
          <a:blip r:embed="rId6"/>
          <a:stretch>
            <a:fillRect/>
          </a:stretch>
        </p:blipFill>
        <p:spPr>
          <a:xfrm>
            <a:off x="620455" y="3981981"/>
            <a:ext cx="3336572" cy="1942569"/>
          </a:xfrm>
          <a:prstGeom prst="rect">
            <a:avLst/>
          </a:prstGeom>
        </p:spPr>
      </p:pic>
      <p:pic>
        <p:nvPicPr>
          <p:cNvPr id="19" name="圖片 18">
            <a:extLst>
              <a:ext uri="{FF2B5EF4-FFF2-40B4-BE49-F238E27FC236}">
                <a16:creationId xmlns:a16="http://schemas.microsoft.com/office/drawing/2014/main" id="{3547619D-7C89-0B44-729F-E18297586AEB}"/>
              </a:ext>
            </a:extLst>
          </p:cNvPr>
          <p:cNvPicPr>
            <a:picLocks noChangeAspect="1"/>
          </p:cNvPicPr>
          <p:nvPr/>
        </p:nvPicPr>
        <p:blipFill>
          <a:blip r:embed="rId7"/>
          <a:stretch>
            <a:fillRect/>
          </a:stretch>
        </p:blipFill>
        <p:spPr>
          <a:xfrm>
            <a:off x="4442962" y="3941592"/>
            <a:ext cx="3336572" cy="1992855"/>
          </a:xfrm>
          <a:prstGeom prst="rect">
            <a:avLst/>
          </a:prstGeom>
        </p:spPr>
      </p:pic>
      <p:sp>
        <p:nvSpPr>
          <p:cNvPr id="21" name="文字方塊 20">
            <a:extLst>
              <a:ext uri="{FF2B5EF4-FFF2-40B4-BE49-F238E27FC236}">
                <a16:creationId xmlns:a16="http://schemas.microsoft.com/office/drawing/2014/main" id="{023037E1-E871-6886-181A-A54CDA308871}"/>
              </a:ext>
            </a:extLst>
          </p:cNvPr>
          <p:cNvSpPr txBox="1"/>
          <p:nvPr/>
        </p:nvSpPr>
        <p:spPr>
          <a:xfrm>
            <a:off x="1545281" y="3194595"/>
            <a:ext cx="1726406"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Single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2" name="文字方塊 21">
            <a:extLst>
              <a:ext uri="{FF2B5EF4-FFF2-40B4-BE49-F238E27FC236}">
                <a16:creationId xmlns:a16="http://schemas.microsoft.com/office/drawing/2014/main" id="{0D472059-4FA8-046B-8AEE-08E5110C6648}"/>
              </a:ext>
            </a:extLst>
          </p:cNvPr>
          <p:cNvSpPr txBox="1"/>
          <p:nvPr/>
        </p:nvSpPr>
        <p:spPr>
          <a:xfrm>
            <a:off x="5007173" y="3194595"/>
            <a:ext cx="2177653"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Complete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1F6836AD-E4ED-0DB6-231C-BB5EE746CC6A}"/>
              </a:ext>
            </a:extLst>
          </p:cNvPr>
          <p:cNvSpPr txBox="1"/>
          <p:nvPr/>
        </p:nvSpPr>
        <p:spPr>
          <a:xfrm>
            <a:off x="9308168" y="3194595"/>
            <a:ext cx="2263378"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Average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F84DE239-D461-5A9B-39EE-8021D68BB7CE}"/>
              </a:ext>
            </a:extLst>
          </p:cNvPr>
          <p:cNvSpPr txBox="1"/>
          <p:nvPr/>
        </p:nvSpPr>
        <p:spPr>
          <a:xfrm>
            <a:off x="5232797" y="5767604"/>
            <a:ext cx="2663428"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Ward`s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D175782F-FEA8-3BCD-F3F1-C5AE2ECD48CA}"/>
              </a:ext>
            </a:extLst>
          </p:cNvPr>
          <p:cNvSpPr txBox="1"/>
          <p:nvPr/>
        </p:nvSpPr>
        <p:spPr>
          <a:xfrm>
            <a:off x="1386487" y="5767604"/>
            <a:ext cx="2236144"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Centroid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8" name="圖片 27">
            <a:extLst>
              <a:ext uri="{FF2B5EF4-FFF2-40B4-BE49-F238E27FC236}">
                <a16:creationId xmlns:a16="http://schemas.microsoft.com/office/drawing/2014/main" id="{2EB3E301-D011-FF26-BE28-BD0403F536E0}"/>
              </a:ext>
            </a:extLst>
          </p:cNvPr>
          <p:cNvPicPr>
            <a:picLocks noChangeAspect="1"/>
          </p:cNvPicPr>
          <p:nvPr/>
        </p:nvPicPr>
        <p:blipFill>
          <a:blip r:embed="rId8"/>
          <a:stretch>
            <a:fillRect/>
          </a:stretch>
        </p:blipFill>
        <p:spPr>
          <a:xfrm>
            <a:off x="2352563" y="1862118"/>
            <a:ext cx="1600423" cy="276264"/>
          </a:xfrm>
          <a:prstGeom prst="rect">
            <a:avLst/>
          </a:prstGeom>
        </p:spPr>
      </p:pic>
      <p:pic>
        <p:nvPicPr>
          <p:cNvPr id="30" name="圖片 29">
            <a:extLst>
              <a:ext uri="{FF2B5EF4-FFF2-40B4-BE49-F238E27FC236}">
                <a16:creationId xmlns:a16="http://schemas.microsoft.com/office/drawing/2014/main" id="{F07015AB-721F-4145-7DD6-6556D4B04F53}"/>
              </a:ext>
            </a:extLst>
          </p:cNvPr>
          <p:cNvPicPr>
            <a:picLocks noChangeAspect="1"/>
          </p:cNvPicPr>
          <p:nvPr/>
        </p:nvPicPr>
        <p:blipFill>
          <a:blip r:embed="rId9"/>
          <a:stretch>
            <a:fillRect/>
          </a:stretch>
        </p:blipFill>
        <p:spPr>
          <a:xfrm>
            <a:off x="6519750" y="1828778"/>
            <a:ext cx="1609950" cy="304843"/>
          </a:xfrm>
          <a:prstGeom prst="rect">
            <a:avLst/>
          </a:prstGeom>
        </p:spPr>
      </p:pic>
      <p:pic>
        <p:nvPicPr>
          <p:cNvPr id="32" name="圖片 31">
            <a:extLst>
              <a:ext uri="{FF2B5EF4-FFF2-40B4-BE49-F238E27FC236}">
                <a16:creationId xmlns:a16="http://schemas.microsoft.com/office/drawing/2014/main" id="{3B82E0D5-70B1-79D8-D5B6-DDD4031045EA}"/>
              </a:ext>
            </a:extLst>
          </p:cNvPr>
          <p:cNvPicPr>
            <a:picLocks noChangeAspect="1"/>
          </p:cNvPicPr>
          <p:nvPr/>
        </p:nvPicPr>
        <p:blipFill>
          <a:blip r:embed="rId10"/>
          <a:stretch>
            <a:fillRect/>
          </a:stretch>
        </p:blipFill>
        <p:spPr>
          <a:xfrm>
            <a:off x="10048752" y="1709707"/>
            <a:ext cx="1752845" cy="428685"/>
          </a:xfrm>
          <a:prstGeom prst="rect">
            <a:avLst/>
          </a:prstGeom>
        </p:spPr>
      </p:pic>
      <p:pic>
        <p:nvPicPr>
          <p:cNvPr id="34" name="圖片 33">
            <a:extLst>
              <a:ext uri="{FF2B5EF4-FFF2-40B4-BE49-F238E27FC236}">
                <a16:creationId xmlns:a16="http://schemas.microsoft.com/office/drawing/2014/main" id="{45F20B90-2C54-959B-E933-614853D357C6}"/>
              </a:ext>
            </a:extLst>
          </p:cNvPr>
          <p:cNvPicPr>
            <a:picLocks noChangeAspect="1"/>
          </p:cNvPicPr>
          <p:nvPr/>
        </p:nvPicPr>
        <p:blipFill>
          <a:blip r:embed="rId11"/>
          <a:stretch>
            <a:fillRect/>
          </a:stretch>
        </p:blipFill>
        <p:spPr>
          <a:xfrm>
            <a:off x="6548326" y="4329084"/>
            <a:ext cx="1590897" cy="409632"/>
          </a:xfrm>
          <a:prstGeom prst="rect">
            <a:avLst/>
          </a:prstGeom>
        </p:spPr>
      </p:pic>
    </p:spTree>
    <p:extLst>
      <p:ext uri="{BB962C8B-B14F-4D97-AF65-F5344CB8AC3E}">
        <p14:creationId xmlns:p14="http://schemas.microsoft.com/office/powerpoint/2010/main" val="82189581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決定分群數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找距離最大的</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4000489" y="2726625"/>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449004" y="1444575"/>
            <a:ext cx="3330080" cy="1970768"/>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698264" y="1478276"/>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3704981" y="1444575"/>
            <a:ext cx="2526698" cy="2037255"/>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6112915" y="3342483"/>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4143368" y="2806117"/>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954666" y="235135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1430439" y="227275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111870" y="258908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2403585" y="2200288"/>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2187430" y="1838260"/>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2344634" y="158935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2482187" y="2311783"/>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1945460" y="1756227"/>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2501838" y="1522281"/>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1509041" y="208226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978471" y="216700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185168" y="2684289"/>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2137552" y="1489618"/>
            <a:ext cx="496635" cy="940340"/>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4413149" y="28747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4825809" y="28747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4413149" y="2868541"/>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832118" y="2044917"/>
            <a:ext cx="1021167" cy="7814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5616740" y="28747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6029400" y="28747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5616740" y="2868541"/>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4049615" y="2726625"/>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4049615" y="2746289"/>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4634216" y="2726625"/>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5258119" y="2726625"/>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5258119" y="2746289"/>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5842720" y="2726625"/>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305ADD03-6290-A039-0C9C-6CD064953602}"/>
              </a:ext>
            </a:extLst>
          </p:cNvPr>
          <p:cNvCxnSpPr>
            <a:cxnSpLocks/>
          </p:cNvCxnSpPr>
          <p:nvPr/>
        </p:nvCxnSpPr>
        <p:spPr>
          <a:xfrm>
            <a:off x="4339460" y="17562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6A6EEF8D-1F33-DE3B-1E94-EB5E7DE77B58}"/>
              </a:ext>
            </a:extLst>
          </p:cNvPr>
          <p:cNvCxnSpPr>
            <a:cxnSpLocks/>
          </p:cNvCxnSpPr>
          <p:nvPr/>
        </p:nvCxnSpPr>
        <p:spPr>
          <a:xfrm>
            <a:off x="5547964" y="17562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2ECF680D-971B-E1B8-7070-0A0682106BC1}"/>
              </a:ext>
            </a:extLst>
          </p:cNvPr>
          <p:cNvCxnSpPr>
            <a:cxnSpLocks/>
          </p:cNvCxnSpPr>
          <p:nvPr/>
        </p:nvCxnSpPr>
        <p:spPr>
          <a:xfrm flipH="1">
            <a:off x="4339460" y="1759372"/>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E8C11D9-2896-C63F-7674-0E840C31F61F}"/>
              </a:ext>
            </a:extLst>
          </p:cNvPr>
          <p:cNvSpPr/>
          <p:nvPr/>
        </p:nvSpPr>
        <p:spPr>
          <a:xfrm>
            <a:off x="4000489" y="5126925"/>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6" name="圖片 35">
            <a:extLst>
              <a:ext uri="{FF2B5EF4-FFF2-40B4-BE49-F238E27FC236}">
                <a16:creationId xmlns:a16="http://schemas.microsoft.com/office/drawing/2014/main" id="{00340AAA-5E5E-8753-DC61-AB1F8C2A8160}"/>
              </a:ext>
            </a:extLst>
          </p:cNvPr>
          <p:cNvPicPr>
            <a:picLocks noChangeAspect="1"/>
          </p:cNvPicPr>
          <p:nvPr/>
        </p:nvPicPr>
        <p:blipFill>
          <a:blip r:embed="rId3"/>
          <a:stretch>
            <a:fillRect/>
          </a:stretch>
        </p:blipFill>
        <p:spPr>
          <a:xfrm>
            <a:off x="449004" y="3844875"/>
            <a:ext cx="3330080" cy="1970768"/>
          </a:xfrm>
          <a:prstGeom prst="rect">
            <a:avLst/>
          </a:prstGeom>
        </p:spPr>
      </p:pic>
      <p:sp>
        <p:nvSpPr>
          <p:cNvPr id="38" name="矩形 37">
            <a:extLst>
              <a:ext uri="{FF2B5EF4-FFF2-40B4-BE49-F238E27FC236}">
                <a16:creationId xmlns:a16="http://schemas.microsoft.com/office/drawing/2014/main" id="{9A70A7AB-A709-7CA3-7F70-B5D5F7F0502F}"/>
              </a:ext>
            </a:extLst>
          </p:cNvPr>
          <p:cNvSpPr/>
          <p:nvPr/>
        </p:nvSpPr>
        <p:spPr>
          <a:xfrm>
            <a:off x="698264" y="3878576"/>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44" name="圖片 43">
            <a:extLst>
              <a:ext uri="{FF2B5EF4-FFF2-40B4-BE49-F238E27FC236}">
                <a16:creationId xmlns:a16="http://schemas.microsoft.com/office/drawing/2014/main" id="{35E69393-4893-4064-A4B1-EF845F9C1BAA}"/>
              </a:ext>
            </a:extLst>
          </p:cNvPr>
          <p:cNvPicPr>
            <a:picLocks noChangeAspect="1"/>
          </p:cNvPicPr>
          <p:nvPr/>
        </p:nvPicPr>
        <p:blipFill>
          <a:blip r:embed="rId4"/>
          <a:stretch>
            <a:fillRect/>
          </a:stretch>
        </p:blipFill>
        <p:spPr>
          <a:xfrm>
            <a:off x="3704981" y="3844875"/>
            <a:ext cx="2526698" cy="2037255"/>
          </a:xfrm>
          <a:prstGeom prst="rect">
            <a:avLst/>
          </a:prstGeom>
        </p:spPr>
      </p:pic>
      <p:sp>
        <p:nvSpPr>
          <p:cNvPr id="47" name="矩形 46">
            <a:extLst>
              <a:ext uri="{FF2B5EF4-FFF2-40B4-BE49-F238E27FC236}">
                <a16:creationId xmlns:a16="http://schemas.microsoft.com/office/drawing/2014/main" id="{13DD11A2-F983-EC7D-34D1-057CAB32AE77}"/>
              </a:ext>
            </a:extLst>
          </p:cNvPr>
          <p:cNvSpPr/>
          <p:nvPr/>
        </p:nvSpPr>
        <p:spPr>
          <a:xfrm>
            <a:off x="6112915" y="5742783"/>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矩形 47">
            <a:extLst>
              <a:ext uri="{FF2B5EF4-FFF2-40B4-BE49-F238E27FC236}">
                <a16:creationId xmlns:a16="http://schemas.microsoft.com/office/drawing/2014/main" id="{771F0021-16B2-61FB-EBA5-4AB55B12A230}"/>
              </a:ext>
            </a:extLst>
          </p:cNvPr>
          <p:cNvSpPr/>
          <p:nvPr/>
        </p:nvSpPr>
        <p:spPr>
          <a:xfrm>
            <a:off x="4143368" y="5206417"/>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6F250F04-D14E-C72A-ACFE-C9F3B15A5DD0}"/>
              </a:ext>
            </a:extLst>
          </p:cNvPr>
          <p:cNvSpPr/>
          <p:nvPr/>
        </p:nvSpPr>
        <p:spPr>
          <a:xfrm>
            <a:off x="954666" y="475165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743D537A-AEB2-1F6D-4F98-5C1ABF6DE0FC}"/>
              </a:ext>
            </a:extLst>
          </p:cNvPr>
          <p:cNvSpPr/>
          <p:nvPr/>
        </p:nvSpPr>
        <p:spPr>
          <a:xfrm>
            <a:off x="1430439" y="467305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加號 50">
            <a:extLst>
              <a:ext uri="{FF2B5EF4-FFF2-40B4-BE49-F238E27FC236}">
                <a16:creationId xmlns:a16="http://schemas.microsoft.com/office/drawing/2014/main" id="{66DA2A90-7394-00E7-5E3A-656A9961A005}"/>
              </a:ext>
            </a:extLst>
          </p:cNvPr>
          <p:cNvSpPr/>
          <p:nvPr/>
        </p:nvSpPr>
        <p:spPr>
          <a:xfrm>
            <a:off x="1111870" y="498938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2" name="加號 51">
            <a:extLst>
              <a:ext uri="{FF2B5EF4-FFF2-40B4-BE49-F238E27FC236}">
                <a16:creationId xmlns:a16="http://schemas.microsoft.com/office/drawing/2014/main" id="{198DDB8F-2932-0D84-2284-30B655B12D1A}"/>
              </a:ext>
            </a:extLst>
          </p:cNvPr>
          <p:cNvSpPr/>
          <p:nvPr/>
        </p:nvSpPr>
        <p:spPr>
          <a:xfrm>
            <a:off x="2403585" y="4600588"/>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加號 52">
            <a:extLst>
              <a:ext uri="{FF2B5EF4-FFF2-40B4-BE49-F238E27FC236}">
                <a16:creationId xmlns:a16="http://schemas.microsoft.com/office/drawing/2014/main" id="{6CD14369-9DE3-2FC9-AF20-3A09E8381F6C}"/>
              </a:ext>
            </a:extLst>
          </p:cNvPr>
          <p:cNvSpPr/>
          <p:nvPr/>
        </p:nvSpPr>
        <p:spPr>
          <a:xfrm>
            <a:off x="2187430" y="4238560"/>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加號 53">
            <a:extLst>
              <a:ext uri="{FF2B5EF4-FFF2-40B4-BE49-F238E27FC236}">
                <a16:creationId xmlns:a16="http://schemas.microsoft.com/office/drawing/2014/main" id="{83E931FF-E912-7EB6-CE8F-F0F12C87D2F3}"/>
              </a:ext>
            </a:extLst>
          </p:cNvPr>
          <p:cNvSpPr/>
          <p:nvPr/>
        </p:nvSpPr>
        <p:spPr>
          <a:xfrm>
            <a:off x="2344634" y="398965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5EB0463C-CF24-0B70-704D-E3CA92EA9F54}"/>
              </a:ext>
            </a:extLst>
          </p:cNvPr>
          <p:cNvSpPr txBox="1"/>
          <p:nvPr/>
        </p:nvSpPr>
        <p:spPr>
          <a:xfrm>
            <a:off x="2482187" y="4712083"/>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BB691E8F-1C9B-7BB1-AE3C-FD7E7DB8256B}"/>
              </a:ext>
            </a:extLst>
          </p:cNvPr>
          <p:cNvSpPr txBox="1"/>
          <p:nvPr/>
        </p:nvSpPr>
        <p:spPr>
          <a:xfrm>
            <a:off x="1945460" y="4156527"/>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7" name="文字方塊 56">
            <a:extLst>
              <a:ext uri="{FF2B5EF4-FFF2-40B4-BE49-F238E27FC236}">
                <a16:creationId xmlns:a16="http://schemas.microsoft.com/office/drawing/2014/main" id="{6AB36D2E-12C0-209C-3401-4625EB39009A}"/>
              </a:ext>
            </a:extLst>
          </p:cNvPr>
          <p:cNvSpPr txBox="1"/>
          <p:nvPr/>
        </p:nvSpPr>
        <p:spPr>
          <a:xfrm>
            <a:off x="2501838" y="3922581"/>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8" name="文字方塊 57">
            <a:extLst>
              <a:ext uri="{FF2B5EF4-FFF2-40B4-BE49-F238E27FC236}">
                <a16:creationId xmlns:a16="http://schemas.microsoft.com/office/drawing/2014/main" id="{3279DE75-2054-5735-F974-CE2A89BF6D26}"/>
              </a:ext>
            </a:extLst>
          </p:cNvPr>
          <p:cNvSpPr txBox="1"/>
          <p:nvPr/>
        </p:nvSpPr>
        <p:spPr>
          <a:xfrm>
            <a:off x="1509041" y="448256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02BD55A2-6A0A-2E93-98D1-40A05519019E}"/>
              </a:ext>
            </a:extLst>
          </p:cNvPr>
          <p:cNvSpPr txBox="1"/>
          <p:nvPr/>
        </p:nvSpPr>
        <p:spPr>
          <a:xfrm>
            <a:off x="978471" y="456730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E0B241E2-FEA3-3E42-6CE9-C730EA326EBE}"/>
              </a:ext>
            </a:extLst>
          </p:cNvPr>
          <p:cNvSpPr txBox="1"/>
          <p:nvPr/>
        </p:nvSpPr>
        <p:spPr>
          <a:xfrm>
            <a:off x="1185168" y="5084589"/>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1" name="橢圓 60">
            <a:extLst>
              <a:ext uri="{FF2B5EF4-FFF2-40B4-BE49-F238E27FC236}">
                <a16:creationId xmlns:a16="http://schemas.microsoft.com/office/drawing/2014/main" id="{CEFCC695-0CDC-AB81-DDB2-7A57E8237DA9}"/>
              </a:ext>
            </a:extLst>
          </p:cNvPr>
          <p:cNvSpPr/>
          <p:nvPr/>
        </p:nvSpPr>
        <p:spPr>
          <a:xfrm rot="20811593">
            <a:off x="1935524" y="4121369"/>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2" name="直線接點 61">
            <a:extLst>
              <a:ext uri="{FF2B5EF4-FFF2-40B4-BE49-F238E27FC236}">
                <a16:creationId xmlns:a16="http://schemas.microsoft.com/office/drawing/2014/main" id="{F94556F5-8AF2-3823-BD2F-3CF33AE89575}"/>
              </a:ext>
            </a:extLst>
          </p:cNvPr>
          <p:cNvCxnSpPr>
            <a:cxnSpLocks/>
          </p:cNvCxnSpPr>
          <p:nvPr/>
        </p:nvCxnSpPr>
        <p:spPr>
          <a:xfrm>
            <a:off x="4413149" y="52750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AC930FBE-98F6-9C8D-A456-280556729670}"/>
              </a:ext>
            </a:extLst>
          </p:cNvPr>
          <p:cNvCxnSpPr>
            <a:cxnSpLocks/>
          </p:cNvCxnSpPr>
          <p:nvPr/>
        </p:nvCxnSpPr>
        <p:spPr>
          <a:xfrm>
            <a:off x="4825809" y="52750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87DE2CB6-6BCC-B9C4-C422-130F9459C615}"/>
              </a:ext>
            </a:extLst>
          </p:cNvPr>
          <p:cNvCxnSpPr>
            <a:cxnSpLocks/>
          </p:cNvCxnSpPr>
          <p:nvPr/>
        </p:nvCxnSpPr>
        <p:spPr>
          <a:xfrm flipH="1">
            <a:off x="4413149" y="5268841"/>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5" name="橢圓 64">
            <a:extLst>
              <a:ext uri="{FF2B5EF4-FFF2-40B4-BE49-F238E27FC236}">
                <a16:creationId xmlns:a16="http://schemas.microsoft.com/office/drawing/2014/main" id="{1E0513BA-CB79-3479-722C-1A391D54241F}"/>
              </a:ext>
            </a:extLst>
          </p:cNvPr>
          <p:cNvSpPr/>
          <p:nvPr/>
        </p:nvSpPr>
        <p:spPr>
          <a:xfrm rot="20221240">
            <a:off x="785038" y="4589371"/>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6" name="直線接點 65">
            <a:extLst>
              <a:ext uri="{FF2B5EF4-FFF2-40B4-BE49-F238E27FC236}">
                <a16:creationId xmlns:a16="http://schemas.microsoft.com/office/drawing/2014/main" id="{E7759045-F9DB-29B2-D903-3420670FC8A8}"/>
              </a:ext>
            </a:extLst>
          </p:cNvPr>
          <p:cNvCxnSpPr>
            <a:cxnSpLocks/>
          </p:cNvCxnSpPr>
          <p:nvPr/>
        </p:nvCxnSpPr>
        <p:spPr>
          <a:xfrm>
            <a:off x="5616740" y="52750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902944D5-7C45-534F-2237-AF23D51F71E4}"/>
              </a:ext>
            </a:extLst>
          </p:cNvPr>
          <p:cNvCxnSpPr>
            <a:cxnSpLocks/>
          </p:cNvCxnSpPr>
          <p:nvPr/>
        </p:nvCxnSpPr>
        <p:spPr>
          <a:xfrm>
            <a:off x="6029400" y="52750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EB7BB398-5970-9F45-12BB-2F860D76F6D7}"/>
              </a:ext>
            </a:extLst>
          </p:cNvPr>
          <p:cNvCxnSpPr>
            <a:cxnSpLocks/>
          </p:cNvCxnSpPr>
          <p:nvPr/>
        </p:nvCxnSpPr>
        <p:spPr>
          <a:xfrm flipH="1">
            <a:off x="5616740" y="5268841"/>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262D2954-B026-0624-496A-FF676C2E094B}"/>
              </a:ext>
            </a:extLst>
          </p:cNvPr>
          <p:cNvCxnSpPr>
            <a:cxnSpLocks/>
          </p:cNvCxnSpPr>
          <p:nvPr/>
        </p:nvCxnSpPr>
        <p:spPr>
          <a:xfrm>
            <a:off x="4049615" y="5126925"/>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113FD37F-F2DF-5864-3C8E-FDFCFFBFD00F}"/>
              </a:ext>
            </a:extLst>
          </p:cNvPr>
          <p:cNvCxnSpPr>
            <a:cxnSpLocks/>
          </p:cNvCxnSpPr>
          <p:nvPr/>
        </p:nvCxnSpPr>
        <p:spPr>
          <a:xfrm flipH="1">
            <a:off x="4049615" y="5146589"/>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AF813D66-2427-9188-D8A5-666F09C3FBB0}"/>
              </a:ext>
            </a:extLst>
          </p:cNvPr>
          <p:cNvCxnSpPr>
            <a:cxnSpLocks/>
          </p:cNvCxnSpPr>
          <p:nvPr/>
        </p:nvCxnSpPr>
        <p:spPr>
          <a:xfrm>
            <a:off x="4634216" y="5126925"/>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A9452685-CE8C-01D0-0F81-C38FD464AC39}"/>
              </a:ext>
            </a:extLst>
          </p:cNvPr>
          <p:cNvCxnSpPr>
            <a:cxnSpLocks/>
          </p:cNvCxnSpPr>
          <p:nvPr/>
        </p:nvCxnSpPr>
        <p:spPr>
          <a:xfrm>
            <a:off x="5258119" y="5126925"/>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787E2CCD-BE78-76A4-0D48-229E87A564E5}"/>
              </a:ext>
            </a:extLst>
          </p:cNvPr>
          <p:cNvCxnSpPr>
            <a:cxnSpLocks/>
          </p:cNvCxnSpPr>
          <p:nvPr/>
        </p:nvCxnSpPr>
        <p:spPr>
          <a:xfrm flipH="1">
            <a:off x="5258119" y="5146589"/>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5CBE335D-08D8-728B-B97D-E4427DFFE369}"/>
              </a:ext>
            </a:extLst>
          </p:cNvPr>
          <p:cNvCxnSpPr>
            <a:cxnSpLocks/>
          </p:cNvCxnSpPr>
          <p:nvPr/>
        </p:nvCxnSpPr>
        <p:spPr>
          <a:xfrm>
            <a:off x="5842720" y="5126925"/>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293236D1-DAAD-C3D5-F828-17154349DADC}"/>
              </a:ext>
            </a:extLst>
          </p:cNvPr>
          <p:cNvCxnSpPr>
            <a:cxnSpLocks/>
          </p:cNvCxnSpPr>
          <p:nvPr/>
        </p:nvCxnSpPr>
        <p:spPr>
          <a:xfrm>
            <a:off x="4339460" y="41565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4B60DCE2-114B-DD8F-A71F-EE22D18CFDF5}"/>
              </a:ext>
            </a:extLst>
          </p:cNvPr>
          <p:cNvCxnSpPr>
            <a:cxnSpLocks/>
          </p:cNvCxnSpPr>
          <p:nvPr/>
        </p:nvCxnSpPr>
        <p:spPr>
          <a:xfrm>
            <a:off x="5547964" y="41565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7617F411-478C-A02C-20A7-338671BEE293}"/>
              </a:ext>
            </a:extLst>
          </p:cNvPr>
          <p:cNvCxnSpPr>
            <a:cxnSpLocks/>
          </p:cNvCxnSpPr>
          <p:nvPr/>
        </p:nvCxnSpPr>
        <p:spPr>
          <a:xfrm flipH="1">
            <a:off x="4339460" y="4159672"/>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AB895C40-919C-82BC-DF16-B98B4C422881}"/>
              </a:ext>
            </a:extLst>
          </p:cNvPr>
          <p:cNvSpPr/>
          <p:nvPr/>
        </p:nvSpPr>
        <p:spPr>
          <a:xfrm>
            <a:off x="9794365" y="2744482"/>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0" name="圖片 79">
            <a:extLst>
              <a:ext uri="{FF2B5EF4-FFF2-40B4-BE49-F238E27FC236}">
                <a16:creationId xmlns:a16="http://schemas.microsoft.com/office/drawing/2014/main" id="{142CAAB9-07BA-05F0-9ECA-BE92CE0B6BA9}"/>
              </a:ext>
            </a:extLst>
          </p:cNvPr>
          <p:cNvPicPr>
            <a:picLocks noChangeAspect="1"/>
          </p:cNvPicPr>
          <p:nvPr/>
        </p:nvPicPr>
        <p:blipFill>
          <a:blip r:embed="rId3"/>
          <a:stretch>
            <a:fillRect/>
          </a:stretch>
        </p:blipFill>
        <p:spPr>
          <a:xfrm>
            <a:off x="6242880" y="1462432"/>
            <a:ext cx="3330080" cy="1970768"/>
          </a:xfrm>
          <a:prstGeom prst="rect">
            <a:avLst/>
          </a:prstGeom>
        </p:spPr>
      </p:pic>
      <p:sp>
        <p:nvSpPr>
          <p:cNvPr id="81" name="矩形 80">
            <a:extLst>
              <a:ext uri="{FF2B5EF4-FFF2-40B4-BE49-F238E27FC236}">
                <a16:creationId xmlns:a16="http://schemas.microsoft.com/office/drawing/2014/main" id="{C517EB77-EC61-8B0C-D122-4C69317CE938}"/>
              </a:ext>
            </a:extLst>
          </p:cNvPr>
          <p:cNvSpPr/>
          <p:nvPr/>
        </p:nvSpPr>
        <p:spPr>
          <a:xfrm>
            <a:off x="6492140" y="1496133"/>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2" name="圖片 81">
            <a:extLst>
              <a:ext uri="{FF2B5EF4-FFF2-40B4-BE49-F238E27FC236}">
                <a16:creationId xmlns:a16="http://schemas.microsoft.com/office/drawing/2014/main" id="{63D68553-504C-1703-E467-568CF64F924E}"/>
              </a:ext>
            </a:extLst>
          </p:cNvPr>
          <p:cNvPicPr>
            <a:picLocks noChangeAspect="1"/>
          </p:cNvPicPr>
          <p:nvPr/>
        </p:nvPicPr>
        <p:blipFill>
          <a:blip r:embed="rId4"/>
          <a:stretch>
            <a:fillRect/>
          </a:stretch>
        </p:blipFill>
        <p:spPr>
          <a:xfrm>
            <a:off x="9498857" y="1462432"/>
            <a:ext cx="2526698" cy="2037255"/>
          </a:xfrm>
          <a:prstGeom prst="rect">
            <a:avLst/>
          </a:prstGeom>
        </p:spPr>
      </p:pic>
      <p:sp>
        <p:nvSpPr>
          <p:cNvPr id="83" name="矩形 82">
            <a:extLst>
              <a:ext uri="{FF2B5EF4-FFF2-40B4-BE49-F238E27FC236}">
                <a16:creationId xmlns:a16="http://schemas.microsoft.com/office/drawing/2014/main" id="{09CB4C6B-6250-C246-50EA-479040E3FFB1}"/>
              </a:ext>
            </a:extLst>
          </p:cNvPr>
          <p:cNvSpPr/>
          <p:nvPr/>
        </p:nvSpPr>
        <p:spPr>
          <a:xfrm>
            <a:off x="11906791" y="3360340"/>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004E0B3A-682E-D356-26EB-A8FA6B4EC737}"/>
              </a:ext>
            </a:extLst>
          </p:cNvPr>
          <p:cNvSpPr/>
          <p:nvPr/>
        </p:nvSpPr>
        <p:spPr>
          <a:xfrm>
            <a:off x="9937244" y="2823974"/>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加號 84">
            <a:extLst>
              <a:ext uri="{FF2B5EF4-FFF2-40B4-BE49-F238E27FC236}">
                <a16:creationId xmlns:a16="http://schemas.microsoft.com/office/drawing/2014/main" id="{0FA72640-DDD0-0729-E44B-328D7F7D6719}"/>
              </a:ext>
            </a:extLst>
          </p:cNvPr>
          <p:cNvSpPr/>
          <p:nvPr/>
        </p:nvSpPr>
        <p:spPr>
          <a:xfrm>
            <a:off x="6748542" y="236921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加號 85">
            <a:extLst>
              <a:ext uri="{FF2B5EF4-FFF2-40B4-BE49-F238E27FC236}">
                <a16:creationId xmlns:a16="http://schemas.microsoft.com/office/drawing/2014/main" id="{61469139-FFBF-9EB6-341B-05F2269A26DE}"/>
              </a:ext>
            </a:extLst>
          </p:cNvPr>
          <p:cNvSpPr/>
          <p:nvPr/>
        </p:nvSpPr>
        <p:spPr>
          <a:xfrm>
            <a:off x="7224315" y="2290612"/>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7" name="加號 86">
            <a:extLst>
              <a:ext uri="{FF2B5EF4-FFF2-40B4-BE49-F238E27FC236}">
                <a16:creationId xmlns:a16="http://schemas.microsoft.com/office/drawing/2014/main" id="{343CB3F1-00FF-7F39-2014-4A9FE93DD35F}"/>
              </a:ext>
            </a:extLst>
          </p:cNvPr>
          <p:cNvSpPr/>
          <p:nvPr/>
        </p:nvSpPr>
        <p:spPr>
          <a:xfrm>
            <a:off x="6905746" y="2606942"/>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加號 87">
            <a:extLst>
              <a:ext uri="{FF2B5EF4-FFF2-40B4-BE49-F238E27FC236}">
                <a16:creationId xmlns:a16="http://schemas.microsoft.com/office/drawing/2014/main" id="{F0458942-FC1D-0FC5-DC14-87B8737B366B}"/>
              </a:ext>
            </a:extLst>
          </p:cNvPr>
          <p:cNvSpPr/>
          <p:nvPr/>
        </p:nvSpPr>
        <p:spPr>
          <a:xfrm>
            <a:off x="8197461" y="221814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加號 88">
            <a:extLst>
              <a:ext uri="{FF2B5EF4-FFF2-40B4-BE49-F238E27FC236}">
                <a16:creationId xmlns:a16="http://schemas.microsoft.com/office/drawing/2014/main" id="{196E8126-C52B-50BF-278B-E7D4A6084990}"/>
              </a:ext>
            </a:extLst>
          </p:cNvPr>
          <p:cNvSpPr/>
          <p:nvPr/>
        </p:nvSpPr>
        <p:spPr>
          <a:xfrm>
            <a:off x="7981306" y="185611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0" name="加號 89">
            <a:extLst>
              <a:ext uri="{FF2B5EF4-FFF2-40B4-BE49-F238E27FC236}">
                <a16:creationId xmlns:a16="http://schemas.microsoft.com/office/drawing/2014/main" id="{264D2F20-97C8-7667-CDF3-C20118D5FE2C}"/>
              </a:ext>
            </a:extLst>
          </p:cNvPr>
          <p:cNvSpPr/>
          <p:nvPr/>
        </p:nvSpPr>
        <p:spPr>
          <a:xfrm>
            <a:off x="8138510" y="1607211"/>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1" name="文字方塊 90">
            <a:extLst>
              <a:ext uri="{FF2B5EF4-FFF2-40B4-BE49-F238E27FC236}">
                <a16:creationId xmlns:a16="http://schemas.microsoft.com/office/drawing/2014/main" id="{3F6DD4B5-98A2-482E-F18B-EE36CE18E37D}"/>
              </a:ext>
            </a:extLst>
          </p:cNvPr>
          <p:cNvSpPr txBox="1"/>
          <p:nvPr/>
        </p:nvSpPr>
        <p:spPr>
          <a:xfrm>
            <a:off x="8276063" y="2329640"/>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2" name="文字方塊 91">
            <a:extLst>
              <a:ext uri="{FF2B5EF4-FFF2-40B4-BE49-F238E27FC236}">
                <a16:creationId xmlns:a16="http://schemas.microsoft.com/office/drawing/2014/main" id="{99D95781-35C3-0062-CE53-146783F8B22B}"/>
              </a:ext>
            </a:extLst>
          </p:cNvPr>
          <p:cNvSpPr txBox="1"/>
          <p:nvPr/>
        </p:nvSpPr>
        <p:spPr>
          <a:xfrm>
            <a:off x="7739336" y="1774084"/>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文字方塊 92">
            <a:extLst>
              <a:ext uri="{FF2B5EF4-FFF2-40B4-BE49-F238E27FC236}">
                <a16:creationId xmlns:a16="http://schemas.microsoft.com/office/drawing/2014/main" id="{9FB7692E-804B-FEDA-755C-E11188378DD3}"/>
              </a:ext>
            </a:extLst>
          </p:cNvPr>
          <p:cNvSpPr txBox="1"/>
          <p:nvPr/>
        </p:nvSpPr>
        <p:spPr>
          <a:xfrm>
            <a:off x="8295714" y="154013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4" name="文字方塊 93">
            <a:extLst>
              <a:ext uri="{FF2B5EF4-FFF2-40B4-BE49-F238E27FC236}">
                <a16:creationId xmlns:a16="http://schemas.microsoft.com/office/drawing/2014/main" id="{2435A493-7671-4932-1680-C10DAF457D17}"/>
              </a:ext>
            </a:extLst>
          </p:cNvPr>
          <p:cNvSpPr txBox="1"/>
          <p:nvPr/>
        </p:nvSpPr>
        <p:spPr>
          <a:xfrm>
            <a:off x="7302917" y="210012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5" name="文字方塊 94">
            <a:extLst>
              <a:ext uri="{FF2B5EF4-FFF2-40B4-BE49-F238E27FC236}">
                <a16:creationId xmlns:a16="http://schemas.microsoft.com/office/drawing/2014/main" id="{CEA5C95B-231E-78A0-0AE4-E092D16A0C10}"/>
              </a:ext>
            </a:extLst>
          </p:cNvPr>
          <p:cNvSpPr txBox="1"/>
          <p:nvPr/>
        </p:nvSpPr>
        <p:spPr>
          <a:xfrm>
            <a:off x="6772347" y="2184862"/>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6" name="文字方塊 95">
            <a:extLst>
              <a:ext uri="{FF2B5EF4-FFF2-40B4-BE49-F238E27FC236}">
                <a16:creationId xmlns:a16="http://schemas.microsoft.com/office/drawing/2014/main" id="{5D3EB85B-B7CC-0F76-C2FD-BDB0CB28187E}"/>
              </a:ext>
            </a:extLst>
          </p:cNvPr>
          <p:cNvSpPr txBox="1"/>
          <p:nvPr/>
        </p:nvSpPr>
        <p:spPr>
          <a:xfrm>
            <a:off x="6979044" y="2702146"/>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7" name="橢圓 96">
            <a:extLst>
              <a:ext uri="{FF2B5EF4-FFF2-40B4-BE49-F238E27FC236}">
                <a16:creationId xmlns:a16="http://schemas.microsoft.com/office/drawing/2014/main" id="{F805BF79-D8C3-1736-E84B-970E9F644200}"/>
              </a:ext>
            </a:extLst>
          </p:cNvPr>
          <p:cNvSpPr/>
          <p:nvPr/>
        </p:nvSpPr>
        <p:spPr>
          <a:xfrm rot="20811593">
            <a:off x="7894032" y="1511782"/>
            <a:ext cx="496635" cy="61133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8" name="直線接點 97">
            <a:extLst>
              <a:ext uri="{FF2B5EF4-FFF2-40B4-BE49-F238E27FC236}">
                <a16:creationId xmlns:a16="http://schemas.microsoft.com/office/drawing/2014/main" id="{2CE32D26-3B77-3E96-AE74-F98A2F32C7DD}"/>
              </a:ext>
            </a:extLst>
          </p:cNvPr>
          <p:cNvCxnSpPr>
            <a:cxnSpLocks/>
          </p:cNvCxnSpPr>
          <p:nvPr/>
        </p:nvCxnSpPr>
        <p:spPr>
          <a:xfrm>
            <a:off x="10207025" y="2892633"/>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D11BB11E-42DC-905E-D548-BAFDD17DDA0F}"/>
              </a:ext>
            </a:extLst>
          </p:cNvPr>
          <p:cNvCxnSpPr>
            <a:cxnSpLocks/>
          </p:cNvCxnSpPr>
          <p:nvPr/>
        </p:nvCxnSpPr>
        <p:spPr>
          <a:xfrm>
            <a:off x="10619685" y="2892633"/>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2276960C-D76F-1D5D-7A95-F8F01D499D2D}"/>
              </a:ext>
            </a:extLst>
          </p:cNvPr>
          <p:cNvCxnSpPr>
            <a:cxnSpLocks/>
          </p:cNvCxnSpPr>
          <p:nvPr/>
        </p:nvCxnSpPr>
        <p:spPr>
          <a:xfrm flipH="1">
            <a:off x="10207025" y="2886398"/>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420FAD7F-C717-0B0C-D4B9-A428D3257F1D}"/>
              </a:ext>
            </a:extLst>
          </p:cNvPr>
          <p:cNvSpPr/>
          <p:nvPr/>
        </p:nvSpPr>
        <p:spPr>
          <a:xfrm rot="20221240">
            <a:off x="6651350" y="2187516"/>
            <a:ext cx="382119" cy="7814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02" name="直線接點 101">
            <a:extLst>
              <a:ext uri="{FF2B5EF4-FFF2-40B4-BE49-F238E27FC236}">
                <a16:creationId xmlns:a16="http://schemas.microsoft.com/office/drawing/2014/main" id="{46388164-23CE-82BE-BAE1-8B467FDFDAB1}"/>
              </a:ext>
            </a:extLst>
          </p:cNvPr>
          <p:cNvCxnSpPr>
            <a:cxnSpLocks/>
          </p:cNvCxnSpPr>
          <p:nvPr/>
        </p:nvCxnSpPr>
        <p:spPr>
          <a:xfrm>
            <a:off x="11410616" y="2892633"/>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D6398CC3-4CAE-3169-1E6A-51AC00C6D07F}"/>
              </a:ext>
            </a:extLst>
          </p:cNvPr>
          <p:cNvCxnSpPr>
            <a:cxnSpLocks/>
          </p:cNvCxnSpPr>
          <p:nvPr/>
        </p:nvCxnSpPr>
        <p:spPr>
          <a:xfrm>
            <a:off x="11823276" y="2892633"/>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328B56ED-4A46-C37F-B57D-EA84E8BC9D73}"/>
              </a:ext>
            </a:extLst>
          </p:cNvPr>
          <p:cNvCxnSpPr>
            <a:cxnSpLocks/>
          </p:cNvCxnSpPr>
          <p:nvPr/>
        </p:nvCxnSpPr>
        <p:spPr>
          <a:xfrm flipH="1">
            <a:off x="11410616" y="2886398"/>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E183F56E-3487-A589-983F-05561A1E407A}"/>
              </a:ext>
            </a:extLst>
          </p:cNvPr>
          <p:cNvCxnSpPr>
            <a:cxnSpLocks/>
          </p:cNvCxnSpPr>
          <p:nvPr/>
        </p:nvCxnSpPr>
        <p:spPr>
          <a:xfrm>
            <a:off x="9843491" y="2744482"/>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571C0D51-AA90-C945-D104-74E105A35D92}"/>
              </a:ext>
            </a:extLst>
          </p:cNvPr>
          <p:cNvCxnSpPr>
            <a:cxnSpLocks/>
          </p:cNvCxnSpPr>
          <p:nvPr/>
        </p:nvCxnSpPr>
        <p:spPr>
          <a:xfrm flipH="1">
            <a:off x="9843491" y="2764146"/>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E5800524-9545-01FE-712E-3CD866E9A44C}"/>
              </a:ext>
            </a:extLst>
          </p:cNvPr>
          <p:cNvCxnSpPr>
            <a:cxnSpLocks/>
          </p:cNvCxnSpPr>
          <p:nvPr/>
        </p:nvCxnSpPr>
        <p:spPr>
          <a:xfrm>
            <a:off x="10428092" y="2744482"/>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F2599D10-BF15-C6FF-20C8-A173CCF83D4D}"/>
              </a:ext>
            </a:extLst>
          </p:cNvPr>
          <p:cNvCxnSpPr>
            <a:cxnSpLocks/>
          </p:cNvCxnSpPr>
          <p:nvPr/>
        </p:nvCxnSpPr>
        <p:spPr>
          <a:xfrm>
            <a:off x="11051995" y="2744482"/>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47B0E80F-51F0-ADE4-C708-49F5D76DF6EB}"/>
              </a:ext>
            </a:extLst>
          </p:cNvPr>
          <p:cNvCxnSpPr>
            <a:cxnSpLocks/>
          </p:cNvCxnSpPr>
          <p:nvPr/>
        </p:nvCxnSpPr>
        <p:spPr>
          <a:xfrm flipH="1">
            <a:off x="11051995" y="2764146"/>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196923E3-BD04-25FA-6A99-1CB4B3A25A3B}"/>
              </a:ext>
            </a:extLst>
          </p:cNvPr>
          <p:cNvCxnSpPr>
            <a:cxnSpLocks/>
          </p:cNvCxnSpPr>
          <p:nvPr/>
        </p:nvCxnSpPr>
        <p:spPr>
          <a:xfrm>
            <a:off x="11636596" y="2744482"/>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61CB8B19-2EDE-4C44-B8C7-C8834C506E6D}"/>
              </a:ext>
            </a:extLst>
          </p:cNvPr>
          <p:cNvCxnSpPr>
            <a:cxnSpLocks/>
          </p:cNvCxnSpPr>
          <p:nvPr/>
        </p:nvCxnSpPr>
        <p:spPr>
          <a:xfrm>
            <a:off x="10133336" y="1774084"/>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B8B588B8-08B2-6BED-C4FB-000C7B8886D0}"/>
              </a:ext>
            </a:extLst>
          </p:cNvPr>
          <p:cNvCxnSpPr>
            <a:cxnSpLocks/>
          </p:cNvCxnSpPr>
          <p:nvPr/>
        </p:nvCxnSpPr>
        <p:spPr>
          <a:xfrm>
            <a:off x="11341840" y="1774084"/>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A69BB7E5-EF20-D304-8494-4C9596F422A0}"/>
              </a:ext>
            </a:extLst>
          </p:cNvPr>
          <p:cNvCxnSpPr>
            <a:cxnSpLocks/>
          </p:cNvCxnSpPr>
          <p:nvPr/>
        </p:nvCxnSpPr>
        <p:spPr>
          <a:xfrm flipH="1">
            <a:off x="10133336" y="1777229"/>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34087575-06E3-22F9-9AFA-25AA3C5A6DD5}"/>
              </a:ext>
            </a:extLst>
          </p:cNvPr>
          <p:cNvCxnSpPr/>
          <p:nvPr/>
        </p:nvCxnSpPr>
        <p:spPr>
          <a:xfrm>
            <a:off x="4143368" y="2251257"/>
            <a:ext cx="1677245"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17" name="文字方塊 116">
            <a:extLst>
              <a:ext uri="{FF2B5EF4-FFF2-40B4-BE49-F238E27FC236}">
                <a16:creationId xmlns:a16="http://schemas.microsoft.com/office/drawing/2014/main" id="{5E246176-3DAE-D926-92FA-BC72766006B1}"/>
              </a:ext>
            </a:extLst>
          </p:cNvPr>
          <p:cNvSpPr txBox="1"/>
          <p:nvPr/>
        </p:nvSpPr>
        <p:spPr>
          <a:xfrm>
            <a:off x="4384490" y="1907524"/>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18" name="直線接點 117">
            <a:extLst>
              <a:ext uri="{FF2B5EF4-FFF2-40B4-BE49-F238E27FC236}">
                <a16:creationId xmlns:a16="http://schemas.microsoft.com/office/drawing/2014/main" id="{6DBDD8A4-27B6-C37E-5C25-F046AF754F5A}"/>
              </a:ext>
            </a:extLst>
          </p:cNvPr>
          <p:cNvCxnSpPr>
            <a:cxnSpLocks/>
          </p:cNvCxnSpPr>
          <p:nvPr/>
        </p:nvCxnSpPr>
        <p:spPr>
          <a:xfrm>
            <a:off x="9794365" y="2823974"/>
            <a:ext cx="2012782"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19" name="文字方塊 118">
            <a:extLst>
              <a:ext uri="{FF2B5EF4-FFF2-40B4-BE49-F238E27FC236}">
                <a16:creationId xmlns:a16="http://schemas.microsoft.com/office/drawing/2014/main" id="{46EC58F8-30F2-AF5E-ECF9-BC5199520CC8}"/>
              </a:ext>
            </a:extLst>
          </p:cNvPr>
          <p:cNvSpPr txBox="1"/>
          <p:nvPr/>
        </p:nvSpPr>
        <p:spPr>
          <a:xfrm>
            <a:off x="10133564" y="2355068"/>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2" name="橢圓 121">
            <a:extLst>
              <a:ext uri="{FF2B5EF4-FFF2-40B4-BE49-F238E27FC236}">
                <a16:creationId xmlns:a16="http://schemas.microsoft.com/office/drawing/2014/main" id="{05A7B00F-8F33-CF2A-CE37-8294813C25F8}"/>
              </a:ext>
            </a:extLst>
          </p:cNvPr>
          <p:cNvSpPr/>
          <p:nvPr/>
        </p:nvSpPr>
        <p:spPr>
          <a:xfrm rot="20221240">
            <a:off x="7181704" y="2004751"/>
            <a:ext cx="382119" cy="580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3" name="橢圓 122">
            <a:extLst>
              <a:ext uri="{FF2B5EF4-FFF2-40B4-BE49-F238E27FC236}">
                <a16:creationId xmlns:a16="http://schemas.microsoft.com/office/drawing/2014/main" id="{5B4052E6-638A-7BFC-8B53-968C25F3462E}"/>
              </a:ext>
            </a:extLst>
          </p:cNvPr>
          <p:cNvSpPr/>
          <p:nvPr/>
        </p:nvSpPr>
        <p:spPr>
          <a:xfrm rot="20811593">
            <a:off x="8047864" y="2134741"/>
            <a:ext cx="496635" cy="30389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24" name="直線接點 123">
            <a:extLst>
              <a:ext uri="{FF2B5EF4-FFF2-40B4-BE49-F238E27FC236}">
                <a16:creationId xmlns:a16="http://schemas.microsoft.com/office/drawing/2014/main" id="{B520C7EA-F741-195C-56B2-2CB908462066}"/>
              </a:ext>
            </a:extLst>
          </p:cNvPr>
          <p:cNvCxnSpPr>
            <a:cxnSpLocks/>
          </p:cNvCxnSpPr>
          <p:nvPr/>
        </p:nvCxnSpPr>
        <p:spPr>
          <a:xfrm>
            <a:off x="3862170" y="5455379"/>
            <a:ext cx="2233830"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25" name="文字方塊 124">
            <a:extLst>
              <a:ext uri="{FF2B5EF4-FFF2-40B4-BE49-F238E27FC236}">
                <a16:creationId xmlns:a16="http://schemas.microsoft.com/office/drawing/2014/main" id="{0D6AC943-F19F-D359-65A4-31A24C4158C8}"/>
              </a:ext>
            </a:extLst>
          </p:cNvPr>
          <p:cNvSpPr txBox="1"/>
          <p:nvPr/>
        </p:nvSpPr>
        <p:spPr>
          <a:xfrm>
            <a:off x="4403861" y="4645593"/>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7" name="橢圓 126">
            <a:extLst>
              <a:ext uri="{FF2B5EF4-FFF2-40B4-BE49-F238E27FC236}">
                <a16:creationId xmlns:a16="http://schemas.microsoft.com/office/drawing/2014/main" id="{33EDAF97-E26B-7929-AB2C-950765407521}"/>
              </a:ext>
            </a:extLst>
          </p:cNvPr>
          <p:cNvSpPr/>
          <p:nvPr/>
        </p:nvSpPr>
        <p:spPr>
          <a:xfrm rot="20221240">
            <a:off x="1050768" y="4902975"/>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8" name="橢圓 127">
            <a:extLst>
              <a:ext uri="{FF2B5EF4-FFF2-40B4-BE49-F238E27FC236}">
                <a16:creationId xmlns:a16="http://schemas.microsoft.com/office/drawing/2014/main" id="{9EDE164E-4354-20C6-8483-E884DFBEA6C2}"/>
              </a:ext>
            </a:extLst>
          </p:cNvPr>
          <p:cNvSpPr/>
          <p:nvPr/>
        </p:nvSpPr>
        <p:spPr>
          <a:xfrm rot="20221240">
            <a:off x="1430504" y="4589371"/>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9" name="橢圓 128">
            <a:extLst>
              <a:ext uri="{FF2B5EF4-FFF2-40B4-BE49-F238E27FC236}">
                <a16:creationId xmlns:a16="http://schemas.microsoft.com/office/drawing/2014/main" id="{945B6D7B-874C-1FE1-0DEB-6A0895C746C0}"/>
              </a:ext>
            </a:extLst>
          </p:cNvPr>
          <p:cNvSpPr/>
          <p:nvPr/>
        </p:nvSpPr>
        <p:spPr>
          <a:xfrm rot="20811593">
            <a:off x="2307633" y="3780151"/>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2" name="橢圓 131">
            <a:extLst>
              <a:ext uri="{FF2B5EF4-FFF2-40B4-BE49-F238E27FC236}">
                <a16:creationId xmlns:a16="http://schemas.microsoft.com/office/drawing/2014/main" id="{EF66EA40-F995-F049-70D8-DDDFABCD2AFB}"/>
              </a:ext>
            </a:extLst>
          </p:cNvPr>
          <p:cNvSpPr/>
          <p:nvPr/>
        </p:nvSpPr>
        <p:spPr>
          <a:xfrm rot="20811593">
            <a:off x="2296619" y="4429949"/>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38" name="群組 137">
            <a:extLst>
              <a:ext uri="{FF2B5EF4-FFF2-40B4-BE49-F238E27FC236}">
                <a16:creationId xmlns:a16="http://schemas.microsoft.com/office/drawing/2014/main" id="{8683E0F4-FC33-0C26-0D25-FE52527D6A25}"/>
              </a:ext>
            </a:extLst>
          </p:cNvPr>
          <p:cNvGrpSpPr/>
          <p:nvPr/>
        </p:nvGrpSpPr>
        <p:grpSpPr>
          <a:xfrm>
            <a:off x="7169988" y="3559513"/>
            <a:ext cx="4065160" cy="2531069"/>
            <a:chOff x="6365781" y="3559514"/>
            <a:chExt cx="3932296" cy="2662741"/>
          </a:xfrm>
        </p:grpSpPr>
        <p:pic>
          <p:nvPicPr>
            <p:cNvPr id="134" name="圖片 133">
              <a:extLst>
                <a:ext uri="{FF2B5EF4-FFF2-40B4-BE49-F238E27FC236}">
                  <a16:creationId xmlns:a16="http://schemas.microsoft.com/office/drawing/2014/main" id="{E6EF8C66-ACB0-1C5F-46F8-236CE9945191}"/>
                </a:ext>
              </a:extLst>
            </p:cNvPr>
            <p:cNvPicPr>
              <a:picLocks noChangeAspect="1"/>
            </p:cNvPicPr>
            <p:nvPr/>
          </p:nvPicPr>
          <p:blipFill>
            <a:blip r:embed="rId5"/>
            <a:stretch>
              <a:fillRect/>
            </a:stretch>
          </p:blipFill>
          <p:spPr>
            <a:xfrm>
              <a:off x="6365781" y="3559514"/>
              <a:ext cx="3821246" cy="2662741"/>
            </a:xfrm>
            <a:prstGeom prst="rect">
              <a:avLst/>
            </a:prstGeom>
          </p:spPr>
        </p:pic>
        <p:sp>
          <p:nvSpPr>
            <p:cNvPr id="135" name="矩形 134">
              <a:extLst>
                <a:ext uri="{FF2B5EF4-FFF2-40B4-BE49-F238E27FC236}">
                  <a16:creationId xmlns:a16="http://schemas.microsoft.com/office/drawing/2014/main" id="{FF42F75A-B6ED-1176-6574-80807D57C2EF}"/>
                </a:ext>
              </a:extLst>
            </p:cNvPr>
            <p:cNvSpPr/>
            <p:nvPr/>
          </p:nvSpPr>
          <p:spPr>
            <a:xfrm>
              <a:off x="8772525" y="3566760"/>
              <a:ext cx="1525552" cy="900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Tree>
    <p:extLst>
      <p:ext uri="{BB962C8B-B14F-4D97-AF65-F5344CB8AC3E}">
        <p14:creationId xmlns:p14="http://schemas.microsoft.com/office/powerpoint/2010/main" val="16449006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A0BFCC30-E181-6DAC-D940-B222DCC394B7}"/>
              </a:ext>
            </a:extLst>
          </p:cNvPr>
          <p:cNvPicPr>
            <a:picLocks noChangeAspect="1"/>
          </p:cNvPicPr>
          <p:nvPr/>
        </p:nvPicPr>
        <p:blipFill>
          <a:blip r:embed="rId2"/>
          <a:stretch>
            <a:fillRect/>
          </a:stretch>
        </p:blipFill>
        <p:spPr>
          <a:xfrm>
            <a:off x="2009238" y="1709456"/>
            <a:ext cx="7697274" cy="4029637"/>
          </a:xfrm>
          <a:prstGeom prst="rect">
            <a:avLst/>
          </a:prstGeom>
        </p:spPr>
      </p:pic>
      <p:sp>
        <p:nvSpPr>
          <p:cNvPr id="7" name="標題 1">
            <a:extLst>
              <a:ext uri="{FF2B5EF4-FFF2-40B4-BE49-F238E27FC236}">
                <a16:creationId xmlns:a16="http://schemas.microsoft.com/office/drawing/2014/main" id="{FD9584F8-D46B-B960-8662-6CBA70BBD6C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探討客群分析中的分類和分群問題</a:t>
            </a:r>
            <a:endPar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02E6E57E-432A-5071-285A-8B06E215C70D}"/>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200650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200329"/>
          </a:xfrm>
          <a:prstGeom prst="rect">
            <a:avLst/>
          </a:prstGeom>
          <a:noFill/>
        </p:spPr>
        <p:txBody>
          <a:bodyPr wrap="square">
            <a:spAutoFit/>
          </a:bodyPr>
          <a:lstStyle/>
          <a:p>
            <a:pPr algn="l"/>
            <a:r>
              <a:rPr lang="en-US" altLang="zh-TW" sz="1200" b="1" dirty="0" err="1">
                <a:solidFill>
                  <a:srgbClr val="443F3F"/>
                </a:solidFill>
                <a:latin typeface="Raleway" panose="020F0502020204030204" pitchFamily="2" charset="0"/>
              </a:rPr>
              <a:t>Kmeans</a:t>
            </a:r>
            <a:endParaRPr lang="en-US" altLang="zh-TW" sz="1200" b="1" dirty="0">
              <a:solidFill>
                <a:srgbClr val="443F3F"/>
              </a:solidFill>
              <a:effectLst/>
              <a:latin typeface="Raleway" panose="020F0502020204030204" pitchFamily="2" charset="0"/>
            </a:endParaRPr>
          </a:p>
          <a:p>
            <a:pPr algn="l"/>
            <a:r>
              <a:rPr lang="en-US" altLang="zh-TW" sz="1200" dirty="0">
                <a:solidFill>
                  <a:srgbClr val="249DCE"/>
                </a:solidFill>
                <a:latin typeface="微軟正黑體" panose="020B0604030504040204" pitchFamily="34" charset="-120"/>
                <a:ea typeface="微軟正黑體" panose="020B0604030504040204" pitchFamily="34" charset="-120"/>
                <a:hlinkClick r:id="rId2"/>
              </a:rPr>
              <a:t>https://medium.com/@jason8410271027/%E5%AD%B8%E7%BF%92%E7%AD%86%E8%A8%98-k-means%E7%90%86%E8%AB%96%E7%AF%87-40e0ae506e1b</a:t>
            </a:r>
            <a:endParaRPr lang="en-US" altLang="zh-TW" sz="1200" dirty="0">
              <a:solidFill>
                <a:srgbClr val="249DCE"/>
              </a:solidFill>
              <a:latin typeface="微軟正黑體" panose="020B0604030504040204" pitchFamily="34" charset="-120"/>
              <a:ea typeface="微軟正黑體" panose="020B0604030504040204" pitchFamily="34" charset="-120"/>
            </a:endParaRPr>
          </a:p>
          <a:p>
            <a:pPr algn="l"/>
            <a:endParaRPr lang="en-US" altLang="zh-TW" sz="1200" dirty="0">
              <a:solidFill>
                <a:srgbClr val="249DCE"/>
              </a:solidFill>
              <a:latin typeface="微軟正黑體" panose="020B0604030504040204" pitchFamily="34" charset="-120"/>
              <a:ea typeface="微軟正黑體" panose="020B0604030504040204" pitchFamily="34" charset="-120"/>
            </a:endParaRPr>
          </a:p>
          <a:p>
            <a:pPr algn="l"/>
            <a:r>
              <a:rPr lang="en-US" altLang="zh-TW" sz="1200" b="1" dirty="0">
                <a:solidFill>
                  <a:srgbClr val="443F3F"/>
                </a:solidFill>
                <a:effectLst/>
                <a:latin typeface="Raleway" panose="020F0502020204030204" pitchFamily="2" charset="0"/>
              </a:rPr>
              <a:t>Hierarchical Clustering </a:t>
            </a:r>
            <a:r>
              <a:rPr lang="zh-TW" altLang="en-US" sz="1200" b="1" dirty="0">
                <a:solidFill>
                  <a:srgbClr val="443F3F"/>
                </a:solidFill>
                <a:effectLst/>
                <a:latin typeface="Raleway" panose="020F0502020204030204" pitchFamily="2" charset="0"/>
              </a:rPr>
              <a:t>階層式分群 </a:t>
            </a:r>
            <a:r>
              <a:rPr lang="en-US" altLang="zh-TW" sz="1200" b="1" dirty="0">
                <a:solidFill>
                  <a:srgbClr val="443F3F"/>
                </a:solidFill>
                <a:effectLst/>
                <a:latin typeface="Raleway" panose="020F0502020204030204" pitchFamily="2" charset="0"/>
              </a:rPr>
              <a:t>| Clustering </a:t>
            </a:r>
            <a:r>
              <a:rPr lang="zh-TW" altLang="en-US" sz="1200" b="1" dirty="0">
                <a:solidFill>
                  <a:srgbClr val="443F3F"/>
                </a:solidFill>
                <a:effectLst/>
                <a:latin typeface="Raleway" panose="020F0502020204030204" pitchFamily="2" charset="0"/>
              </a:rPr>
              <a:t>資料分群 </a:t>
            </a:r>
            <a:r>
              <a:rPr lang="en-US" altLang="zh-TW" sz="1200" b="1" dirty="0">
                <a:solidFill>
                  <a:srgbClr val="443F3F"/>
                </a:solidFill>
                <a:effectLst/>
                <a:latin typeface="Raleway" panose="020F0502020204030204" pitchFamily="2" charset="0"/>
              </a:rPr>
              <a:t>| R </a:t>
            </a:r>
            <a:r>
              <a:rPr lang="zh-TW" altLang="en-US" sz="1200" b="1" dirty="0">
                <a:solidFill>
                  <a:srgbClr val="443F3F"/>
                </a:solidFill>
                <a:effectLst/>
                <a:latin typeface="Raleway" panose="020F0502020204030204" pitchFamily="2" charset="0"/>
              </a:rPr>
              <a:t>統計</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https://jamleecute.web.app/hierarchical-clustering-%E9%9A%8E%E5%B1%A4%E5%BC%8F%E5%88%86%E7%BE%A4/</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4009949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LDA</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PCA</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t-SNE</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降維技術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Dimension Reduction</a:t>
            </a:r>
          </a:p>
        </p:txBody>
      </p:sp>
    </p:spTree>
    <p:extLst>
      <p:ext uri="{BB962C8B-B14F-4D97-AF65-F5344CB8AC3E}">
        <p14:creationId xmlns:p14="http://schemas.microsoft.com/office/powerpoint/2010/main" val="7194768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TW" sz="28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rPr>
              <a:t>Dimension Reduction</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7856861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1871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假如你現在是一位餐廳經理，你現在要分析顧客的用餐偏好，你可能會面臨到以下問題</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1200329"/>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搜集變數要越多越好嗎？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變數之間的相關性怎麼看？</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變數和群體之間的關係怎麼看？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有沒有辦法可以縮減變數呢？ </a:t>
            </a:r>
          </a:p>
        </p:txBody>
      </p:sp>
      <p:grpSp>
        <p:nvGrpSpPr>
          <p:cNvPr id="12" name="群組 11">
            <a:extLst>
              <a:ext uri="{FF2B5EF4-FFF2-40B4-BE49-F238E27FC236}">
                <a16:creationId xmlns:a16="http://schemas.microsoft.com/office/drawing/2014/main" id="{3A97F322-664A-48F3-A5E6-E38EAEDDBC06}"/>
              </a:ext>
            </a:extLst>
          </p:cNvPr>
          <p:cNvGrpSpPr/>
          <p:nvPr/>
        </p:nvGrpSpPr>
        <p:grpSpPr>
          <a:xfrm>
            <a:off x="5237511" y="2894205"/>
            <a:ext cx="6744054" cy="2308324"/>
            <a:chOff x="4968570" y="2508230"/>
            <a:chExt cx="6744054" cy="2308324"/>
          </a:xfrm>
        </p:grpSpPr>
        <p:sp>
          <p:nvSpPr>
            <p:cNvPr id="6" name="矩形 5">
              <a:extLst>
                <a:ext uri="{FF2B5EF4-FFF2-40B4-BE49-F238E27FC236}">
                  <a16:creationId xmlns:a16="http://schemas.microsoft.com/office/drawing/2014/main" id="{C31021F3-C34B-4730-BF5B-91878C90D25E}"/>
                </a:ext>
              </a:extLst>
            </p:cNvPr>
            <p:cNvSpPr/>
            <p:nvPr/>
          </p:nvSpPr>
          <p:spPr>
            <a:xfrm>
              <a:off x="4968570" y="2508230"/>
              <a:ext cx="2653553"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顧客資料變數</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顧客的年齡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性別</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收入水平</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居住區域</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喜歡的菜品種類</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用餐頻率</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對餐廳服務的滿意度</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用餐時間的偏好</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喜歡的飲料類型</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過敏或忌口的食物</a:t>
              </a:r>
            </a:p>
          </p:txBody>
        </p:sp>
        <p:cxnSp>
          <p:nvCxnSpPr>
            <p:cNvPr id="9" name="直線接點 8">
              <a:extLst>
                <a:ext uri="{FF2B5EF4-FFF2-40B4-BE49-F238E27FC236}">
                  <a16:creationId xmlns:a16="http://schemas.microsoft.com/office/drawing/2014/main" id="{B2983172-9B68-40A5-8215-6B5F1AC5616D}"/>
                </a:ext>
              </a:extLst>
            </p:cNvPr>
            <p:cNvCxnSpPr/>
            <p:nvPr/>
          </p:nvCxnSpPr>
          <p:spPr>
            <a:xfrm>
              <a:off x="4968570" y="2831922"/>
              <a:ext cx="2532766" cy="0"/>
            </a:xfrm>
            <a:prstGeom prst="line">
              <a:avLst/>
            </a:prstGeom>
            <a:ln w="28575">
              <a:solidFill>
                <a:srgbClr val="AA914A"/>
              </a:solidFill>
            </a:ln>
          </p:spPr>
          <p:style>
            <a:lnRef idx="1">
              <a:schemeClr val="accent5"/>
            </a:lnRef>
            <a:fillRef idx="0">
              <a:schemeClr val="accent5"/>
            </a:fillRef>
            <a:effectRef idx="0">
              <a:schemeClr val="accent5"/>
            </a:effectRef>
            <a:fontRef idx="minor">
              <a:schemeClr val="tx1"/>
            </a:fontRef>
          </p:style>
        </p:cxnSp>
        <p:sp>
          <p:nvSpPr>
            <p:cNvPr id="10" name="矩形 9">
              <a:extLst>
                <a:ext uri="{FF2B5EF4-FFF2-40B4-BE49-F238E27FC236}">
                  <a16:creationId xmlns:a16="http://schemas.microsoft.com/office/drawing/2014/main" id="{B2403BE6-4784-4199-AF03-BC37AB5E3683}"/>
                </a:ext>
              </a:extLst>
            </p:cNvPr>
            <p:cNvSpPr/>
            <p:nvPr/>
          </p:nvSpPr>
          <p:spPr>
            <a:xfrm>
              <a:off x="8668871" y="2508230"/>
              <a:ext cx="3043753"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顧客的基本特徵</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年齡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性別</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收入水平</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顧客的用餐習慣</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喜歡的菜品種類</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用餐頻率</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顧客對餐廳的整體滿意度</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服務</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環境</a:t>
              </a:r>
            </a:p>
          </p:txBody>
        </p:sp>
        <p:sp>
          <p:nvSpPr>
            <p:cNvPr id="11" name="箭號: 向右 10">
              <a:extLst>
                <a:ext uri="{FF2B5EF4-FFF2-40B4-BE49-F238E27FC236}">
                  <a16:creationId xmlns:a16="http://schemas.microsoft.com/office/drawing/2014/main" id="{19AD19BF-3E3A-4D0A-AE5E-1305009E35A9}"/>
                </a:ext>
              </a:extLst>
            </p:cNvPr>
            <p:cNvSpPr/>
            <p:nvPr/>
          </p:nvSpPr>
          <p:spPr>
            <a:xfrm>
              <a:off x="7622123" y="3384486"/>
              <a:ext cx="649705" cy="55581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3" name="矩形: 圓角 12">
            <a:extLst>
              <a:ext uri="{FF2B5EF4-FFF2-40B4-BE49-F238E27FC236}">
                <a16:creationId xmlns:a16="http://schemas.microsoft.com/office/drawing/2014/main" id="{2215E419-D437-4C6B-80D8-A28D0827BE64}"/>
              </a:ext>
            </a:extLst>
          </p:cNvPr>
          <p:cNvSpPr/>
          <p:nvPr/>
        </p:nvSpPr>
        <p:spPr>
          <a:xfrm>
            <a:off x="5555757" y="5369859"/>
            <a:ext cx="2017059" cy="394447"/>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個</a:t>
            </a:r>
          </a:p>
        </p:txBody>
      </p:sp>
      <p:sp>
        <p:nvSpPr>
          <p:cNvPr id="14" name="矩形: 圓角 13">
            <a:extLst>
              <a:ext uri="{FF2B5EF4-FFF2-40B4-BE49-F238E27FC236}">
                <a16:creationId xmlns:a16="http://schemas.microsoft.com/office/drawing/2014/main" id="{1A9BC62D-495B-4E86-86E5-FA2BE0FFD8BA}"/>
              </a:ext>
            </a:extLst>
          </p:cNvPr>
          <p:cNvSpPr/>
          <p:nvPr/>
        </p:nvSpPr>
        <p:spPr>
          <a:xfrm>
            <a:off x="8937812" y="5369859"/>
            <a:ext cx="2017059" cy="394447"/>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個</a:t>
            </a:r>
          </a:p>
        </p:txBody>
      </p:sp>
      <p:sp>
        <p:nvSpPr>
          <p:cNvPr id="15" name="矩形 14">
            <a:extLst>
              <a:ext uri="{FF2B5EF4-FFF2-40B4-BE49-F238E27FC236}">
                <a16:creationId xmlns:a16="http://schemas.microsoft.com/office/drawing/2014/main" id="{2A20E334-6252-4787-BF5B-592C1EB4DA80}"/>
              </a:ext>
            </a:extLst>
          </p:cNvPr>
          <p:cNvSpPr/>
          <p:nvPr/>
        </p:nvSpPr>
        <p:spPr>
          <a:xfrm>
            <a:off x="889217" y="4568843"/>
            <a:ext cx="366579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數學的本質不是將簡單的事情變複雜</a:t>
            </a:r>
            <a:endPar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而是將複雜的事物簡化</a:t>
            </a:r>
            <a:endPar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200" b="1" i="1"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Stan </a:t>
            </a:r>
            <a:r>
              <a:rPr kumimoji="0" lang="en-US" altLang="zh-TW" sz="1200" b="1" i="1" u="none" strike="noStrike" kern="1200" cap="none" spc="0" normalizeH="0" baseline="0" noProof="0" dirty="0" err="1">
                <a:ln>
                  <a:noFill/>
                </a:ln>
                <a:solidFill>
                  <a:srgbClr val="D8D8D8">
                    <a:lumMod val="10000"/>
                  </a:srgbClr>
                </a:solidFill>
                <a:effectLst/>
                <a:uLnTx/>
                <a:uFillTx/>
                <a:latin typeface="Century Gothic" panose="020F0302020204030204"/>
                <a:ea typeface="新細明體" panose="02020500000000000000" pitchFamily="18" charset="-120"/>
                <a:cs typeface="+mn-cs"/>
              </a:rPr>
              <a:t>Gudder</a:t>
            </a:r>
            <a:endPar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25621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583408" cy="383181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降維技術（</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Dimension Reduction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）是指在不失去數據重要信息的前提下，將高維數據轉換為低維數據的過程。這些技術在處理大數據集時尤為重要，因為它們可以減少計算成本、提高模型性能並使數據更易於可視化。</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主成分分析（</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Principal Component Analysis, PCA</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主成分分析是一種常用的降維技術，它通過尋找數據集中方差最大的方向來進行降維。這些方向稱為主成分。</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的主要目的是在保持數據集</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變異性</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最大化的同時，將數據投影到較低的維度空間中。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線性判別分析（</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 Discriminant Analysis, LDA</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線性判別分析是一種</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監督學習</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的降維技術，主要用於分類任務。</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尋找可以最大化類間距離和最小化類內距離的方向，從而在降維後仍能保持良好的分類性能。</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分佈隨機鄰域嵌入（</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t-Distributed Stochastic Neighbor Embedding, t-SNE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是一種</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非線性</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的降維技術，特別適用於高維數據的可視化。它通過保持高維空間中相似數據點之間的距離來進行降維，從而在低維空間中保留數據的局部結構。</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降維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減少變數的數量，儘量用最少的變數解釋最大的資訊</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28" name="Picture 4" descr="http://www.nlpca.org/fig_pca_principal_component_analysis.png">
            <a:extLst>
              <a:ext uri="{FF2B5EF4-FFF2-40B4-BE49-F238E27FC236}">
                <a16:creationId xmlns:a16="http://schemas.microsoft.com/office/drawing/2014/main" id="{A6BB6BCF-81E4-4143-943F-B78BB4DD5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074" y="1765853"/>
            <a:ext cx="5673391" cy="225042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B71C8C8D-7BBC-400A-A10D-A0AEEC38BEB6}"/>
              </a:ext>
            </a:extLst>
          </p:cNvPr>
          <p:cNvSpPr/>
          <p:nvPr/>
        </p:nvSpPr>
        <p:spPr>
          <a:xfrm>
            <a:off x="6096000" y="5373216"/>
            <a:ext cx="5970795"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ABB52DAC-7CEF-4807-9F03-AEB8BD5C44D0}"/>
              </a:ext>
            </a:extLst>
          </p:cNvPr>
          <p:cNvSpPr txBox="1"/>
          <p:nvPr/>
        </p:nvSpPr>
        <p:spPr>
          <a:xfrm>
            <a:off x="6960096" y="5429680"/>
            <a:ext cx="492710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當維數提高時，所需要的數據量通常隨著維數的提高 而呈指數級增長 可用數據就會變得很稀疏</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5" name="圖片 14">
            <a:extLst>
              <a:ext uri="{FF2B5EF4-FFF2-40B4-BE49-F238E27FC236}">
                <a16:creationId xmlns:a16="http://schemas.microsoft.com/office/drawing/2014/main" id="{2F31776C-C53E-43B1-9669-F83DD577F642}"/>
              </a:ext>
            </a:extLst>
          </p:cNvPr>
          <p:cNvPicPr>
            <a:picLocks noChangeAspect="1"/>
          </p:cNvPicPr>
          <p:nvPr/>
        </p:nvPicPr>
        <p:blipFill>
          <a:blip r:embed="rId4"/>
          <a:stretch>
            <a:fillRect/>
          </a:stretch>
        </p:blipFill>
        <p:spPr>
          <a:xfrm>
            <a:off x="6240016" y="5445224"/>
            <a:ext cx="598012" cy="642694"/>
          </a:xfrm>
          <a:prstGeom prst="rect">
            <a:avLst/>
          </a:prstGeom>
        </p:spPr>
      </p:pic>
      <p:sp>
        <p:nvSpPr>
          <p:cNvPr id="5" name="矩形 4">
            <a:extLst>
              <a:ext uri="{FF2B5EF4-FFF2-40B4-BE49-F238E27FC236}">
                <a16:creationId xmlns:a16="http://schemas.microsoft.com/office/drawing/2014/main" id="{A9A342DB-FBC2-4B39-B2BF-FD187AEC4A44}"/>
              </a:ext>
            </a:extLst>
          </p:cNvPr>
          <p:cNvSpPr/>
          <p:nvPr/>
        </p:nvSpPr>
        <p:spPr>
          <a:xfrm>
            <a:off x="1448360" y="5151527"/>
            <a:ext cx="173411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優點</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減少計算成本</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提高模型泛化能力</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易於視覺化</a:t>
            </a:r>
            <a:endParaRPr kumimoji="0" lang="zh-TW" altLang="en-US"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10" name="直線接點 9">
            <a:extLst>
              <a:ext uri="{FF2B5EF4-FFF2-40B4-BE49-F238E27FC236}">
                <a16:creationId xmlns:a16="http://schemas.microsoft.com/office/drawing/2014/main" id="{FCE296F4-7D64-46D2-AA9E-724D1C06FB6D}"/>
              </a:ext>
            </a:extLst>
          </p:cNvPr>
          <p:cNvCxnSpPr/>
          <p:nvPr/>
        </p:nvCxnSpPr>
        <p:spPr>
          <a:xfrm>
            <a:off x="1532722" y="5082988"/>
            <a:ext cx="3299012" cy="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矩形: 圓角 10">
            <a:extLst>
              <a:ext uri="{FF2B5EF4-FFF2-40B4-BE49-F238E27FC236}">
                <a16:creationId xmlns:a16="http://schemas.microsoft.com/office/drawing/2014/main" id="{9A56A7C1-848A-4EBB-BEB7-E68FFA164598}"/>
              </a:ext>
            </a:extLst>
          </p:cNvPr>
          <p:cNvSpPr/>
          <p:nvPr/>
        </p:nvSpPr>
        <p:spPr>
          <a:xfrm>
            <a:off x="6539022" y="4303573"/>
            <a:ext cx="1430602" cy="582192"/>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代表性</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保有原來變數的資訊</a:t>
            </a:r>
          </a:p>
        </p:txBody>
      </p:sp>
      <p:sp>
        <p:nvSpPr>
          <p:cNvPr id="22" name="矩形: 圓角 21">
            <a:extLst>
              <a:ext uri="{FF2B5EF4-FFF2-40B4-BE49-F238E27FC236}">
                <a16:creationId xmlns:a16="http://schemas.microsoft.com/office/drawing/2014/main" id="{F1E05C56-AAF2-4197-B647-06BB34F16516}"/>
              </a:ext>
            </a:extLst>
          </p:cNvPr>
          <p:cNvSpPr/>
          <p:nvPr/>
        </p:nvSpPr>
        <p:spPr>
          <a:xfrm>
            <a:off x="8534714" y="4303572"/>
            <a:ext cx="1430602" cy="58219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獨立性</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主成份間不能重疊</a:t>
            </a:r>
          </a:p>
        </p:txBody>
      </p:sp>
      <p:sp>
        <p:nvSpPr>
          <p:cNvPr id="24" name="矩形: 圓角 23">
            <a:extLst>
              <a:ext uri="{FF2B5EF4-FFF2-40B4-BE49-F238E27FC236}">
                <a16:creationId xmlns:a16="http://schemas.microsoft.com/office/drawing/2014/main" id="{B1DF9A7A-E8A1-4F59-B42C-C7D8434B8D8F}"/>
              </a:ext>
            </a:extLst>
          </p:cNvPr>
          <p:cNvSpPr/>
          <p:nvPr/>
        </p:nvSpPr>
        <p:spPr>
          <a:xfrm>
            <a:off x="10527917" y="4303573"/>
            <a:ext cx="1430602" cy="582190"/>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精簡性</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以少數主成份代替原來多個變數</a:t>
            </a:r>
          </a:p>
        </p:txBody>
      </p:sp>
      <p:sp>
        <p:nvSpPr>
          <p:cNvPr id="25" name="矩形 24">
            <a:extLst>
              <a:ext uri="{FF2B5EF4-FFF2-40B4-BE49-F238E27FC236}">
                <a16:creationId xmlns:a16="http://schemas.microsoft.com/office/drawing/2014/main" id="{B8328BA6-2A34-4B9D-9B4F-7D9BE72C4284}"/>
              </a:ext>
            </a:extLst>
          </p:cNvPr>
          <p:cNvSpPr/>
          <p:nvPr/>
        </p:nvSpPr>
        <p:spPr>
          <a:xfrm>
            <a:off x="3566840" y="5151527"/>
            <a:ext cx="173411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訊息損失</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標題 1">
            <a:extLst>
              <a:ext uri="{FF2B5EF4-FFF2-40B4-BE49-F238E27FC236}">
                <a16:creationId xmlns:a16="http://schemas.microsoft.com/office/drawing/2014/main" id="{9633B459-CD1E-4B57-AF15-6B4981B29061}"/>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Dimension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Reduction</a:t>
            </a:r>
          </a:p>
        </p:txBody>
      </p:sp>
    </p:spTree>
    <p:extLst>
      <p:ext uri="{BB962C8B-B14F-4D97-AF65-F5344CB8AC3E}">
        <p14:creationId xmlns:p14="http://schemas.microsoft.com/office/powerpoint/2010/main" val="34523164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生活中的降維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圓角 5">
            <a:extLst>
              <a:ext uri="{FF2B5EF4-FFF2-40B4-BE49-F238E27FC236}">
                <a16:creationId xmlns:a16="http://schemas.microsoft.com/office/drawing/2014/main" id="{4454B690-26D6-4C6F-BED5-B42FA51E83DD}"/>
              </a:ext>
            </a:extLst>
          </p:cNvPr>
          <p:cNvSpPr/>
          <p:nvPr/>
        </p:nvSpPr>
        <p:spPr>
          <a:xfrm>
            <a:off x="1892852" y="1551287"/>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線性降維</a:t>
            </a:r>
          </a:p>
        </p:txBody>
      </p:sp>
      <p:sp>
        <p:nvSpPr>
          <p:cNvPr id="8" name="矩形: 圓角 7">
            <a:extLst>
              <a:ext uri="{FF2B5EF4-FFF2-40B4-BE49-F238E27FC236}">
                <a16:creationId xmlns:a16="http://schemas.microsoft.com/office/drawing/2014/main" id="{ECFD001D-680D-4E3C-A65C-55E9B8908E99}"/>
              </a:ext>
            </a:extLst>
          </p:cNvPr>
          <p:cNvSpPr/>
          <p:nvPr/>
        </p:nvSpPr>
        <p:spPr>
          <a:xfrm>
            <a:off x="8070300" y="1551287"/>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非線性降維</a:t>
            </a:r>
          </a:p>
        </p:txBody>
      </p:sp>
      <p:sp>
        <p:nvSpPr>
          <p:cNvPr id="2" name="文字方塊 1">
            <a:extLst>
              <a:ext uri="{FF2B5EF4-FFF2-40B4-BE49-F238E27FC236}">
                <a16:creationId xmlns:a16="http://schemas.microsoft.com/office/drawing/2014/main" id="{73D31F20-6CAA-414E-889A-103B7F803DE2}"/>
              </a:ext>
            </a:extLst>
          </p:cNvPr>
          <p:cNvSpPr txBox="1"/>
          <p:nvPr/>
        </p:nvSpPr>
        <p:spPr>
          <a:xfrm>
            <a:off x="1256674"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國文</a:t>
            </a:r>
          </a:p>
        </p:txBody>
      </p:sp>
      <p:sp>
        <p:nvSpPr>
          <p:cNvPr id="10" name="文字方塊 9">
            <a:extLst>
              <a:ext uri="{FF2B5EF4-FFF2-40B4-BE49-F238E27FC236}">
                <a16:creationId xmlns:a16="http://schemas.microsoft.com/office/drawing/2014/main" id="{C1633B69-7C14-4F9B-8038-63AE50A63C4A}"/>
              </a:ext>
            </a:extLst>
          </p:cNvPr>
          <p:cNvSpPr txBox="1"/>
          <p:nvPr/>
        </p:nvSpPr>
        <p:spPr>
          <a:xfrm>
            <a:off x="2028938"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英文</a:t>
            </a:r>
          </a:p>
        </p:txBody>
      </p:sp>
      <p:sp>
        <p:nvSpPr>
          <p:cNvPr id="11" name="文字方塊 10">
            <a:extLst>
              <a:ext uri="{FF2B5EF4-FFF2-40B4-BE49-F238E27FC236}">
                <a16:creationId xmlns:a16="http://schemas.microsoft.com/office/drawing/2014/main" id="{1BD4AC1B-DE83-403D-B365-02F5C2519853}"/>
              </a:ext>
            </a:extLst>
          </p:cNvPr>
          <p:cNvSpPr txBox="1"/>
          <p:nvPr/>
        </p:nvSpPr>
        <p:spPr>
          <a:xfrm>
            <a:off x="2820197"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自然</a:t>
            </a:r>
          </a:p>
        </p:txBody>
      </p:sp>
      <p:sp>
        <p:nvSpPr>
          <p:cNvPr id="12" name="文字方塊 11">
            <a:extLst>
              <a:ext uri="{FF2B5EF4-FFF2-40B4-BE49-F238E27FC236}">
                <a16:creationId xmlns:a16="http://schemas.microsoft.com/office/drawing/2014/main" id="{DB98BAFD-9A4B-4FB4-9A59-0B9B5E77AD32}"/>
              </a:ext>
            </a:extLst>
          </p:cNvPr>
          <p:cNvSpPr txBox="1"/>
          <p:nvPr/>
        </p:nvSpPr>
        <p:spPr>
          <a:xfrm>
            <a:off x="3611457"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數學</a:t>
            </a:r>
          </a:p>
        </p:txBody>
      </p:sp>
      <p:sp>
        <p:nvSpPr>
          <p:cNvPr id="13" name="文字方塊 12">
            <a:extLst>
              <a:ext uri="{FF2B5EF4-FFF2-40B4-BE49-F238E27FC236}">
                <a16:creationId xmlns:a16="http://schemas.microsoft.com/office/drawing/2014/main" id="{86926989-4F86-4388-BB0A-7BA1ADD08D7E}"/>
              </a:ext>
            </a:extLst>
          </p:cNvPr>
          <p:cNvSpPr txBox="1"/>
          <p:nvPr/>
        </p:nvSpPr>
        <p:spPr>
          <a:xfrm>
            <a:off x="4402717"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社會</a:t>
            </a:r>
          </a:p>
        </p:txBody>
      </p:sp>
      <p:sp>
        <p:nvSpPr>
          <p:cNvPr id="4" name="箭號: 向下 3">
            <a:extLst>
              <a:ext uri="{FF2B5EF4-FFF2-40B4-BE49-F238E27FC236}">
                <a16:creationId xmlns:a16="http://schemas.microsoft.com/office/drawing/2014/main" id="{04A241DC-3A32-41D6-8D06-F7AF3D9DE83D}"/>
              </a:ext>
            </a:extLst>
          </p:cNvPr>
          <p:cNvSpPr/>
          <p:nvPr/>
        </p:nvSpPr>
        <p:spPr>
          <a:xfrm>
            <a:off x="2894564" y="4220380"/>
            <a:ext cx="49759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42" name="群組 41">
            <a:extLst>
              <a:ext uri="{FF2B5EF4-FFF2-40B4-BE49-F238E27FC236}">
                <a16:creationId xmlns:a16="http://schemas.microsoft.com/office/drawing/2014/main" id="{C1138C4A-A725-4017-AFF6-F628CFE79F37}"/>
              </a:ext>
            </a:extLst>
          </p:cNvPr>
          <p:cNvGrpSpPr/>
          <p:nvPr/>
        </p:nvGrpSpPr>
        <p:grpSpPr>
          <a:xfrm>
            <a:off x="576970" y="4995368"/>
            <a:ext cx="5132781" cy="371111"/>
            <a:chOff x="440886" y="4995368"/>
            <a:chExt cx="5132781" cy="371111"/>
          </a:xfrm>
        </p:grpSpPr>
        <p:sp>
          <p:nvSpPr>
            <p:cNvPr id="15" name="文字方塊 14">
              <a:extLst>
                <a:ext uri="{FF2B5EF4-FFF2-40B4-BE49-F238E27FC236}">
                  <a16:creationId xmlns:a16="http://schemas.microsoft.com/office/drawing/2014/main" id="{DA3E8742-2C5F-440B-B589-1A9D2780F2F9}"/>
                </a:ext>
              </a:extLst>
            </p:cNvPr>
            <p:cNvSpPr txBox="1"/>
            <p:nvPr/>
          </p:nvSpPr>
          <p:spPr>
            <a:xfrm>
              <a:off x="2235782" y="4995368"/>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英文</a:t>
              </a:r>
            </a:p>
          </p:txBody>
        </p:sp>
        <p:sp>
          <p:nvSpPr>
            <p:cNvPr id="16" name="文字方塊 15">
              <a:extLst>
                <a:ext uri="{FF2B5EF4-FFF2-40B4-BE49-F238E27FC236}">
                  <a16:creationId xmlns:a16="http://schemas.microsoft.com/office/drawing/2014/main" id="{69468AF4-DB0A-434B-B6D3-03F1A299DAC4}"/>
                </a:ext>
              </a:extLst>
            </p:cNvPr>
            <p:cNvSpPr txBox="1"/>
            <p:nvPr/>
          </p:nvSpPr>
          <p:spPr>
            <a:xfrm>
              <a:off x="3604235" y="4995368"/>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自然</a:t>
              </a:r>
            </a:p>
          </p:txBody>
        </p:sp>
        <p:sp>
          <p:nvSpPr>
            <p:cNvPr id="17" name="文字方塊 16">
              <a:extLst>
                <a:ext uri="{FF2B5EF4-FFF2-40B4-BE49-F238E27FC236}">
                  <a16:creationId xmlns:a16="http://schemas.microsoft.com/office/drawing/2014/main" id="{905C7395-8966-4447-A061-E86E86F8102D}"/>
                </a:ext>
              </a:extLst>
            </p:cNvPr>
            <p:cNvSpPr txBox="1"/>
            <p:nvPr/>
          </p:nvSpPr>
          <p:spPr>
            <a:xfrm>
              <a:off x="4927336" y="499714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數學</a:t>
              </a:r>
            </a:p>
          </p:txBody>
        </p:sp>
        <p:sp>
          <p:nvSpPr>
            <p:cNvPr id="18" name="文字方塊 17">
              <a:extLst>
                <a:ext uri="{FF2B5EF4-FFF2-40B4-BE49-F238E27FC236}">
                  <a16:creationId xmlns:a16="http://schemas.microsoft.com/office/drawing/2014/main" id="{670D845D-1339-486C-96E4-B2E376864842}"/>
                </a:ext>
              </a:extLst>
            </p:cNvPr>
            <p:cNvSpPr txBox="1"/>
            <p:nvPr/>
          </p:nvSpPr>
          <p:spPr>
            <a:xfrm>
              <a:off x="1595863" y="4995368"/>
              <a:ext cx="6399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C542EB16-5457-433F-B4E3-93A84BD19104}"/>
                </a:ext>
              </a:extLst>
            </p:cNvPr>
            <p:cNvSpPr txBox="1"/>
            <p:nvPr/>
          </p:nvSpPr>
          <p:spPr>
            <a:xfrm>
              <a:off x="2875701" y="4995368"/>
              <a:ext cx="7793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6441CCE4-1D4D-48D4-9C35-712F2AE078E8}"/>
                </a:ext>
              </a:extLst>
            </p:cNvPr>
            <p:cNvSpPr txBox="1"/>
            <p:nvPr/>
          </p:nvSpPr>
          <p:spPr>
            <a:xfrm>
              <a:off x="4193307" y="4995368"/>
              <a:ext cx="7793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184AB777-8F3B-4595-8D85-86F79C02E1CB}"/>
                </a:ext>
              </a:extLst>
            </p:cNvPr>
            <p:cNvSpPr txBox="1"/>
            <p:nvPr/>
          </p:nvSpPr>
          <p:spPr>
            <a:xfrm>
              <a:off x="440886" y="4995368"/>
              <a:ext cx="1393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加權平均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grpSp>
      <p:sp>
        <p:nvSpPr>
          <p:cNvPr id="23" name="文字方塊 22">
            <a:extLst>
              <a:ext uri="{FF2B5EF4-FFF2-40B4-BE49-F238E27FC236}">
                <a16:creationId xmlns:a16="http://schemas.microsoft.com/office/drawing/2014/main" id="{6C1EA147-F8F9-456A-B79F-535595FCDB4E}"/>
              </a:ext>
            </a:extLst>
          </p:cNvPr>
          <p:cNvSpPr txBox="1"/>
          <p:nvPr/>
        </p:nvSpPr>
        <p:spPr>
          <a:xfrm>
            <a:off x="1095566" y="2278922"/>
            <a:ext cx="44759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學測五科成績，</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如何用一個指標代表學生的考試成績高低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文字方塊 27">
            <a:extLst>
              <a:ext uri="{FF2B5EF4-FFF2-40B4-BE49-F238E27FC236}">
                <a16:creationId xmlns:a16="http://schemas.microsoft.com/office/drawing/2014/main" id="{77857A0F-7DEE-4F29-B9BC-48BE40024D5E}"/>
              </a:ext>
            </a:extLst>
          </p:cNvPr>
          <p:cNvSpPr txBox="1"/>
          <p:nvPr/>
        </p:nvSpPr>
        <p:spPr>
          <a:xfrm>
            <a:off x="8591869"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身高</a:t>
            </a:r>
          </a:p>
        </p:txBody>
      </p:sp>
      <p:sp>
        <p:nvSpPr>
          <p:cNvPr id="29" name="文字方塊 28">
            <a:extLst>
              <a:ext uri="{FF2B5EF4-FFF2-40B4-BE49-F238E27FC236}">
                <a16:creationId xmlns:a16="http://schemas.microsoft.com/office/drawing/2014/main" id="{5BC5B8BD-5942-4B01-95D3-E5C2E19D7762}"/>
              </a:ext>
            </a:extLst>
          </p:cNvPr>
          <p:cNvSpPr txBox="1"/>
          <p:nvPr/>
        </p:nvSpPr>
        <p:spPr>
          <a:xfrm>
            <a:off x="9383128"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體重</a:t>
            </a:r>
          </a:p>
        </p:txBody>
      </p:sp>
      <p:sp>
        <p:nvSpPr>
          <p:cNvPr id="32" name="箭號: 向下 31">
            <a:extLst>
              <a:ext uri="{FF2B5EF4-FFF2-40B4-BE49-F238E27FC236}">
                <a16:creationId xmlns:a16="http://schemas.microsoft.com/office/drawing/2014/main" id="{4D853DCF-37AC-4AA9-8CB7-39969E3254C3}"/>
              </a:ext>
            </a:extLst>
          </p:cNvPr>
          <p:cNvSpPr/>
          <p:nvPr/>
        </p:nvSpPr>
        <p:spPr>
          <a:xfrm>
            <a:off x="9072012" y="4220380"/>
            <a:ext cx="49759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1F5B67F-3E49-44F4-BA67-F54BC3C231BB}"/>
              </a:ext>
            </a:extLst>
          </p:cNvPr>
          <p:cNvSpPr txBox="1"/>
          <p:nvPr/>
        </p:nvSpPr>
        <p:spPr>
          <a:xfrm>
            <a:off x="8748846" y="4995368"/>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體重</a:t>
            </a:r>
          </a:p>
        </p:txBody>
      </p:sp>
      <p:sp>
        <p:nvSpPr>
          <p:cNvPr id="34" name="文字方塊 33">
            <a:extLst>
              <a:ext uri="{FF2B5EF4-FFF2-40B4-BE49-F238E27FC236}">
                <a16:creationId xmlns:a16="http://schemas.microsoft.com/office/drawing/2014/main" id="{077553B0-8E21-4A28-A417-6EAB64E0BD97}"/>
              </a:ext>
            </a:extLst>
          </p:cNvPr>
          <p:cNvSpPr txBox="1"/>
          <p:nvPr/>
        </p:nvSpPr>
        <p:spPr>
          <a:xfrm>
            <a:off x="9660100" y="4995368"/>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身高</a:t>
            </a:r>
          </a:p>
        </p:txBody>
      </p:sp>
      <p:sp>
        <p:nvSpPr>
          <p:cNvPr id="37" name="文字方塊 36">
            <a:extLst>
              <a:ext uri="{FF2B5EF4-FFF2-40B4-BE49-F238E27FC236}">
                <a16:creationId xmlns:a16="http://schemas.microsoft.com/office/drawing/2014/main" id="{085D1BD1-C223-4D47-996C-C6B36F90DB17}"/>
              </a:ext>
            </a:extLst>
          </p:cNvPr>
          <p:cNvSpPr txBox="1"/>
          <p:nvPr/>
        </p:nvSpPr>
        <p:spPr>
          <a:xfrm>
            <a:off x="9388765" y="4995368"/>
            <a:ext cx="2856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57BEFF2A-9226-4C7C-83C4-29EE2CDA9AC2}"/>
              </a:ext>
            </a:extLst>
          </p:cNvPr>
          <p:cNvSpPr txBox="1"/>
          <p:nvPr/>
        </p:nvSpPr>
        <p:spPr>
          <a:xfrm>
            <a:off x="10275400" y="4995368"/>
            <a:ext cx="4683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F9E63997-5468-42D6-9883-DEE934492733}"/>
              </a:ext>
            </a:extLst>
          </p:cNvPr>
          <p:cNvSpPr txBox="1"/>
          <p:nvPr/>
        </p:nvSpPr>
        <p:spPr>
          <a:xfrm>
            <a:off x="7923447" y="4995368"/>
            <a:ext cx="864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BMI=</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40" name="文字方塊 39">
            <a:extLst>
              <a:ext uri="{FF2B5EF4-FFF2-40B4-BE49-F238E27FC236}">
                <a16:creationId xmlns:a16="http://schemas.microsoft.com/office/drawing/2014/main" id="{09A3C074-6FB7-469E-94B0-EB0EDD316DE9}"/>
              </a:ext>
            </a:extLst>
          </p:cNvPr>
          <p:cNvSpPr txBox="1"/>
          <p:nvPr/>
        </p:nvSpPr>
        <p:spPr>
          <a:xfrm>
            <a:off x="7822813" y="2278922"/>
            <a:ext cx="3066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如何衡量一個人的肥胖程度</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3" name="矩形: 圓角 42">
            <a:extLst>
              <a:ext uri="{FF2B5EF4-FFF2-40B4-BE49-F238E27FC236}">
                <a16:creationId xmlns:a16="http://schemas.microsoft.com/office/drawing/2014/main" id="{3F72AB13-44F0-4311-8104-7241B3160283}"/>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5870692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生活中的降維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圖片</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96D86495-C957-4CF9-B5EE-1FFEB753E8D9}"/>
              </a:ext>
            </a:extLst>
          </p:cNvPr>
          <p:cNvPicPr>
            <a:picLocks noChangeAspect="1"/>
          </p:cNvPicPr>
          <p:nvPr/>
        </p:nvPicPr>
        <p:blipFill>
          <a:blip r:embed="rId2"/>
          <a:stretch>
            <a:fillRect/>
          </a:stretch>
        </p:blipFill>
        <p:spPr>
          <a:xfrm>
            <a:off x="502023" y="1568307"/>
            <a:ext cx="6608669" cy="3721386"/>
          </a:xfrm>
          <a:prstGeom prst="rect">
            <a:avLst/>
          </a:prstGeom>
        </p:spPr>
      </p:pic>
      <p:pic>
        <p:nvPicPr>
          <p:cNvPr id="14" name="圖片 13">
            <a:extLst>
              <a:ext uri="{FF2B5EF4-FFF2-40B4-BE49-F238E27FC236}">
                <a16:creationId xmlns:a16="http://schemas.microsoft.com/office/drawing/2014/main" id="{75ADC23C-9077-41F2-91BD-EB7506792102}"/>
              </a:ext>
            </a:extLst>
          </p:cNvPr>
          <p:cNvPicPr>
            <a:picLocks noChangeAspect="1"/>
          </p:cNvPicPr>
          <p:nvPr/>
        </p:nvPicPr>
        <p:blipFill>
          <a:blip r:embed="rId3"/>
          <a:stretch>
            <a:fillRect/>
          </a:stretch>
        </p:blipFill>
        <p:spPr>
          <a:xfrm>
            <a:off x="7546051" y="1800973"/>
            <a:ext cx="4085385" cy="2048826"/>
          </a:xfrm>
          <a:prstGeom prst="rect">
            <a:avLst/>
          </a:prstGeom>
        </p:spPr>
      </p:pic>
      <p:sp>
        <p:nvSpPr>
          <p:cNvPr id="22" name="矩形 21">
            <a:extLst>
              <a:ext uri="{FF2B5EF4-FFF2-40B4-BE49-F238E27FC236}">
                <a16:creationId xmlns:a16="http://schemas.microsoft.com/office/drawing/2014/main" id="{20C61220-BD22-4D66-B252-90DAE4325E98}"/>
              </a:ext>
            </a:extLst>
          </p:cNvPr>
          <p:cNvSpPr/>
          <p:nvPr/>
        </p:nvSpPr>
        <p:spPr>
          <a:xfrm>
            <a:off x="2521922" y="5473005"/>
            <a:ext cx="29531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2A2A2A"/>
                </a:solidFill>
                <a:effectLst/>
                <a:uLnTx/>
                <a:uFillTx/>
                <a:latin typeface="微軟正黑體" panose="020B0604030504040204" pitchFamily="34" charset="-120"/>
                <a:ea typeface="微軟正黑體" panose="020B0604030504040204" pitchFamily="34" charset="-120"/>
                <a:cs typeface="+mn-cs"/>
              </a:rPr>
              <a:t>彩色轉灰階 </a:t>
            </a:r>
            <a:r>
              <a:rPr kumimoji="0" lang="en-US" altLang="zh-TW" sz="1800" b="1" i="0" u="none" strike="noStrike" kern="1200" cap="none" spc="0" normalizeH="0" baseline="0" noProof="0" dirty="0">
                <a:ln>
                  <a:noFill/>
                </a:ln>
                <a:solidFill>
                  <a:srgbClr val="2A2A2A"/>
                </a:solidFill>
                <a:effectLst/>
                <a:uLnTx/>
                <a:uFillTx/>
                <a:latin typeface="微軟正黑體" panose="020B0604030504040204" pitchFamily="34" charset="-120"/>
                <a:ea typeface="微軟正黑體" panose="020B0604030504040204" pitchFamily="34" charset="-120"/>
                <a:cs typeface="+mn-cs"/>
              </a:rPr>
              <a:t>RGB to Gray</a:t>
            </a:r>
            <a:r>
              <a:rPr kumimoji="0" lang="zh-TW" altLang="en-US" sz="1800" b="1" i="0" u="none" strike="noStrike" kern="1200" cap="none" spc="0" normalizeH="0" baseline="0" noProof="0" dirty="0">
                <a:ln>
                  <a:noFill/>
                </a:ln>
                <a:solidFill>
                  <a:srgbClr val="2A2A2A"/>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4" name="圖片 23">
            <a:extLst>
              <a:ext uri="{FF2B5EF4-FFF2-40B4-BE49-F238E27FC236}">
                <a16:creationId xmlns:a16="http://schemas.microsoft.com/office/drawing/2014/main" id="{84EEEA3E-830B-4FE8-8E83-D60DC72247DE}"/>
              </a:ext>
            </a:extLst>
          </p:cNvPr>
          <p:cNvPicPr>
            <a:picLocks noChangeAspect="1"/>
          </p:cNvPicPr>
          <p:nvPr/>
        </p:nvPicPr>
        <p:blipFill rotWithShape="1">
          <a:blip r:embed="rId4"/>
          <a:srcRect b="7921"/>
          <a:stretch/>
        </p:blipFill>
        <p:spPr>
          <a:xfrm>
            <a:off x="7675769" y="4016189"/>
            <a:ext cx="3955667" cy="2048826"/>
          </a:xfrm>
          <a:prstGeom prst="rect">
            <a:avLst/>
          </a:prstGeom>
        </p:spPr>
      </p:pic>
      <p:sp>
        <p:nvSpPr>
          <p:cNvPr id="25" name="矩形: 圓角 24">
            <a:extLst>
              <a:ext uri="{FF2B5EF4-FFF2-40B4-BE49-F238E27FC236}">
                <a16:creationId xmlns:a16="http://schemas.microsoft.com/office/drawing/2014/main" id="{1D13866F-54AC-44C1-B268-D8C27DCA6FA7}"/>
              </a:ext>
            </a:extLst>
          </p:cNvPr>
          <p:cNvSpPr/>
          <p:nvPr/>
        </p:nvSpPr>
        <p:spPr>
          <a:xfrm>
            <a:off x="10399059" y="5982287"/>
            <a:ext cx="1408088" cy="1654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38C2E452-F071-4AD8-BF50-02E3AA3D45EC}"/>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472594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學習率</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87447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的設定，過大過小都不適宜</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以執行次數或時間為基準 一開始</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設較大，以加快學習速度，隨後逐次調降</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值，使能逐漸逼近極值而不跳脫。</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pic>
        <p:nvPicPr>
          <p:cNvPr id="23" name="Picture 8" descr="Story of Optimizer (Part 1). When anyone begins with deep learning… | by  Siddhant Jain | Mar, 2024 | Medium">
            <a:extLst>
              <a:ext uri="{FF2B5EF4-FFF2-40B4-BE49-F238E27FC236}">
                <a16:creationId xmlns:a16="http://schemas.microsoft.com/office/drawing/2014/main" id="{5EA8301B-5302-4F48-9891-312F84479A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7830" y="2134378"/>
            <a:ext cx="5234472" cy="39258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Learning Rate. Originally published at OpenGenus IQ. | by  Aditya Rakhecha | Towards Data Science">
            <a:extLst>
              <a:ext uri="{FF2B5EF4-FFF2-40B4-BE49-F238E27FC236}">
                <a16:creationId xmlns:a16="http://schemas.microsoft.com/office/drawing/2014/main" id="{C6FDE868-384A-414E-819D-0D84C47ED29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2627" y="2220688"/>
            <a:ext cx="2286204" cy="20620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Learning Rate Finder Technique: How Reliable Is It?">
            <a:extLst>
              <a:ext uri="{FF2B5EF4-FFF2-40B4-BE49-F238E27FC236}">
                <a16:creationId xmlns:a16="http://schemas.microsoft.com/office/drawing/2014/main" id="{650D7691-C751-4546-BF1C-82BA37F9B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129" y="2258011"/>
            <a:ext cx="3037321" cy="2011039"/>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08688489-75D1-4D56-8358-10592A360EAD}"/>
              </a:ext>
            </a:extLst>
          </p:cNvPr>
          <p:cNvSpPr txBox="1"/>
          <p:nvPr/>
        </p:nvSpPr>
        <p:spPr>
          <a:xfrm>
            <a:off x="1398729" y="6006320"/>
            <a:ext cx="3895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在不同學習率下的參數更新模式</a:t>
            </a:r>
          </a:p>
        </p:txBody>
      </p:sp>
      <p:sp>
        <p:nvSpPr>
          <p:cNvPr id="30" name="文字方塊 29">
            <a:extLst>
              <a:ext uri="{FF2B5EF4-FFF2-40B4-BE49-F238E27FC236}">
                <a16:creationId xmlns:a16="http://schemas.microsoft.com/office/drawing/2014/main" id="{EA9DB369-F737-47CB-B865-AE936325E5AA}"/>
              </a:ext>
            </a:extLst>
          </p:cNvPr>
          <p:cNvSpPr txBox="1"/>
          <p:nvPr/>
        </p:nvSpPr>
        <p:spPr>
          <a:xfrm>
            <a:off x="6745170" y="4373463"/>
            <a:ext cx="2048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訓練次數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D4C0C3C6-02C7-4669-AF2A-7124005566F1}"/>
              </a:ext>
            </a:extLst>
          </p:cNvPr>
          <p:cNvSpPr txBox="1"/>
          <p:nvPr/>
        </p:nvSpPr>
        <p:spPr>
          <a:xfrm>
            <a:off x="9591007" y="4373463"/>
            <a:ext cx="18694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2432857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76A14560-C885-4483-8965-A9CE33DD3019}"/>
              </a:ext>
            </a:extLst>
          </p:cNvPr>
          <p:cNvSpPr txBox="1"/>
          <p:nvPr/>
        </p:nvSpPr>
        <p:spPr>
          <a:xfrm>
            <a:off x="390524" y="1340768"/>
            <a:ext cx="5583408" cy="161582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「一次函數」。多項式函數，變數不相乘，頂多一次方。</a:t>
            </a:r>
            <a:endPar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「線性函數」。僅由變數的加減、變數的倍率所構成的函數。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Function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1D13866F-54AC-44C1-B268-D8C27DCA6FA7}"/>
              </a:ext>
            </a:extLst>
          </p:cNvPr>
          <p:cNvSpPr/>
          <p:nvPr/>
        </p:nvSpPr>
        <p:spPr>
          <a:xfrm>
            <a:off x="10399059" y="5982287"/>
            <a:ext cx="1408088" cy="1654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3" name="矩形: 圓角 42">
            <a:extLst>
              <a:ext uri="{FF2B5EF4-FFF2-40B4-BE49-F238E27FC236}">
                <a16:creationId xmlns:a16="http://schemas.microsoft.com/office/drawing/2014/main" id="{38C2E452-F071-4AD8-BF50-02E3AA3D45EC}"/>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Rectangle 2">
            <a:extLst>
              <a:ext uri="{FF2B5EF4-FFF2-40B4-BE49-F238E27FC236}">
                <a16:creationId xmlns:a16="http://schemas.microsoft.com/office/drawing/2014/main" id="{83CE225C-65B3-4E25-A1FC-CDA0B0258B58}"/>
              </a:ext>
            </a:extLst>
          </p:cNvPr>
          <p:cNvSpPr>
            <a:spLocks noChangeArrowheads="1"/>
          </p:cNvSpPr>
          <p:nvPr/>
        </p:nvSpPr>
        <p:spPr bwMode="auto">
          <a:xfrm>
            <a:off x="1075933" y="2051084"/>
            <a:ext cx="32982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f(x, y, z) = 1 x + 2 y - 5 z - 5</a:t>
            </a:r>
            <a:r>
              <a:rPr kumimoji="0" lang="zh-TW" altLang="zh-TW"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a:t>
            </a:r>
          </a:p>
        </p:txBody>
      </p:sp>
      <p:sp>
        <p:nvSpPr>
          <p:cNvPr id="8" name="Rectangle 3">
            <a:extLst>
              <a:ext uri="{FF2B5EF4-FFF2-40B4-BE49-F238E27FC236}">
                <a16:creationId xmlns:a16="http://schemas.microsoft.com/office/drawing/2014/main" id="{A2C2AFA8-AD92-4C35-BA95-6C37A353868D}"/>
              </a:ext>
            </a:extLst>
          </p:cNvPr>
          <p:cNvSpPr>
            <a:spLocks noChangeArrowheads="1"/>
          </p:cNvSpPr>
          <p:nvPr/>
        </p:nvSpPr>
        <p:spPr bwMode="auto">
          <a:xfrm>
            <a:off x="449003" y="2992601"/>
            <a:ext cx="5252549"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是線性函數的例子：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y, z) = 1 x + 2 y - 5 z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y, z) = 1 x + (2 y - 5 z) ⋅ 2 乘開就是了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不是線性函數的例子：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y) = xy</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不包含變數乘法 f(x) = x² 不包含變數乘法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y) = x / y</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不包含變數除法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 sqrt(x)</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不包含變數的其他運算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 x + 2</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不包含常數項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不是線性函數，但是硬是套用線性函數的例子：</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 1 x + 2 x² - 5 x³</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把 x² 與 x³ 重新看作是變數 y 和 z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 x + 2</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後面乘上一個變數 y，讓 y 永遠是 1 </a:t>
            </a:r>
          </a:p>
        </p:txBody>
      </p:sp>
      <p:sp>
        <p:nvSpPr>
          <p:cNvPr id="9" name="矩形 8">
            <a:extLst>
              <a:ext uri="{FF2B5EF4-FFF2-40B4-BE49-F238E27FC236}">
                <a16:creationId xmlns:a16="http://schemas.microsoft.com/office/drawing/2014/main" id="{7E87A547-8864-446E-9760-18E5A517C6A2}"/>
              </a:ext>
            </a:extLst>
          </p:cNvPr>
          <p:cNvSpPr/>
          <p:nvPr/>
        </p:nvSpPr>
        <p:spPr>
          <a:xfrm>
            <a:off x="449004" y="5659121"/>
            <a:ext cx="525254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線性代數開始流行之後， </a:t>
            </a:r>
            <a:r>
              <a:rPr kumimoji="0" lang="en-US" altLang="zh-TW"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linear </a:t>
            </a: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新添了其他意義。當數學家說 </a:t>
            </a:r>
            <a:r>
              <a:rPr kumimoji="0" lang="en-US" altLang="zh-TW"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linear </a:t>
            </a: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，可能是一次，也可能是線性。</a:t>
            </a:r>
            <a:endParaRPr kumimoji="0" lang="zh-TW" altLang="en-US" sz="18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CE1B4222-F4EE-48BE-A97D-BAF9289FC2FB}"/>
              </a:ext>
            </a:extLst>
          </p:cNvPr>
          <p:cNvSpPr/>
          <p:nvPr/>
        </p:nvSpPr>
        <p:spPr>
          <a:xfrm>
            <a:off x="7038592" y="1551287"/>
            <a:ext cx="3360467"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 Function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改寫成矩陣</a:t>
            </a:r>
          </a:p>
        </p:txBody>
      </p:sp>
      <p:pic>
        <p:nvPicPr>
          <p:cNvPr id="10" name="圖片 9">
            <a:extLst>
              <a:ext uri="{FF2B5EF4-FFF2-40B4-BE49-F238E27FC236}">
                <a16:creationId xmlns:a16="http://schemas.microsoft.com/office/drawing/2014/main" id="{311E6045-80D9-4422-A988-B72E1C3651BD}"/>
              </a:ext>
            </a:extLst>
          </p:cNvPr>
          <p:cNvPicPr>
            <a:picLocks noChangeAspect="1"/>
          </p:cNvPicPr>
          <p:nvPr/>
        </p:nvPicPr>
        <p:blipFill>
          <a:blip r:embed="rId2"/>
          <a:stretch>
            <a:fillRect/>
          </a:stretch>
        </p:blipFill>
        <p:spPr>
          <a:xfrm>
            <a:off x="6593956" y="4628925"/>
            <a:ext cx="4665715" cy="600221"/>
          </a:xfrm>
          <a:prstGeom prst="rect">
            <a:avLst/>
          </a:prstGeom>
        </p:spPr>
      </p:pic>
      <p:pic>
        <p:nvPicPr>
          <p:cNvPr id="11" name="圖片 10">
            <a:extLst>
              <a:ext uri="{FF2B5EF4-FFF2-40B4-BE49-F238E27FC236}">
                <a16:creationId xmlns:a16="http://schemas.microsoft.com/office/drawing/2014/main" id="{CA6EECB6-609C-4D64-A364-C6CA3FC33AFB}"/>
              </a:ext>
            </a:extLst>
          </p:cNvPr>
          <p:cNvPicPr>
            <a:picLocks noChangeAspect="1"/>
          </p:cNvPicPr>
          <p:nvPr/>
        </p:nvPicPr>
        <p:blipFill>
          <a:blip r:embed="rId3"/>
          <a:stretch>
            <a:fillRect/>
          </a:stretch>
        </p:blipFill>
        <p:spPr>
          <a:xfrm>
            <a:off x="6593956" y="2627936"/>
            <a:ext cx="4665715" cy="574883"/>
          </a:xfrm>
          <a:prstGeom prst="rect">
            <a:avLst/>
          </a:prstGeom>
        </p:spPr>
      </p:pic>
      <p:sp>
        <p:nvSpPr>
          <p:cNvPr id="12" name="Rectangle 4">
            <a:extLst>
              <a:ext uri="{FF2B5EF4-FFF2-40B4-BE49-F238E27FC236}">
                <a16:creationId xmlns:a16="http://schemas.microsoft.com/office/drawing/2014/main" id="{7B80B6D4-030E-4431-A1E8-58AB6540F245}"/>
              </a:ext>
            </a:extLst>
          </p:cNvPr>
          <p:cNvSpPr>
            <a:spLocks noChangeArrowheads="1"/>
          </p:cNvSpPr>
          <p:nvPr/>
        </p:nvSpPr>
        <p:spPr bwMode="auto">
          <a:xfrm>
            <a:off x="6757354" y="3371328"/>
            <a:ext cx="43389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輸入變數們改名成 x₁ x₂ x₃ </a:t>
            </a:r>
            <a:endParaRPr kumimoji="0" lang="en-US" altLang="zh-TW" sz="1000" b="0" i="0" u="none" strike="noStrike" kern="1200" cap="none" spc="0" normalizeH="0" baseline="0" noProof="0" dirty="0">
              <a:ln>
                <a:noFill/>
              </a:ln>
              <a:solidFill>
                <a:srgbClr val="000000"/>
              </a:solidFill>
              <a:effectLst/>
              <a:uLnTx/>
              <a:uFillTx/>
              <a:latin typeface="Arial Unicode MS"/>
              <a:ea typeface="JetBrains Mono"/>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輸入變數們拼在一起，成為一個向量 x </a:t>
            </a:r>
            <a:endParaRPr kumimoji="0" lang="en-US" altLang="zh-TW" sz="1000" b="0" i="0" u="none" strike="noStrike" kern="1200" cap="none" spc="0" normalizeH="0" baseline="0" noProof="0" dirty="0">
              <a:ln>
                <a:noFill/>
              </a:ln>
              <a:solidFill>
                <a:srgbClr val="000000"/>
              </a:solidFill>
              <a:effectLst/>
              <a:uLnTx/>
              <a:uFillTx/>
              <a:latin typeface="Arial Unicode MS"/>
              <a:ea typeface="JetBrains Mono"/>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輸出變數們改名成 y₁ </a:t>
            </a:r>
            <a:endParaRPr kumimoji="0" lang="en-US" altLang="zh-TW" sz="1000" b="0" i="0" u="none" strike="noStrike" kern="1200" cap="none" spc="0" normalizeH="0" baseline="0" noProof="0" dirty="0">
              <a:ln>
                <a:noFill/>
              </a:ln>
              <a:solidFill>
                <a:srgbClr val="000000"/>
              </a:solidFill>
              <a:effectLst/>
              <a:uLnTx/>
              <a:uFillTx/>
              <a:latin typeface="Arial Unicode MS"/>
              <a:ea typeface="JetBrains Mono"/>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輸出變數們拼在一起，成為一個向量 y</a:t>
            </a:r>
            <a:r>
              <a:rPr kumimoji="0" lang="zh-TW" altLang="zh-TW" sz="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EA048DE4-A5F7-420B-B10D-59AD3C6BC1D9}"/>
              </a:ext>
            </a:extLst>
          </p:cNvPr>
          <p:cNvSpPr txBox="1"/>
          <p:nvPr/>
        </p:nvSpPr>
        <p:spPr>
          <a:xfrm>
            <a:off x="10826197" y="2314297"/>
            <a:ext cx="325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5609C965-B76D-4C9C-88D9-3A4CD48A98FD}"/>
              </a:ext>
            </a:extLst>
          </p:cNvPr>
          <p:cNvSpPr txBox="1"/>
          <p:nvPr/>
        </p:nvSpPr>
        <p:spPr>
          <a:xfrm>
            <a:off x="9266337" y="231429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70BF5559-2C10-4DCE-8DD7-EEF4E802A97C}"/>
              </a:ext>
            </a:extLst>
          </p:cNvPr>
          <p:cNvSpPr/>
          <p:nvPr/>
        </p:nvSpPr>
        <p:spPr>
          <a:xfrm>
            <a:off x="6277131" y="2204317"/>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線性函數，改寫成矩陣。</a:t>
            </a:r>
            <a:endParaRPr kumimoji="0" lang="zh-TW" altLang="en-US" sz="16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22">
            <a:extLst>
              <a:ext uri="{FF2B5EF4-FFF2-40B4-BE49-F238E27FC236}">
                <a16:creationId xmlns:a16="http://schemas.microsoft.com/office/drawing/2014/main" id="{A85F7D4F-8542-4E95-B013-1709C67AF68D}"/>
              </a:ext>
            </a:extLst>
          </p:cNvPr>
          <p:cNvSpPr/>
          <p:nvPr/>
        </p:nvSpPr>
        <p:spPr>
          <a:xfrm>
            <a:off x="6277131" y="4167884"/>
            <a:ext cx="264687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線性函數組，改寫成矩陣。</a:t>
            </a:r>
            <a:endParaRPr kumimoji="0" lang="zh-TW" altLang="en-US" sz="16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599CEE91-C6AA-46BD-85BC-67762A6DC112}"/>
              </a:ext>
            </a:extLst>
          </p:cNvPr>
          <p:cNvSpPr txBox="1"/>
          <p:nvPr/>
        </p:nvSpPr>
        <p:spPr>
          <a:xfrm>
            <a:off x="10862055" y="4321772"/>
            <a:ext cx="325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F3F06732-7131-40F6-B903-D34F003BA047}"/>
              </a:ext>
            </a:extLst>
          </p:cNvPr>
          <p:cNvSpPr txBox="1"/>
          <p:nvPr/>
        </p:nvSpPr>
        <p:spPr>
          <a:xfrm>
            <a:off x="9373916" y="4321772"/>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8" name="圖片 17">
            <a:extLst>
              <a:ext uri="{FF2B5EF4-FFF2-40B4-BE49-F238E27FC236}">
                <a16:creationId xmlns:a16="http://schemas.microsoft.com/office/drawing/2014/main" id="{EB28B596-6480-4AC7-8F5C-CE38707BFB68}"/>
              </a:ext>
            </a:extLst>
          </p:cNvPr>
          <p:cNvPicPr>
            <a:picLocks noChangeAspect="1"/>
          </p:cNvPicPr>
          <p:nvPr/>
        </p:nvPicPr>
        <p:blipFill>
          <a:blip r:embed="rId4"/>
          <a:stretch>
            <a:fillRect/>
          </a:stretch>
        </p:blipFill>
        <p:spPr>
          <a:xfrm>
            <a:off x="7826950" y="5763180"/>
            <a:ext cx="2572109" cy="438211"/>
          </a:xfrm>
          <a:prstGeom prst="rect">
            <a:avLst/>
          </a:prstGeom>
        </p:spPr>
      </p:pic>
      <p:sp>
        <p:nvSpPr>
          <p:cNvPr id="19" name="矩形 18">
            <a:extLst>
              <a:ext uri="{FF2B5EF4-FFF2-40B4-BE49-F238E27FC236}">
                <a16:creationId xmlns:a16="http://schemas.microsoft.com/office/drawing/2014/main" id="{E17BB757-DA7A-43B4-92A6-DF4B14396102}"/>
              </a:ext>
            </a:extLst>
          </p:cNvPr>
          <p:cNvSpPr/>
          <p:nvPr/>
        </p:nvSpPr>
        <p:spPr>
          <a:xfrm>
            <a:off x="6277131" y="5343413"/>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一個矩陣，代表一個線性函數</a:t>
            </a:r>
          </a:p>
        </p:txBody>
      </p:sp>
      <p:sp>
        <p:nvSpPr>
          <p:cNvPr id="28" name="文字方塊 27">
            <a:extLst>
              <a:ext uri="{FF2B5EF4-FFF2-40B4-BE49-F238E27FC236}">
                <a16:creationId xmlns:a16="http://schemas.microsoft.com/office/drawing/2014/main" id="{F3E674A8-4E72-4BFF-99A5-887ECEFC05CB}"/>
              </a:ext>
            </a:extLst>
          </p:cNvPr>
          <p:cNvSpPr txBox="1"/>
          <p:nvPr/>
        </p:nvSpPr>
        <p:spPr>
          <a:xfrm>
            <a:off x="10202738" y="4312807"/>
            <a:ext cx="3561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8E6D3A63-A81E-4FDF-BD00-39AA3AD47F9A}"/>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矩形: 圓角 29">
            <a:extLst>
              <a:ext uri="{FF2B5EF4-FFF2-40B4-BE49-F238E27FC236}">
                <a16:creationId xmlns:a16="http://schemas.microsoft.com/office/drawing/2014/main" id="{5ED19D09-54FC-49F9-9EBD-BE32FD27A2C2}"/>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2133940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Function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幾何觀點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加權平均</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矩陣切成橫條當座標軸</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3" name="矩形: 圓角 42">
            <a:extLst>
              <a:ext uri="{FF2B5EF4-FFF2-40B4-BE49-F238E27FC236}">
                <a16:creationId xmlns:a16="http://schemas.microsoft.com/office/drawing/2014/main" id="{38C2E452-F071-4AD8-BF50-02E3AA3D45EC}"/>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D321830E-B79E-4395-99DA-0A4CF7391F16}"/>
              </a:ext>
            </a:extLst>
          </p:cNvPr>
          <p:cNvPicPr>
            <a:picLocks noChangeAspect="1"/>
          </p:cNvPicPr>
          <p:nvPr/>
        </p:nvPicPr>
        <p:blipFill>
          <a:blip r:embed="rId2"/>
          <a:stretch>
            <a:fillRect/>
          </a:stretch>
        </p:blipFill>
        <p:spPr>
          <a:xfrm>
            <a:off x="660396" y="4383024"/>
            <a:ext cx="5372850" cy="628738"/>
          </a:xfrm>
          <a:prstGeom prst="rect">
            <a:avLst/>
          </a:prstGeom>
        </p:spPr>
      </p:pic>
      <p:pic>
        <p:nvPicPr>
          <p:cNvPr id="5" name="圖片 4">
            <a:extLst>
              <a:ext uri="{FF2B5EF4-FFF2-40B4-BE49-F238E27FC236}">
                <a16:creationId xmlns:a16="http://schemas.microsoft.com/office/drawing/2014/main" id="{070A646A-62FE-40BB-AD7B-5F9A3B0D834A}"/>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20000" contrast="-40000"/>
                    </a14:imgEffect>
                  </a14:imgLayer>
                </a14:imgProps>
              </a:ext>
            </a:extLst>
          </a:blip>
          <a:stretch>
            <a:fillRect/>
          </a:stretch>
        </p:blipFill>
        <p:spPr>
          <a:xfrm>
            <a:off x="1873624" y="1711325"/>
            <a:ext cx="3781953" cy="2467319"/>
          </a:xfrm>
          <a:prstGeom prst="rect">
            <a:avLst/>
          </a:prstGeom>
        </p:spPr>
      </p:pic>
      <p:sp>
        <p:nvSpPr>
          <p:cNvPr id="6" name="矩形 5">
            <a:extLst>
              <a:ext uri="{FF2B5EF4-FFF2-40B4-BE49-F238E27FC236}">
                <a16:creationId xmlns:a16="http://schemas.microsoft.com/office/drawing/2014/main" id="{8F0218E5-17F1-4B52-8BC6-C81A0A00FBD4}"/>
              </a:ext>
            </a:extLst>
          </p:cNvPr>
          <p:cNvSpPr/>
          <p:nvPr/>
        </p:nvSpPr>
        <p:spPr>
          <a:xfrm>
            <a:off x="730925" y="5216142"/>
            <a:ext cx="5495364" cy="58477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線性函數可以看成：給定座標軸、座標值，然後求向量。</a:t>
            </a:r>
            <a:endParaRPr kumimoji="0" lang="en-US" altLang="zh-TW"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座標軸是矩陣裡面的各個向量，座標值是輸入向量。</a:t>
            </a:r>
            <a:endParaRPr kumimoji="0" lang="zh-TW" altLang="en-US" sz="16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14" name="圖片 13">
            <a:extLst>
              <a:ext uri="{FF2B5EF4-FFF2-40B4-BE49-F238E27FC236}">
                <a16:creationId xmlns:a16="http://schemas.microsoft.com/office/drawing/2014/main" id="{59FD1FEA-C375-48E7-9F6B-6C2B7476859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540055" y="1787535"/>
            <a:ext cx="4420217" cy="2314898"/>
          </a:xfrm>
          <a:prstGeom prst="rect">
            <a:avLst/>
          </a:prstGeom>
        </p:spPr>
      </p:pic>
      <p:cxnSp>
        <p:nvCxnSpPr>
          <p:cNvPr id="24" name="接點: 弧形 23">
            <a:extLst>
              <a:ext uri="{FF2B5EF4-FFF2-40B4-BE49-F238E27FC236}">
                <a16:creationId xmlns:a16="http://schemas.microsoft.com/office/drawing/2014/main" id="{163A7440-C55D-4040-AD5F-6F321698263D}"/>
              </a:ext>
            </a:extLst>
          </p:cNvPr>
          <p:cNvCxnSpPr/>
          <p:nvPr/>
        </p:nvCxnSpPr>
        <p:spPr>
          <a:xfrm rot="16200000" flipH="1">
            <a:off x="7055224" y="4034118"/>
            <a:ext cx="815788" cy="51098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5CFCA42F-4F79-49B4-9294-456DFEE0075A}"/>
              </a:ext>
            </a:extLst>
          </p:cNvPr>
          <p:cNvSpPr txBox="1"/>
          <p:nvPr/>
        </p:nvSpPr>
        <p:spPr>
          <a:xfrm>
            <a:off x="7700136" y="464243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基底向量</a:t>
            </a:r>
          </a:p>
        </p:txBody>
      </p:sp>
      <p:sp>
        <p:nvSpPr>
          <p:cNvPr id="31" name="矩形 30">
            <a:extLst>
              <a:ext uri="{FF2B5EF4-FFF2-40B4-BE49-F238E27FC236}">
                <a16:creationId xmlns:a16="http://schemas.microsoft.com/office/drawing/2014/main" id="{D36CB833-E136-4236-B089-A4AB116F1F6B}"/>
              </a:ext>
            </a:extLst>
          </p:cNvPr>
          <p:cNvSpPr/>
          <p:nvPr/>
        </p:nvSpPr>
        <p:spPr>
          <a:xfrm>
            <a:off x="6540055" y="5216141"/>
            <a:ext cx="534714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以這些向量當作座標軸，畫出座標格線。「向量乘上倍率、再相加」就變成了數格子。</a:t>
            </a:r>
          </a:p>
        </p:txBody>
      </p:sp>
      <p:sp>
        <p:nvSpPr>
          <p:cNvPr id="4" name="流程圖: 接點 3">
            <a:extLst>
              <a:ext uri="{FF2B5EF4-FFF2-40B4-BE49-F238E27FC236}">
                <a16:creationId xmlns:a16="http://schemas.microsoft.com/office/drawing/2014/main" id="{925DD53C-5B6D-4012-A7F0-06771A090108}"/>
              </a:ext>
            </a:extLst>
          </p:cNvPr>
          <p:cNvSpPr/>
          <p:nvPr/>
        </p:nvSpPr>
        <p:spPr>
          <a:xfrm>
            <a:off x="1595718" y="5006848"/>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流程圖: 接點 12">
            <a:extLst>
              <a:ext uri="{FF2B5EF4-FFF2-40B4-BE49-F238E27FC236}">
                <a16:creationId xmlns:a16="http://schemas.microsoft.com/office/drawing/2014/main" id="{581C6E68-A3E8-4502-AAE1-1387BF60C44D}"/>
              </a:ext>
            </a:extLst>
          </p:cNvPr>
          <p:cNvSpPr/>
          <p:nvPr/>
        </p:nvSpPr>
        <p:spPr>
          <a:xfrm>
            <a:off x="1819835" y="5006848"/>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流程圖: 接點 14">
            <a:extLst>
              <a:ext uri="{FF2B5EF4-FFF2-40B4-BE49-F238E27FC236}">
                <a16:creationId xmlns:a16="http://schemas.microsoft.com/office/drawing/2014/main" id="{7AAED4D1-5BDA-4951-B5F7-0163B13F62EC}"/>
              </a:ext>
            </a:extLst>
          </p:cNvPr>
          <p:cNvSpPr/>
          <p:nvPr/>
        </p:nvSpPr>
        <p:spPr>
          <a:xfrm>
            <a:off x="2043952" y="5006848"/>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流程圖: 接點 15">
            <a:extLst>
              <a:ext uri="{FF2B5EF4-FFF2-40B4-BE49-F238E27FC236}">
                <a16:creationId xmlns:a16="http://schemas.microsoft.com/office/drawing/2014/main" id="{0B6C9956-9BB1-4815-8646-7E578E3487DD}"/>
              </a:ext>
            </a:extLst>
          </p:cNvPr>
          <p:cNvSpPr/>
          <p:nvPr/>
        </p:nvSpPr>
        <p:spPr>
          <a:xfrm>
            <a:off x="3621742" y="5006848"/>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流程圖: 接點 16">
            <a:extLst>
              <a:ext uri="{FF2B5EF4-FFF2-40B4-BE49-F238E27FC236}">
                <a16:creationId xmlns:a16="http://schemas.microsoft.com/office/drawing/2014/main" id="{B6064CBC-879A-4C6D-AD5D-A40B839948D7}"/>
              </a:ext>
            </a:extLst>
          </p:cNvPr>
          <p:cNvSpPr/>
          <p:nvPr/>
        </p:nvSpPr>
        <p:spPr>
          <a:xfrm>
            <a:off x="4598893" y="5006848"/>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流程圖: 接點 17">
            <a:extLst>
              <a:ext uri="{FF2B5EF4-FFF2-40B4-BE49-F238E27FC236}">
                <a16:creationId xmlns:a16="http://schemas.microsoft.com/office/drawing/2014/main" id="{EB06488D-C17A-45C6-B08C-0E576E4F8172}"/>
              </a:ext>
            </a:extLst>
          </p:cNvPr>
          <p:cNvSpPr/>
          <p:nvPr/>
        </p:nvSpPr>
        <p:spPr>
          <a:xfrm>
            <a:off x="5647764" y="5006848"/>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 name="圖片 7">
            <a:extLst>
              <a:ext uri="{FF2B5EF4-FFF2-40B4-BE49-F238E27FC236}">
                <a16:creationId xmlns:a16="http://schemas.microsoft.com/office/drawing/2014/main" id="{11E701FB-37FF-4932-BC09-EAFE3E8454D4}"/>
              </a:ext>
            </a:extLst>
          </p:cNvPr>
          <p:cNvPicPr>
            <a:picLocks noChangeAspect="1"/>
          </p:cNvPicPr>
          <p:nvPr/>
        </p:nvPicPr>
        <p:blipFill>
          <a:blip r:embed="rId7"/>
          <a:stretch>
            <a:fillRect/>
          </a:stretch>
        </p:blipFill>
        <p:spPr>
          <a:xfrm>
            <a:off x="304800" y="1276655"/>
            <a:ext cx="1619048" cy="1145180"/>
          </a:xfrm>
          <a:prstGeom prst="rect">
            <a:avLst/>
          </a:prstGeom>
        </p:spPr>
      </p:pic>
      <p:sp>
        <p:nvSpPr>
          <p:cNvPr id="9" name="Rectangle 1">
            <a:extLst>
              <a:ext uri="{FF2B5EF4-FFF2-40B4-BE49-F238E27FC236}">
                <a16:creationId xmlns:a16="http://schemas.microsoft.com/office/drawing/2014/main" id="{DB9D5DC4-6D8F-4E61-ACB6-43906056C414}"/>
              </a:ext>
            </a:extLst>
          </p:cNvPr>
          <p:cNvSpPr>
            <a:spLocks noChangeArrowheads="1"/>
          </p:cNvSpPr>
          <p:nvPr/>
        </p:nvSpPr>
        <p:spPr bwMode="auto">
          <a:xfrm>
            <a:off x="270482" y="2454163"/>
            <a:ext cx="181983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線性組合：直條的加權平均</a:t>
            </a:r>
            <a:r>
              <a:rPr kumimoji="0" lang="zh-TW" altLang="zh-TW" sz="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3A43E12E-167D-471C-B0A1-8BDDBA370F3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2919187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Function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幾何觀點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投影</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矩陣切成直條當座標軸</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3" name="矩形: 圓角 42">
            <a:extLst>
              <a:ext uri="{FF2B5EF4-FFF2-40B4-BE49-F238E27FC236}">
                <a16:creationId xmlns:a16="http://schemas.microsoft.com/office/drawing/2014/main" id="{38C2E452-F071-4AD8-BF50-02E3AA3D45EC}"/>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5">
            <a:extLst>
              <a:ext uri="{FF2B5EF4-FFF2-40B4-BE49-F238E27FC236}">
                <a16:creationId xmlns:a16="http://schemas.microsoft.com/office/drawing/2014/main" id="{8F0218E5-17F1-4B52-8BC6-C81A0A00FBD4}"/>
              </a:ext>
            </a:extLst>
          </p:cNvPr>
          <p:cNvSpPr/>
          <p:nvPr/>
        </p:nvSpPr>
        <p:spPr>
          <a:xfrm>
            <a:off x="730925" y="5216142"/>
            <a:ext cx="5495364" cy="83099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線性函數也可以看成：以橫條當作座標軸，輸入向量與各座標軸的點積。換句話說，輸入向量在各座標軸上面的投影量（另乘上座標軸長度）。</a:t>
            </a:r>
          </a:p>
        </p:txBody>
      </p:sp>
      <p:pic>
        <p:nvPicPr>
          <p:cNvPr id="32" name="圖片 31">
            <a:extLst>
              <a:ext uri="{FF2B5EF4-FFF2-40B4-BE49-F238E27FC236}">
                <a16:creationId xmlns:a16="http://schemas.microsoft.com/office/drawing/2014/main" id="{F917DF1D-A37D-4F36-BA5C-71DB0DFBD72F}"/>
              </a:ext>
            </a:extLst>
          </p:cNvPr>
          <p:cNvPicPr>
            <a:picLocks noChangeAspect="1"/>
          </p:cNvPicPr>
          <p:nvPr/>
        </p:nvPicPr>
        <p:blipFill>
          <a:blip r:embed="rId3"/>
          <a:stretch>
            <a:fillRect/>
          </a:stretch>
        </p:blipFill>
        <p:spPr>
          <a:xfrm>
            <a:off x="1061467" y="4378110"/>
            <a:ext cx="4801270" cy="628738"/>
          </a:xfrm>
          <a:prstGeom prst="rect">
            <a:avLst/>
          </a:prstGeom>
        </p:spPr>
      </p:pic>
      <p:sp>
        <p:nvSpPr>
          <p:cNvPr id="40" name="流程圖: 接點 39">
            <a:extLst>
              <a:ext uri="{FF2B5EF4-FFF2-40B4-BE49-F238E27FC236}">
                <a16:creationId xmlns:a16="http://schemas.microsoft.com/office/drawing/2014/main" id="{6B75B88C-D006-4D44-9BC3-FCFCB974D119}"/>
              </a:ext>
            </a:extLst>
          </p:cNvPr>
          <p:cNvSpPr/>
          <p:nvPr/>
        </p:nvSpPr>
        <p:spPr>
          <a:xfrm>
            <a:off x="1882588" y="4427475"/>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流程圖: 接點 40">
            <a:extLst>
              <a:ext uri="{FF2B5EF4-FFF2-40B4-BE49-F238E27FC236}">
                <a16:creationId xmlns:a16="http://schemas.microsoft.com/office/drawing/2014/main" id="{E78179EF-A0E1-48EA-84FA-2FF788875746}"/>
              </a:ext>
            </a:extLst>
          </p:cNvPr>
          <p:cNvSpPr/>
          <p:nvPr/>
        </p:nvSpPr>
        <p:spPr>
          <a:xfrm>
            <a:off x="1882588" y="4608382"/>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流程圖: 接點 41">
            <a:extLst>
              <a:ext uri="{FF2B5EF4-FFF2-40B4-BE49-F238E27FC236}">
                <a16:creationId xmlns:a16="http://schemas.microsoft.com/office/drawing/2014/main" id="{0AFF88E6-C19E-4715-93F2-FF29D2CA2222}"/>
              </a:ext>
            </a:extLst>
          </p:cNvPr>
          <p:cNvSpPr/>
          <p:nvPr/>
        </p:nvSpPr>
        <p:spPr>
          <a:xfrm>
            <a:off x="1882588" y="4793711"/>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流程圖: 接點 43">
            <a:extLst>
              <a:ext uri="{FF2B5EF4-FFF2-40B4-BE49-F238E27FC236}">
                <a16:creationId xmlns:a16="http://schemas.microsoft.com/office/drawing/2014/main" id="{84EBC39D-2B68-42D4-91DF-C1F4226013CA}"/>
              </a:ext>
            </a:extLst>
          </p:cNvPr>
          <p:cNvSpPr/>
          <p:nvPr/>
        </p:nvSpPr>
        <p:spPr>
          <a:xfrm>
            <a:off x="3639670" y="4427475"/>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流程圖: 接點 44">
            <a:extLst>
              <a:ext uri="{FF2B5EF4-FFF2-40B4-BE49-F238E27FC236}">
                <a16:creationId xmlns:a16="http://schemas.microsoft.com/office/drawing/2014/main" id="{CD0BD8FE-6D83-495C-A79F-F67F9F1C9836}"/>
              </a:ext>
            </a:extLst>
          </p:cNvPr>
          <p:cNvSpPr/>
          <p:nvPr/>
        </p:nvSpPr>
        <p:spPr>
          <a:xfrm>
            <a:off x="3639670" y="4608382"/>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流程圖: 接點 45">
            <a:extLst>
              <a:ext uri="{FF2B5EF4-FFF2-40B4-BE49-F238E27FC236}">
                <a16:creationId xmlns:a16="http://schemas.microsoft.com/office/drawing/2014/main" id="{37AEC037-BDD8-441D-B7D2-3282B5E4D3F8}"/>
              </a:ext>
            </a:extLst>
          </p:cNvPr>
          <p:cNvSpPr/>
          <p:nvPr/>
        </p:nvSpPr>
        <p:spPr>
          <a:xfrm>
            <a:off x="3639670" y="4793711"/>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47" name="圖片 46">
            <a:extLst>
              <a:ext uri="{FF2B5EF4-FFF2-40B4-BE49-F238E27FC236}">
                <a16:creationId xmlns:a16="http://schemas.microsoft.com/office/drawing/2014/main" id="{4C714B2F-0CB7-40AF-B12B-183932741C91}"/>
              </a:ext>
            </a:extLst>
          </p:cNvPr>
          <p:cNvPicPr>
            <a:picLocks noChangeAspect="1"/>
          </p:cNvPicPr>
          <p:nvPr/>
        </p:nvPicPr>
        <p:blipFill rotWithShape="1">
          <a:blip r:embed="rId3"/>
          <a:srcRect r="50334"/>
          <a:stretch/>
        </p:blipFill>
        <p:spPr>
          <a:xfrm>
            <a:off x="8480612" y="4378110"/>
            <a:ext cx="2384611" cy="628738"/>
          </a:xfrm>
          <a:prstGeom prst="rect">
            <a:avLst/>
          </a:prstGeom>
        </p:spPr>
      </p:pic>
      <p:pic>
        <p:nvPicPr>
          <p:cNvPr id="39" name="圖片 38">
            <a:extLst>
              <a:ext uri="{FF2B5EF4-FFF2-40B4-BE49-F238E27FC236}">
                <a16:creationId xmlns:a16="http://schemas.microsoft.com/office/drawing/2014/main" id="{D190A31F-AFB9-407C-A257-6437FD848514}"/>
              </a:ext>
            </a:extLst>
          </p:cNvPr>
          <p:cNvPicPr>
            <a:picLocks noChangeAspect="1"/>
          </p:cNvPicPr>
          <p:nvPr/>
        </p:nvPicPr>
        <p:blipFill>
          <a:blip r:embed="rId4"/>
          <a:stretch>
            <a:fillRect/>
          </a:stretch>
        </p:blipFill>
        <p:spPr>
          <a:xfrm>
            <a:off x="9277845" y="4398288"/>
            <a:ext cx="933580" cy="609685"/>
          </a:xfrm>
          <a:prstGeom prst="rect">
            <a:avLst/>
          </a:prstGeom>
        </p:spPr>
      </p:pic>
      <p:sp>
        <p:nvSpPr>
          <p:cNvPr id="48" name="流程圖: 接點 47">
            <a:extLst>
              <a:ext uri="{FF2B5EF4-FFF2-40B4-BE49-F238E27FC236}">
                <a16:creationId xmlns:a16="http://schemas.microsoft.com/office/drawing/2014/main" id="{E9BCBDA1-3DD3-47EE-8A3B-4BEBE99F1CCE}"/>
              </a:ext>
            </a:extLst>
          </p:cNvPr>
          <p:cNvSpPr/>
          <p:nvPr/>
        </p:nvSpPr>
        <p:spPr>
          <a:xfrm>
            <a:off x="9467355" y="4206657"/>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流程圖: 接點 48">
            <a:extLst>
              <a:ext uri="{FF2B5EF4-FFF2-40B4-BE49-F238E27FC236}">
                <a16:creationId xmlns:a16="http://schemas.microsoft.com/office/drawing/2014/main" id="{8239A2E2-9733-4532-934E-1350A5BAB967}"/>
              </a:ext>
            </a:extLst>
          </p:cNvPr>
          <p:cNvSpPr/>
          <p:nvPr/>
        </p:nvSpPr>
        <p:spPr>
          <a:xfrm>
            <a:off x="9691472" y="4206657"/>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流程圖: 接點 49">
            <a:extLst>
              <a:ext uri="{FF2B5EF4-FFF2-40B4-BE49-F238E27FC236}">
                <a16:creationId xmlns:a16="http://schemas.microsoft.com/office/drawing/2014/main" id="{96407836-906F-49B4-B1D8-9E5C16F41795}"/>
              </a:ext>
            </a:extLst>
          </p:cNvPr>
          <p:cNvSpPr/>
          <p:nvPr/>
        </p:nvSpPr>
        <p:spPr>
          <a:xfrm>
            <a:off x="9915589" y="4206657"/>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2" name="直線單箭頭接點 51">
            <a:extLst>
              <a:ext uri="{FF2B5EF4-FFF2-40B4-BE49-F238E27FC236}">
                <a16:creationId xmlns:a16="http://schemas.microsoft.com/office/drawing/2014/main" id="{1F096016-85AB-4B93-8E76-E733A2896441}"/>
              </a:ext>
            </a:extLst>
          </p:cNvPr>
          <p:cNvCxnSpPr/>
          <p:nvPr/>
        </p:nvCxnSpPr>
        <p:spPr>
          <a:xfrm>
            <a:off x="5970494" y="4588839"/>
            <a:ext cx="2357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線單箭頭接點 52">
            <a:extLst>
              <a:ext uri="{FF2B5EF4-FFF2-40B4-BE49-F238E27FC236}">
                <a16:creationId xmlns:a16="http://schemas.microsoft.com/office/drawing/2014/main" id="{FCAB700F-05B6-4AAA-BD90-100E2308949C}"/>
              </a:ext>
            </a:extLst>
          </p:cNvPr>
          <p:cNvCxnSpPr>
            <a:cxnSpLocks/>
          </p:cNvCxnSpPr>
          <p:nvPr/>
        </p:nvCxnSpPr>
        <p:spPr>
          <a:xfrm flipH="1">
            <a:off x="5970494" y="4810550"/>
            <a:ext cx="2357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文字方塊 53">
            <a:extLst>
              <a:ext uri="{FF2B5EF4-FFF2-40B4-BE49-F238E27FC236}">
                <a16:creationId xmlns:a16="http://schemas.microsoft.com/office/drawing/2014/main" id="{2C158372-0928-417E-9E21-0C75B5973281}"/>
              </a:ext>
            </a:extLst>
          </p:cNvPr>
          <p:cNvSpPr txBox="1"/>
          <p:nvPr/>
        </p:nvSpPr>
        <p:spPr>
          <a:xfrm>
            <a:off x="6642847" y="4334238"/>
            <a:ext cx="11205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transpose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64CBFA3-89D2-4509-8FB9-4D1F6EAED8BE}"/>
              </a:ext>
            </a:extLst>
          </p:cNvPr>
          <p:cNvSpPr txBox="1"/>
          <p:nvPr/>
        </p:nvSpPr>
        <p:spPr>
          <a:xfrm>
            <a:off x="6642847" y="4769746"/>
            <a:ext cx="11205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transpose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nvGrpSpPr>
          <p:cNvPr id="65" name="群組 64">
            <a:extLst>
              <a:ext uri="{FF2B5EF4-FFF2-40B4-BE49-F238E27FC236}">
                <a16:creationId xmlns:a16="http://schemas.microsoft.com/office/drawing/2014/main" id="{3FA6F2F3-70D7-4BE5-9D6B-482411323BE2}"/>
              </a:ext>
            </a:extLst>
          </p:cNvPr>
          <p:cNvGrpSpPr/>
          <p:nvPr/>
        </p:nvGrpSpPr>
        <p:grpSpPr>
          <a:xfrm>
            <a:off x="2388204" y="1610276"/>
            <a:ext cx="7240515" cy="2570039"/>
            <a:chOff x="366654" y="1610276"/>
            <a:chExt cx="7240515" cy="2570039"/>
          </a:xfrm>
        </p:grpSpPr>
        <p:pic>
          <p:nvPicPr>
            <p:cNvPr id="14" name="圖片 13">
              <a:extLst>
                <a:ext uri="{FF2B5EF4-FFF2-40B4-BE49-F238E27FC236}">
                  <a16:creationId xmlns:a16="http://schemas.microsoft.com/office/drawing/2014/main" id="{59FD1FEA-C375-48E7-9F6B-6C2B7476859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r="45783"/>
            <a:stretch/>
          </p:blipFill>
          <p:spPr>
            <a:xfrm>
              <a:off x="366654" y="1787535"/>
              <a:ext cx="2396518" cy="2314898"/>
            </a:xfrm>
            <a:prstGeom prst="rect">
              <a:avLst/>
            </a:prstGeom>
          </p:spPr>
        </p:pic>
        <p:pic>
          <p:nvPicPr>
            <p:cNvPr id="33" name="圖片 32">
              <a:extLst>
                <a:ext uri="{FF2B5EF4-FFF2-40B4-BE49-F238E27FC236}">
                  <a16:creationId xmlns:a16="http://schemas.microsoft.com/office/drawing/2014/main" id="{05C16A27-31A8-4BDE-9B9E-A9C10EC038B2}"/>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40000"/>
                      </a14:imgEffect>
                    </a14:imgLayer>
                  </a14:imgProps>
                </a:ext>
              </a:extLst>
            </a:blip>
            <a:srcRect l="4295"/>
            <a:stretch/>
          </p:blipFill>
          <p:spPr>
            <a:xfrm>
              <a:off x="3177738" y="1920619"/>
              <a:ext cx="1695797" cy="2181529"/>
            </a:xfrm>
            <a:prstGeom prst="rect">
              <a:avLst/>
            </a:prstGeom>
          </p:spPr>
        </p:pic>
        <p:pic>
          <p:nvPicPr>
            <p:cNvPr id="34" name="圖片 33">
              <a:extLst>
                <a:ext uri="{FF2B5EF4-FFF2-40B4-BE49-F238E27FC236}">
                  <a16:creationId xmlns:a16="http://schemas.microsoft.com/office/drawing/2014/main" id="{9BA0C8AD-70EC-48B1-901A-1F6E3B4FA6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464306" y="1998786"/>
              <a:ext cx="1743318" cy="2181529"/>
            </a:xfrm>
            <a:prstGeom prst="rect">
              <a:avLst/>
            </a:prstGeom>
          </p:spPr>
        </p:pic>
        <p:sp>
          <p:nvSpPr>
            <p:cNvPr id="35" name="矩形: 圓角 34">
              <a:extLst>
                <a:ext uri="{FF2B5EF4-FFF2-40B4-BE49-F238E27FC236}">
                  <a16:creationId xmlns:a16="http://schemas.microsoft.com/office/drawing/2014/main" id="{84A22AEC-2AE9-4A43-BE5C-11347319D1CD}"/>
                </a:ext>
              </a:extLst>
            </p:cNvPr>
            <p:cNvSpPr/>
            <p:nvPr/>
          </p:nvSpPr>
          <p:spPr>
            <a:xfrm>
              <a:off x="2282827" y="2730491"/>
              <a:ext cx="480345" cy="3354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箭號: 向右 35">
              <a:extLst>
                <a:ext uri="{FF2B5EF4-FFF2-40B4-BE49-F238E27FC236}">
                  <a16:creationId xmlns:a16="http://schemas.microsoft.com/office/drawing/2014/main" id="{32E5620A-5FE2-4319-9C3A-C40442EAAD9C}"/>
                </a:ext>
              </a:extLst>
            </p:cNvPr>
            <p:cNvSpPr/>
            <p:nvPr/>
          </p:nvSpPr>
          <p:spPr>
            <a:xfrm>
              <a:off x="2522999" y="2823882"/>
              <a:ext cx="551895" cy="3354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8" name="箭號: 向右 37">
              <a:extLst>
                <a:ext uri="{FF2B5EF4-FFF2-40B4-BE49-F238E27FC236}">
                  <a16:creationId xmlns:a16="http://schemas.microsoft.com/office/drawing/2014/main" id="{C9D88694-F218-4AE9-B0AF-96F49A5E13E9}"/>
                </a:ext>
              </a:extLst>
            </p:cNvPr>
            <p:cNvSpPr/>
            <p:nvPr/>
          </p:nvSpPr>
          <p:spPr>
            <a:xfrm>
              <a:off x="4845946" y="2823882"/>
              <a:ext cx="551895" cy="3354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7" name="圖片 36">
              <a:extLst>
                <a:ext uri="{FF2B5EF4-FFF2-40B4-BE49-F238E27FC236}">
                  <a16:creationId xmlns:a16="http://schemas.microsoft.com/office/drawing/2014/main" id="{E7CAA669-D765-4199-B99C-43B27BC6BFEC}"/>
                </a:ext>
              </a:extLst>
            </p:cNvPr>
            <p:cNvPicPr>
              <a:picLocks noChangeAspect="1"/>
            </p:cNvPicPr>
            <p:nvPr/>
          </p:nvPicPr>
          <p:blipFill>
            <a:blip r:embed="rId11"/>
            <a:stretch>
              <a:fillRect/>
            </a:stretch>
          </p:blipFill>
          <p:spPr>
            <a:xfrm>
              <a:off x="7216589" y="1863865"/>
              <a:ext cx="390580" cy="714475"/>
            </a:xfrm>
            <a:prstGeom prst="rect">
              <a:avLst/>
            </a:prstGeom>
          </p:spPr>
        </p:pic>
        <p:cxnSp>
          <p:nvCxnSpPr>
            <p:cNvPr id="56" name="接點: 弧形 55">
              <a:extLst>
                <a:ext uri="{FF2B5EF4-FFF2-40B4-BE49-F238E27FC236}">
                  <a16:creationId xmlns:a16="http://schemas.microsoft.com/office/drawing/2014/main" id="{00955058-702F-4176-8BAB-9B5EA427E0CA}"/>
                </a:ext>
              </a:extLst>
            </p:cNvPr>
            <p:cNvCxnSpPr>
              <a:cxnSpLocks/>
            </p:cNvCxnSpPr>
            <p:nvPr/>
          </p:nvCxnSpPr>
          <p:spPr>
            <a:xfrm rot="5400000" flipH="1" flipV="1">
              <a:off x="5707797" y="2279602"/>
              <a:ext cx="1114761" cy="55313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7" name="文字方塊 56">
              <a:extLst>
                <a:ext uri="{FF2B5EF4-FFF2-40B4-BE49-F238E27FC236}">
                  <a16:creationId xmlns:a16="http://schemas.microsoft.com/office/drawing/2014/main" id="{1170DADE-0438-4507-943A-C9540D7A6A93}"/>
                </a:ext>
              </a:extLst>
            </p:cNvPr>
            <p:cNvSpPr txBox="1"/>
            <p:nvPr/>
          </p:nvSpPr>
          <p:spPr>
            <a:xfrm>
              <a:off x="6103161" y="1610276"/>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投影量</a:t>
              </a:r>
            </a:p>
          </p:txBody>
        </p:sp>
      </p:grpSp>
      <p:pic>
        <p:nvPicPr>
          <p:cNvPr id="66" name="圖片 65">
            <a:extLst>
              <a:ext uri="{FF2B5EF4-FFF2-40B4-BE49-F238E27FC236}">
                <a16:creationId xmlns:a16="http://schemas.microsoft.com/office/drawing/2014/main" id="{34A8FE26-C0A0-47B6-A464-E597C248A66C}"/>
              </a:ext>
            </a:extLst>
          </p:cNvPr>
          <p:cNvPicPr>
            <a:picLocks noChangeAspect="1"/>
          </p:cNvPicPr>
          <p:nvPr/>
        </p:nvPicPr>
        <p:blipFill>
          <a:blip r:embed="rId12"/>
          <a:stretch>
            <a:fillRect/>
          </a:stretch>
        </p:blipFill>
        <p:spPr>
          <a:xfrm>
            <a:off x="351957" y="1290351"/>
            <a:ext cx="1703611" cy="1189539"/>
          </a:xfrm>
          <a:prstGeom prst="rect">
            <a:avLst/>
          </a:prstGeom>
        </p:spPr>
      </p:pic>
      <p:sp>
        <p:nvSpPr>
          <p:cNvPr id="67" name="Rectangle 1">
            <a:extLst>
              <a:ext uri="{FF2B5EF4-FFF2-40B4-BE49-F238E27FC236}">
                <a16:creationId xmlns:a16="http://schemas.microsoft.com/office/drawing/2014/main" id="{0BFEAE5D-03F1-43E5-8450-7C613CC327FC}"/>
              </a:ext>
            </a:extLst>
          </p:cNvPr>
          <p:cNvSpPr>
            <a:spLocks noChangeArrowheads="1"/>
          </p:cNvSpPr>
          <p:nvPr/>
        </p:nvSpPr>
        <p:spPr bwMode="auto">
          <a:xfrm>
            <a:off x="351957" y="2543744"/>
            <a:ext cx="18495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線性近似：橫條的</a:t>
            </a:r>
            <a:r>
              <a:rPr kumimoji="0" lang="zh-TW" altLang="en-US" sz="1000" b="0" i="0" u="none" strike="noStrike" kern="1200" cap="none" spc="0" normalizeH="0" baseline="0" noProof="0" dirty="0">
                <a:ln>
                  <a:noFill/>
                </a:ln>
                <a:solidFill>
                  <a:srgbClr val="000000"/>
                </a:solidFill>
                <a:effectLst/>
                <a:uLnTx/>
                <a:uFillTx/>
                <a:latin typeface="Arial Unicode MS"/>
                <a:ea typeface="JetBrains Mono"/>
                <a:cs typeface="+mn-cs"/>
              </a:rPr>
              <a:t>逐一</a:t>
            </a: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點積</a:t>
            </a:r>
            <a:r>
              <a:rPr kumimoji="0" lang="zh-TW" altLang="zh-TW" sz="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68" name="矩形: 圓角 67">
            <a:extLst>
              <a:ext uri="{FF2B5EF4-FFF2-40B4-BE49-F238E27FC236}">
                <a16:creationId xmlns:a16="http://schemas.microsoft.com/office/drawing/2014/main" id="{3B2CF1CD-FE97-41A9-BBA9-EC1D8E5BFE8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1544348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PCA, input and output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20B2BEB6-3C4F-4E28-8E6C-B03196F4020E}"/>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4" name="表格 3">
            <a:extLst>
              <a:ext uri="{FF2B5EF4-FFF2-40B4-BE49-F238E27FC236}">
                <a16:creationId xmlns:a16="http://schemas.microsoft.com/office/drawing/2014/main" id="{14A941A5-248B-460D-9F28-1BA66E0A8C1F}"/>
              </a:ext>
            </a:extLst>
          </p:cNvPr>
          <p:cNvGraphicFramePr>
            <a:graphicFrameLocks noGrp="1"/>
          </p:cNvGraphicFramePr>
          <p:nvPr/>
        </p:nvGraphicFramePr>
        <p:xfrm>
          <a:off x="805509" y="2735800"/>
          <a:ext cx="4477224" cy="1906224"/>
        </p:xfrm>
        <a:graphic>
          <a:graphicData uri="http://schemas.openxmlformats.org/drawingml/2006/table">
            <a:tbl>
              <a:tblPr/>
              <a:tblGrid>
                <a:gridCol w="746204">
                  <a:extLst>
                    <a:ext uri="{9D8B030D-6E8A-4147-A177-3AD203B41FA5}">
                      <a16:colId xmlns:a16="http://schemas.microsoft.com/office/drawing/2014/main" val="871402694"/>
                    </a:ext>
                  </a:extLst>
                </a:gridCol>
                <a:gridCol w="746204">
                  <a:extLst>
                    <a:ext uri="{9D8B030D-6E8A-4147-A177-3AD203B41FA5}">
                      <a16:colId xmlns:a16="http://schemas.microsoft.com/office/drawing/2014/main" val="1419823079"/>
                    </a:ext>
                  </a:extLst>
                </a:gridCol>
                <a:gridCol w="746204">
                  <a:extLst>
                    <a:ext uri="{9D8B030D-6E8A-4147-A177-3AD203B41FA5}">
                      <a16:colId xmlns:a16="http://schemas.microsoft.com/office/drawing/2014/main" val="2265444751"/>
                    </a:ext>
                  </a:extLst>
                </a:gridCol>
                <a:gridCol w="746204">
                  <a:extLst>
                    <a:ext uri="{9D8B030D-6E8A-4147-A177-3AD203B41FA5}">
                      <a16:colId xmlns:a16="http://schemas.microsoft.com/office/drawing/2014/main" val="1093535562"/>
                    </a:ext>
                  </a:extLst>
                </a:gridCol>
                <a:gridCol w="746204">
                  <a:extLst>
                    <a:ext uri="{9D8B030D-6E8A-4147-A177-3AD203B41FA5}">
                      <a16:colId xmlns:a16="http://schemas.microsoft.com/office/drawing/2014/main" val="2738253588"/>
                    </a:ext>
                  </a:extLst>
                </a:gridCol>
                <a:gridCol w="746204">
                  <a:extLst>
                    <a:ext uri="{9D8B030D-6E8A-4147-A177-3AD203B41FA5}">
                      <a16:colId xmlns:a16="http://schemas.microsoft.com/office/drawing/2014/main" val="2704276742"/>
                    </a:ext>
                  </a:extLst>
                </a:gridCol>
              </a:tblGrid>
              <a:tr h="317704">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1 (X1)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2 (X2)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3 (X3)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P</a:t>
                      </a:r>
                      <a:r>
                        <a:rPr lang="en-US" sz="11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100" b="1" i="0" u="none" strike="noStrike" dirty="0" err="1">
                          <a:solidFill>
                            <a:srgbClr val="000000"/>
                          </a:solidFill>
                          <a:effectLst/>
                          <a:latin typeface="微軟正黑體" panose="020B0604030504040204" pitchFamily="34" charset="-120"/>
                          <a:ea typeface="微軟正黑體" panose="020B0604030504040204" pitchFamily="34" charset="-120"/>
                        </a:rPr>
                        <a:t>Xp</a:t>
                      </a:r>
                      <a:r>
                        <a:rPr lang="en-US" sz="11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7799087"/>
                  </a:ext>
                </a:extLst>
              </a:tr>
              <a:tr h="317704">
                <a:tc>
                  <a:txBody>
                    <a:bodyPr/>
                    <a:lstStyle/>
                    <a:p>
                      <a:pPr algn="l" fontAlgn="ctr"/>
                      <a:r>
                        <a:rPr lang="zh-TW" altLang="en-US" sz="11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1100" b="1" i="0" u="none" strike="noStrike">
                          <a:solidFill>
                            <a:srgbClr val="000000"/>
                          </a:solidFill>
                          <a:effectLst/>
                          <a:latin typeface="微軟正黑體" panose="020B0604030504040204" pitchFamily="34" charset="-120"/>
                          <a:ea typeface="微軟正黑體" panose="020B0604030504040204" pitchFamily="34" charset="-120"/>
                        </a:rPr>
                        <a:t>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V11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V12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V13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V1p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694615"/>
                  </a:ext>
                </a:extLst>
              </a:tr>
              <a:tr h="317704">
                <a:tc>
                  <a:txBody>
                    <a:bodyPr/>
                    <a:lstStyle/>
                    <a:p>
                      <a:pPr algn="l" fontAlgn="ctr"/>
                      <a:r>
                        <a:rPr lang="zh-TW" altLang="en-US" sz="11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1100" b="1" i="0" u="none" strike="noStrike">
                          <a:solidFill>
                            <a:srgbClr val="000000"/>
                          </a:solidFill>
                          <a:effectLst/>
                          <a:latin typeface="微軟正黑體" panose="020B0604030504040204" pitchFamily="34" charset="-120"/>
                          <a:ea typeface="微軟正黑體" panose="020B0604030504040204" pitchFamily="34" charset="-120"/>
                        </a:rPr>
                        <a:t>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V21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V22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V23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V2p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639879"/>
                  </a:ext>
                </a:extLst>
              </a:tr>
              <a:tr h="317704">
                <a:tc>
                  <a:txBody>
                    <a:bodyPr/>
                    <a:lstStyle/>
                    <a:p>
                      <a:pPr algn="l" fontAlgn="ctr"/>
                      <a:r>
                        <a:rPr lang="zh-TW" altLang="en-US" sz="11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1100" b="1" i="0" u="none" strike="noStrike">
                          <a:solidFill>
                            <a:srgbClr val="000000"/>
                          </a:solidFill>
                          <a:effectLst/>
                          <a:latin typeface="微軟正黑體" panose="020B0604030504040204" pitchFamily="34" charset="-120"/>
                          <a:ea typeface="微軟正黑體" panose="020B0604030504040204" pitchFamily="34" charset="-120"/>
                        </a:rPr>
                        <a:t>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V31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V32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V33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V3p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3833173"/>
                  </a:ext>
                </a:extLst>
              </a:tr>
              <a:tr h="317704">
                <a:tc>
                  <a:txBody>
                    <a:bodyPr/>
                    <a:lstStyle/>
                    <a:p>
                      <a:pPr algn="l" fontAlgn="ctr"/>
                      <a:r>
                        <a:rPr lang="en-US" altLang="zh-TW" sz="1100" b="1"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597038"/>
                  </a:ext>
                </a:extLst>
              </a:tr>
              <a:tr h="317704">
                <a:tc>
                  <a:txBody>
                    <a:bodyPr/>
                    <a:lstStyle/>
                    <a:p>
                      <a:pPr algn="l" fontAlgn="ctr"/>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樣本</a:t>
                      </a: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n</a:t>
                      </a:r>
                      <a:endParaRPr lang="en-US" sz="11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Vn1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Vn2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Vn2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err="1">
                          <a:solidFill>
                            <a:srgbClr val="000000"/>
                          </a:solidFill>
                          <a:effectLst/>
                          <a:latin typeface="微軟正黑體" panose="020B0604030504040204" pitchFamily="34" charset="-120"/>
                          <a:ea typeface="微軟正黑體" panose="020B0604030504040204" pitchFamily="34" charset="-120"/>
                        </a:rPr>
                        <a:t>Vnp</a:t>
                      </a:r>
                      <a:endParaRPr 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9742351"/>
                  </a:ext>
                </a:extLst>
              </a:tr>
            </a:tbl>
          </a:graphicData>
        </a:graphic>
      </p:graphicFrame>
      <p:sp>
        <p:nvSpPr>
          <p:cNvPr id="15" name="矩形: 圓角 14">
            <a:extLst>
              <a:ext uri="{FF2B5EF4-FFF2-40B4-BE49-F238E27FC236}">
                <a16:creationId xmlns:a16="http://schemas.microsoft.com/office/drawing/2014/main" id="{E66EEB47-E87F-400D-8681-02C3D3196AF6}"/>
              </a:ext>
            </a:extLst>
          </p:cNvPr>
          <p:cNvSpPr/>
          <p:nvPr/>
        </p:nvSpPr>
        <p:spPr>
          <a:xfrm>
            <a:off x="1462545" y="1798659"/>
            <a:ext cx="3360467"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個特徵</a:t>
            </a:r>
          </a:p>
        </p:txBody>
      </p:sp>
      <p:sp>
        <p:nvSpPr>
          <p:cNvPr id="16" name="矩形: 圓角 15">
            <a:extLst>
              <a:ext uri="{FF2B5EF4-FFF2-40B4-BE49-F238E27FC236}">
                <a16:creationId xmlns:a16="http://schemas.microsoft.com/office/drawing/2014/main" id="{1C9B69BA-CBFC-4C5F-980B-BB40C239FBBC}"/>
              </a:ext>
            </a:extLst>
          </p:cNvPr>
          <p:cNvSpPr/>
          <p:nvPr/>
        </p:nvSpPr>
        <p:spPr>
          <a:xfrm>
            <a:off x="7612333" y="1798659"/>
            <a:ext cx="3360467"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個主成分</a:t>
            </a:r>
          </a:p>
        </p:txBody>
      </p:sp>
      <p:sp>
        <p:nvSpPr>
          <p:cNvPr id="9" name="矩形: 圓角 8">
            <a:extLst>
              <a:ext uri="{FF2B5EF4-FFF2-40B4-BE49-F238E27FC236}">
                <a16:creationId xmlns:a16="http://schemas.microsoft.com/office/drawing/2014/main" id="{EFDFE7A1-8AD4-4177-9DDE-13AD9F16DF50}"/>
              </a:ext>
            </a:extLst>
          </p:cNvPr>
          <p:cNvSpPr/>
          <p:nvPr/>
        </p:nvSpPr>
        <p:spPr>
          <a:xfrm>
            <a:off x="5370507" y="1579913"/>
            <a:ext cx="1694330" cy="806823"/>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特徵值分解</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(eigen-decomposition)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7" name="直線單箭頭接點 16">
            <a:extLst>
              <a:ext uri="{FF2B5EF4-FFF2-40B4-BE49-F238E27FC236}">
                <a16:creationId xmlns:a16="http://schemas.microsoft.com/office/drawing/2014/main" id="{32C549E7-675D-4405-B2AF-03F5C0E9F4A8}"/>
              </a:ext>
            </a:extLst>
          </p:cNvPr>
          <p:cNvCxnSpPr>
            <a:stCxn id="15" idx="3"/>
            <a:endCxn id="9" idx="1"/>
          </p:cNvCxnSpPr>
          <p:nvPr/>
        </p:nvCxnSpPr>
        <p:spPr>
          <a:xfrm>
            <a:off x="4823012" y="1983325"/>
            <a:ext cx="5474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線單箭頭接點 18">
            <a:extLst>
              <a:ext uri="{FF2B5EF4-FFF2-40B4-BE49-F238E27FC236}">
                <a16:creationId xmlns:a16="http://schemas.microsoft.com/office/drawing/2014/main" id="{1B48FA28-91EA-418C-AEF7-9021A871CC24}"/>
              </a:ext>
            </a:extLst>
          </p:cNvPr>
          <p:cNvCxnSpPr/>
          <p:nvPr/>
        </p:nvCxnSpPr>
        <p:spPr>
          <a:xfrm>
            <a:off x="7064837" y="1983325"/>
            <a:ext cx="5474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 name="群組 4">
            <a:extLst>
              <a:ext uri="{FF2B5EF4-FFF2-40B4-BE49-F238E27FC236}">
                <a16:creationId xmlns:a16="http://schemas.microsoft.com/office/drawing/2014/main" id="{4ACD93DC-F991-42F9-AEDE-62D0432AA624}"/>
              </a:ext>
            </a:extLst>
          </p:cNvPr>
          <p:cNvGrpSpPr/>
          <p:nvPr/>
        </p:nvGrpSpPr>
        <p:grpSpPr>
          <a:xfrm>
            <a:off x="7322616" y="2553472"/>
            <a:ext cx="3864637" cy="2124075"/>
            <a:chOff x="6719046" y="2790148"/>
            <a:chExt cx="4714014" cy="2590908"/>
          </a:xfrm>
        </p:grpSpPr>
        <p:pic>
          <p:nvPicPr>
            <p:cNvPr id="18" name="圖片 17">
              <a:extLst>
                <a:ext uri="{FF2B5EF4-FFF2-40B4-BE49-F238E27FC236}">
                  <a16:creationId xmlns:a16="http://schemas.microsoft.com/office/drawing/2014/main" id="{DEE02353-20EE-4666-B768-2A10B37C640C}"/>
                </a:ext>
              </a:extLst>
            </p:cNvPr>
            <p:cNvPicPr>
              <a:picLocks noChangeAspect="1"/>
            </p:cNvPicPr>
            <p:nvPr/>
          </p:nvPicPr>
          <p:blipFill>
            <a:blip r:embed="rId2"/>
            <a:stretch>
              <a:fillRect/>
            </a:stretch>
          </p:blipFill>
          <p:spPr>
            <a:xfrm>
              <a:off x="6719046" y="2790148"/>
              <a:ext cx="4714014" cy="2590908"/>
            </a:xfrm>
            <a:prstGeom prst="rect">
              <a:avLst/>
            </a:prstGeom>
          </p:spPr>
        </p:pic>
        <p:sp>
          <p:nvSpPr>
            <p:cNvPr id="20" name="矩形 19">
              <a:extLst>
                <a:ext uri="{FF2B5EF4-FFF2-40B4-BE49-F238E27FC236}">
                  <a16:creationId xmlns:a16="http://schemas.microsoft.com/office/drawing/2014/main" id="{DEFF96D0-0CE9-4174-B64A-AB1D73C8D222}"/>
                </a:ext>
              </a:extLst>
            </p:cNvPr>
            <p:cNvSpPr/>
            <p:nvPr/>
          </p:nvSpPr>
          <p:spPr>
            <a:xfrm>
              <a:off x="6719046" y="3209365"/>
              <a:ext cx="479613" cy="1846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個主成分</a:t>
              </a:r>
            </a:p>
          </p:txBody>
        </p:sp>
      </p:grpSp>
      <p:pic>
        <p:nvPicPr>
          <p:cNvPr id="31" name="圖片 30">
            <a:extLst>
              <a:ext uri="{FF2B5EF4-FFF2-40B4-BE49-F238E27FC236}">
                <a16:creationId xmlns:a16="http://schemas.microsoft.com/office/drawing/2014/main" id="{98E9F64B-2D11-4AE3-95F6-3DE27586D3BF}"/>
              </a:ext>
            </a:extLst>
          </p:cNvPr>
          <p:cNvPicPr>
            <a:picLocks noChangeAspect="1"/>
          </p:cNvPicPr>
          <p:nvPr/>
        </p:nvPicPr>
        <p:blipFill>
          <a:blip r:embed="rId3"/>
          <a:stretch>
            <a:fillRect/>
          </a:stretch>
        </p:blipFill>
        <p:spPr>
          <a:xfrm>
            <a:off x="805509" y="5499514"/>
            <a:ext cx="4801270" cy="628738"/>
          </a:xfrm>
          <a:prstGeom prst="rect">
            <a:avLst/>
          </a:prstGeom>
        </p:spPr>
      </p:pic>
      <p:sp>
        <p:nvSpPr>
          <p:cNvPr id="32" name="流程圖: 接點 31">
            <a:extLst>
              <a:ext uri="{FF2B5EF4-FFF2-40B4-BE49-F238E27FC236}">
                <a16:creationId xmlns:a16="http://schemas.microsoft.com/office/drawing/2014/main" id="{038CBF0A-2509-440E-9993-60B9C6898C1E}"/>
              </a:ext>
            </a:extLst>
          </p:cNvPr>
          <p:cNvSpPr/>
          <p:nvPr/>
        </p:nvSpPr>
        <p:spPr>
          <a:xfrm>
            <a:off x="1626630" y="5548879"/>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流程圖: 接點 32">
            <a:extLst>
              <a:ext uri="{FF2B5EF4-FFF2-40B4-BE49-F238E27FC236}">
                <a16:creationId xmlns:a16="http://schemas.microsoft.com/office/drawing/2014/main" id="{A698EA7E-D6B1-4B14-A4A4-C37E06021A0E}"/>
              </a:ext>
            </a:extLst>
          </p:cNvPr>
          <p:cNvSpPr/>
          <p:nvPr/>
        </p:nvSpPr>
        <p:spPr>
          <a:xfrm>
            <a:off x="1626630" y="5729786"/>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流程圖: 接點 33">
            <a:extLst>
              <a:ext uri="{FF2B5EF4-FFF2-40B4-BE49-F238E27FC236}">
                <a16:creationId xmlns:a16="http://schemas.microsoft.com/office/drawing/2014/main" id="{1CF183C6-FDDA-4D48-9CB6-3A5703364E6A}"/>
              </a:ext>
            </a:extLst>
          </p:cNvPr>
          <p:cNvSpPr/>
          <p:nvPr/>
        </p:nvSpPr>
        <p:spPr>
          <a:xfrm>
            <a:off x="1626630" y="5915115"/>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流程圖: 接點 34">
            <a:extLst>
              <a:ext uri="{FF2B5EF4-FFF2-40B4-BE49-F238E27FC236}">
                <a16:creationId xmlns:a16="http://schemas.microsoft.com/office/drawing/2014/main" id="{DDCF1458-47B2-4E83-AACF-10C51516CBE7}"/>
              </a:ext>
            </a:extLst>
          </p:cNvPr>
          <p:cNvSpPr/>
          <p:nvPr/>
        </p:nvSpPr>
        <p:spPr>
          <a:xfrm>
            <a:off x="3383712" y="5548879"/>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流程圖: 接點 35">
            <a:extLst>
              <a:ext uri="{FF2B5EF4-FFF2-40B4-BE49-F238E27FC236}">
                <a16:creationId xmlns:a16="http://schemas.microsoft.com/office/drawing/2014/main" id="{5C987E26-8343-4A75-93E7-D17576A74C90}"/>
              </a:ext>
            </a:extLst>
          </p:cNvPr>
          <p:cNvSpPr/>
          <p:nvPr/>
        </p:nvSpPr>
        <p:spPr>
          <a:xfrm>
            <a:off x="3383712" y="5729786"/>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流程圖: 接點 36">
            <a:extLst>
              <a:ext uri="{FF2B5EF4-FFF2-40B4-BE49-F238E27FC236}">
                <a16:creationId xmlns:a16="http://schemas.microsoft.com/office/drawing/2014/main" id="{2612DAB8-F1F2-4DF2-8EAE-7F4674971C02}"/>
              </a:ext>
            </a:extLst>
          </p:cNvPr>
          <p:cNvSpPr/>
          <p:nvPr/>
        </p:nvSpPr>
        <p:spPr>
          <a:xfrm>
            <a:off x="3383712" y="5915115"/>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接點: 弧形 39">
            <a:extLst>
              <a:ext uri="{FF2B5EF4-FFF2-40B4-BE49-F238E27FC236}">
                <a16:creationId xmlns:a16="http://schemas.microsoft.com/office/drawing/2014/main" id="{A69DB6FD-DE87-47B9-8F9F-975A0F269FEA}"/>
              </a:ext>
            </a:extLst>
          </p:cNvPr>
          <p:cNvCxnSpPr>
            <a:cxnSpLocks/>
            <a:stCxn id="20" idx="1"/>
            <a:endCxn id="31" idx="3"/>
          </p:cNvCxnSpPr>
          <p:nvPr/>
        </p:nvCxnSpPr>
        <p:spPr>
          <a:xfrm rot="10800000" flipV="1">
            <a:off x="5606780" y="3654145"/>
            <a:ext cx="1715837" cy="2159737"/>
          </a:xfrm>
          <a:prstGeom prst="curvedConnector3">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C6B2E09F-EA12-45BB-B5E4-9980D679B3EE}"/>
              </a:ext>
            </a:extLst>
          </p:cNvPr>
          <p:cNvSpPr/>
          <p:nvPr/>
        </p:nvSpPr>
        <p:spPr>
          <a:xfrm>
            <a:off x="7715812" y="5210079"/>
            <a:ext cx="3659522"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每個主成份都是原始變數的加權平均。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主成份之間不相關。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越前面的主成份解釋</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越多資料變異</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拋棄較後面的主成份進行降維。</a:t>
            </a:r>
          </a:p>
        </p:txBody>
      </p:sp>
      <p:sp>
        <p:nvSpPr>
          <p:cNvPr id="44" name="文字方塊 43">
            <a:extLst>
              <a:ext uri="{FF2B5EF4-FFF2-40B4-BE49-F238E27FC236}">
                <a16:creationId xmlns:a16="http://schemas.microsoft.com/office/drawing/2014/main" id="{5EBF6FC7-C34F-4B16-9528-83F0CA3A88CB}"/>
              </a:ext>
            </a:extLst>
          </p:cNvPr>
          <p:cNvSpPr txBox="1"/>
          <p:nvPr/>
        </p:nvSpPr>
        <p:spPr>
          <a:xfrm>
            <a:off x="5604443" y="4465400"/>
            <a:ext cx="1877437" cy="46166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為特徵</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在不同軸上的投影量加總</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306652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標題 1">
            <a:extLst>
              <a:ext uri="{FF2B5EF4-FFF2-40B4-BE49-F238E27FC236}">
                <a16:creationId xmlns:a16="http://schemas.microsoft.com/office/drawing/2014/main" id="{EF83EAB5-4576-412D-8164-34E0ACF8805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Transformation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5" name="圖片 4">
            <a:extLst>
              <a:ext uri="{FF2B5EF4-FFF2-40B4-BE49-F238E27FC236}">
                <a16:creationId xmlns:a16="http://schemas.microsoft.com/office/drawing/2014/main" id="{B236D3E8-D9C6-4CEB-87E8-9E5DF3AAED8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785518" y="1045525"/>
            <a:ext cx="3116827" cy="2511755"/>
          </a:xfrm>
          <a:prstGeom prst="rect">
            <a:avLst/>
          </a:prstGeom>
        </p:spPr>
      </p:pic>
      <p:pic>
        <p:nvPicPr>
          <p:cNvPr id="6" name="圖片 5">
            <a:extLst>
              <a:ext uri="{FF2B5EF4-FFF2-40B4-BE49-F238E27FC236}">
                <a16:creationId xmlns:a16="http://schemas.microsoft.com/office/drawing/2014/main" id="{499104BE-C7D1-47D3-A522-2E06BEE7F85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4135219" y="1045525"/>
            <a:ext cx="3334816" cy="2511755"/>
          </a:xfrm>
          <a:prstGeom prst="rect">
            <a:avLst/>
          </a:prstGeom>
        </p:spPr>
      </p:pic>
      <p:sp>
        <p:nvSpPr>
          <p:cNvPr id="7" name="矩形 6">
            <a:extLst>
              <a:ext uri="{FF2B5EF4-FFF2-40B4-BE49-F238E27FC236}">
                <a16:creationId xmlns:a16="http://schemas.microsoft.com/office/drawing/2014/main" id="{324E24FA-4F23-49FF-A2FE-AB92C422E3CC}"/>
              </a:ext>
            </a:extLst>
          </p:cNvPr>
          <p:cNvSpPr/>
          <p:nvPr/>
        </p:nvSpPr>
        <p:spPr>
          <a:xfrm>
            <a:off x="5661822" y="3461372"/>
            <a:ext cx="7157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Scale</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8" name="圖片 7">
            <a:extLst>
              <a:ext uri="{FF2B5EF4-FFF2-40B4-BE49-F238E27FC236}">
                <a16:creationId xmlns:a16="http://schemas.microsoft.com/office/drawing/2014/main" id="{35EA0101-6950-47B3-BCE6-D602E42EFF3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8216069" y="1045526"/>
            <a:ext cx="2821656" cy="2517116"/>
          </a:xfrm>
          <a:prstGeom prst="rect">
            <a:avLst/>
          </a:prstGeom>
        </p:spPr>
      </p:pic>
      <p:pic>
        <p:nvPicPr>
          <p:cNvPr id="9" name="圖片 8">
            <a:extLst>
              <a:ext uri="{FF2B5EF4-FFF2-40B4-BE49-F238E27FC236}">
                <a16:creationId xmlns:a16="http://schemas.microsoft.com/office/drawing/2014/main" id="{261F8117-2FE5-4F38-B607-46ACF3AA889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785519" y="3796553"/>
            <a:ext cx="3115818" cy="2399930"/>
          </a:xfrm>
          <a:prstGeom prst="rect">
            <a:avLst/>
          </a:prstGeom>
        </p:spPr>
      </p:pic>
      <p:pic>
        <p:nvPicPr>
          <p:cNvPr id="10" name="圖片 9">
            <a:extLst>
              <a:ext uri="{FF2B5EF4-FFF2-40B4-BE49-F238E27FC236}">
                <a16:creationId xmlns:a16="http://schemas.microsoft.com/office/drawing/2014/main" id="{3A35E747-5E44-423B-A084-27341A5E20C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Lst>
          </a:blip>
          <a:stretch>
            <a:fillRect/>
          </a:stretch>
        </p:blipFill>
        <p:spPr>
          <a:xfrm>
            <a:off x="4135219" y="3796553"/>
            <a:ext cx="3053206" cy="2399930"/>
          </a:xfrm>
          <a:prstGeom prst="rect">
            <a:avLst/>
          </a:prstGeom>
        </p:spPr>
      </p:pic>
      <p:sp>
        <p:nvSpPr>
          <p:cNvPr id="11" name="矩形 10">
            <a:extLst>
              <a:ext uri="{FF2B5EF4-FFF2-40B4-BE49-F238E27FC236}">
                <a16:creationId xmlns:a16="http://schemas.microsoft.com/office/drawing/2014/main" id="{A21DA9EE-E051-49AB-B852-D25AD625130F}"/>
              </a:ext>
            </a:extLst>
          </p:cNvPr>
          <p:cNvSpPr/>
          <p:nvPr/>
        </p:nvSpPr>
        <p:spPr>
          <a:xfrm>
            <a:off x="5602486" y="6122005"/>
            <a:ext cx="88883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rPr>
              <a:t>Project</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DDB6C636-0709-4D22-ACC9-ED2F8B3BCE57}"/>
              </a:ext>
            </a:extLst>
          </p:cNvPr>
          <p:cNvSpPr/>
          <p:nvPr/>
        </p:nvSpPr>
        <p:spPr>
          <a:xfrm>
            <a:off x="2239645" y="6122005"/>
            <a:ext cx="8457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Rotate</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FD783437-4166-4703-AFE6-02E137341EE0}"/>
              </a:ext>
            </a:extLst>
          </p:cNvPr>
          <p:cNvSpPr/>
          <p:nvPr/>
        </p:nvSpPr>
        <p:spPr>
          <a:xfrm>
            <a:off x="9180414" y="3480191"/>
            <a:ext cx="19811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Shear </a:t>
            </a:r>
            <a:r>
              <a:rPr kumimoji="0" lang="zh-TW" altLang="en-US"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Skew </a:t>
            </a:r>
            <a:r>
              <a:rPr kumimoji="0" lang="zh-TW" altLang="en-US"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7123414B-2616-41A3-AF3F-AD31AC8F6FF2}"/>
              </a:ext>
            </a:extLst>
          </p:cNvPr>
          <p:cNvSpPr txBox="1"/>
          <p:nvPr/>
        </p:nvSpPr>
        <p:spPr>
          <a:xfrm>
            <a:off x="4204447" y="806252"/>
            <a:ext cx="3367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91F3CD5-F20D-4F68-B876-CA420FEE5784}"/>
              </a:ext>
            </a:extLst>
          </p:cNvPr>
          <p:cNvSpPr txBox="1"/>
          <p:nvPr/>
        </p:nvSpPr>
        <p:spPr>
          <a:xfrm>
            <a:off x="4479985" y="806252"/>
            <a:ext cx="3367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6" name="圖片 15">
            <a:extLst>
              <a:ext uri="{FF2B5EF4-FFF2-40B4-BE49-F238E27FC236}">
                <a16:creationId xmlns:a16="http://schemas.microsoft.com/office/drawing/2014/main" id="{4E9C8319-EC80-4975-9EF1-55AFC0893F3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20000"/>
                    </a14:imgEffect>
                  </a14:imgLayer>
                </a14:imgProps>
              </a:ext>
            </a:extLst>
          </a:blip>
          <a:stretch>
            <a:fillRect/>
          </a:stretch>
        </p:blipFill>
        <p:spPr>
          <a:xfrm>
            <a:off x="8055393" y="3796553"/>
            <a:ext cx="3119777" cy="2536962"/>
          </a:xfrm>
          <a:prstGeom prst="rect">
            <a:avLst/>
          </a:prstGeom>
        </p:spPr>
      </p:pic>
      <p:sp>
        <p:nvSpPr>
          <p:cNvPr id="17" name="矩形 16">
            <a:extLst>
              <a:ext uri="{FF2B5EF4-FFF2-40B4-BE49-F238E27FC236}">
                <a16:creationId xmlns:a16="http://schemas.microsoft.com/office/drawing/2014/main" id="{876191C4-0D7D-4C52-BA11-6FEDBE234EC5}"/>
              </a:ext>
            </a:extLst>
          </p:cNvPr>
          <p:cNvSpPr/>
          <p:nvPr/>
        </p:nvSpPr>
        <p:spPr>
          <a:xfrm>
            <a:off x="9615281" y="6122005"/>
            <a:ext cx="8762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Reflect</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7F497418-13BD-415F-81BC-ECA372950607}"/>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5847782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Principal Component Analysis, PCA</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20B2BEB6-3C4F-4E28-8E6C-B03196F4020E}"/>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C029E630-410F-46A1-8E22-25C5DB1AB911}"/>
              </a:ext>
            </a:extLst>
          </p:cNvPr>
          <p:cNvPicPr>
            <a:picLocks noChangeAspect="1"/>
          </p:cNvPicPr>
          <p:nvPr/>
        </p:nvPicPr>
        <p:blipFill>
          <a:blip r:embed="rId2"/>
          <a:stretch>
            <a:fillRect/>
          </a:stretch>
        </p:blipFill>
        <p:spPr>
          <a:xfrm>
            <a:off x="838347" y="1798659"/>
            <a:ext cx="5454878" cy="1815369"/>
          </a:xfrm>
          <a:prstGeom prst="rect">
            <a:avLst/>
          </a:prstGeom>
        </p:spPr>
      </p:pic>
      <p:pic>
        <p:nvPicPr>
          <p:cNvPr id="11" name="圖片 10">
            <a:extLst>
              <a:ext uri="{FF2B5EF4-FFF2-40B4-BE49-F238E27FC236}">
                <a16:creationId xmlns:a16="http://schemas.microsoft.com/office/drawing/2014/main" id="{BC6E6623-54D0-434F-8A15-17272E24ADC2}"/>
              </a:ext>
            </a:extLst>
          </p:cNvPr>
          <p:cNvPicPr>
            <a:picLocks noChangeAspect="1"/>
          </p:cNvPicPr>
          <p:nvPr/>
        </p:nvPicPr>
        <p:blipFill>
          <a:blip r:embed="rId3"/>
          <a:stretch>
            <a:fillRect/>
          </a:stretch>
        </p:blipFill>
        <p:spPr>
          <a:xfrm>
            <a:off x="838346" y="4183962"/>
            <a:ext cx="5115675" cy="1649446"/>
          </a:xfrm>
          <a:prstGeom prst="rect">
            <a:avLst/>
          </a:prstGeom>
        </p:spPr>
      </p:pic>
      <p:pic>
        <p:nvPicPr>
          <p:cNvPr id="4098" name="Picture 2" descr="iT 邦幫忙::一起幫忙解決難題，拯救IT 人的一天">
            <a:extLst>
              <a:ext uri="{FF2B5EF4-FFF2-40B4-BE49-F238E27FC236}">
                <a16:creationId xmlns:a16="http://schemas.microsoft.com/office/drawing/2014/main" id="{C49F0290-D474-494D-BDBF-733FEA5BE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660" y="4507127"/>
            <a:ext cx="4797993" cy="1693409"/>
          </a:xfrm>
          <a:prstGeom prst="rect">
            <a:avLst/>
          </a:prstGeom>
          <a:noFill/>
          <a:extLst>
            <a:ext uri="{909E8E84-426E-40DD-AFC4-6F175D3DCCD1}">
              <a14:hiddenFill xmlns:a14="http://schemas.microsoft.com/office/drawing/2010/main">
                <a:solidFill>
                  <a:srgbClr val="FFFFFF"/>
                </a:solidFill>
              </a14:hiddenFill>
            </a:ext>
          </a:extLst>
        </p:spPr>
      </p:pic>
      <p:pic>
        <p:nvPicPr>
          <p:cNvPr id="12" name="圖片 11">
            <a:extLst>
              <a:ext uri="{FF2B5EF4-FFF2-40B4-BE49-F238E27FC236}">
                <a16:creationId xmlns:a16="http://schemas.microsoft.com/office/drawing/2014/main" id="{6DAB8227-F3A2-4D6E-8464-F201C93BFE3B}"/>
              </a:ext>
            </a:extLst>
          </p:cNvPr>
          <p:cNvPicPr>
            <a:picLocks noChangeAspect="1"/>
          </p:cNvPicPr>
          <p:nvPr/>
        </p:nvPicPr>
        <p:blipFill>
          <a:blip r:embed="rId5"/>
          <a:stretch>
            <a:fillRect/>
          </a:stretch>
        </p:blipFill>
        <p:spPr>
          <a:xfrm>
            <a:off x="6356152" y="1711325"/>
            <a:ext cx="5197007" cy="2788384"/>
          </a:xfrm>
          <a:prstGeom prst="rect">
            <a:avLst/>
          </a:prstGeom>
        </p:spPr>
      </p:pic>
      <p:sp>
        <p:nvSpPr>
          <p:cNvPr id="13" name="矩形 12">
            <a:extLst>
              <a:ext uri="{FF2B5EF4-FFF2-40B4-BE49-F238E27FC236}">
                <a16:creationId xmlns:a16="http://schemas.microsoft.com/office/drawing/2014/main" id="{4FB5E32F-0312-4D14-A328-185F31DD3B5E}"/>
              </a:ext>
            </a:extLst>
          </p:cNvPr>
          <p:cNvSpPr/>
          <p:nvPr/>
        </p:nvSpPr>
        <p:spPr>
          <a:xfrm>
            <a:off x="638841" y="3860796"/>
            <a:ext cx="264224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的線性組合 </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與第一個軸垂直</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捕捉相異的資訊</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亦能捕捉更多的資料變異</a:t>
            </a:r>
          </a:p>
        </p:txBody>
      </p:sp>
      <p:sp>
        <p:nvSpPr>
          <p:cNvPr id="14" name="矩形 13">
            <a:extLst>
              <a:ext uri="{FF2B5EF4-FFF2-40B4-BE49-F238E27FC236}">
                <a16:creationId xmlns:a16="http://schemas.microsoft.com/office/drawing/2014/main" id="{852C80C2-3656-4C6A-A359-5B307A9BA17F}"/>
              </a:ext>
            </a:extLst>
          </p:cNvPr>
          <p:cNvSpPr/>
          <p:nvPr/>
        </p:nvSpPr>
        <p:spPr>
          <a:xfrm>
            <a:off x="4346803" y="4305619"/>
            <a:ext cx="174919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的線性組合</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以捕捉最多的資料變</a:t>
            </a:r>
          </a:p>
        </p:txBody>
      </p:sp>
    </p:spTree>
    <p:extLst>
      <p:ext uri="{BB962C8B-B14F-4D97-AF65-F5344CB8AC3E}">
        <p14:creationId xmlns:p14="http://schemas.microsoft.com/office/powerpoint/2010/main" val="14953644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PCA for Visualization and Dimension Reduction…. | by Sagor Saha | Medium">
            <a:extLst>
              <a:ext uri="{FF2B5EF4-FFF2-40B4-BE49-F238E27FC236}">
                <a16:creationId xmlns:a16="http://schemas.microsoft.com/office/drawing/2014/main" id="{A4C3574B-CB56-4209-8051-4F3F1081BCC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27177" y="1930162"/>
            <a:ext cx="6832982" cy="3161791"/>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8D9F14E6-D991-41DD-B455-96411671CEBA}"/>
              </a:ext>
            </a:extLst>
          </p:cNvPr>
          <p:cNvPicPr>
            <a:picLocks noChangeAspect="1"/>
          </p:cNvPicPr>
          <p:nvPr/>
        </p:nvPicPr>
        <p:blipFill>
          <a:blip r:embed="rId3"/>
          <a:stretch>
            <a:fillRect/>
          </a:stretch>
        </p:blipFill>
        <p:spPr>
          <a:xfrm>
            <a:off x="421517" y="1451815"/>
            <a:ext cx="7370179" cy="3954370"/>
          </a:xfrm>
          <a:prstGeom prst="rect">
            <a:avLst/>
          </a:prstGeom>
        </p:spPr>
      </p:pic>
      <p:sp>
        <p:nvSpPr>
          <p:cNvPr id="8" name="標題 1">
            <a:extLst>
              <a:ext uri="{FF2B5EF4-FFF2-40B4-BE49-F238E27FC236}">
                <a16:creationId xmlns:a16="http://schemas.microsoft.com/office/drawing/2014/main" id="{D41C9E8B-466A-49FE-AD26-5A84208A0DE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Principal Component Analysis, PCA</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id="{2BB285AD-4AD9-42E4-B1F4-C7A41493032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21A439D0-2313-45CC-8945-82EE2A1FDAD5}"/>
              </a:ext>
            </a:extLst>
          </p:cNvPr>
          <p:cNvSpPr/>
          <p:nvPr/>
        </p:nvSpPr>
        <p:spPr>
          <a:xfrm>
            <a:off x="3076516" y="5406185"/>
            <a:ext cx="6499412"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線性降維的核心精神 是將原始數據拆解成更具代表性的主成分 並以其作為新的基準 由此獲得更能描述數據本質的新成分表徵</a:t>
            </a:r>
          </a:p>
        </p:txBody>
      </p:sp>
      <p:sp>
        <p:nvSpPr>
          <p:cNvPr id="11" name="矩形: 圓角 10">
            <a:extLst>
              <a:ext uri="{FF2B5EF4-FFF2-40B4-BE49-F238E27FC236}">
                <a16:creationId xmlns:a16="http://schemas.microsoft.com/office/drawing/2014/main" id="{376467A6-7AFA-4934-9F79-2C1DB42ACB26}"/>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587742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ile:Eigenvectors-extended.gif - Wikipedia">
            <a:extLst>
              <a:ext uri="{FF2B5EF4-FFF2-40B4-BE49-F238E27FC236}">
                <a16:creationId xmlns:a16="http://schemas.microsoft.com/office/drawing/2014/main" id="{242E7F72-F749-4A89-9157-0DB34FA2A9B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72168" y="1920619"/>
            <a:ext cx="4122962" cy="4122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506" name="Picture 2" descr="Linear Function - 演算法筆記">
            <a:extLst>
              <a:ext uri="{FF2B5EF4-FFF2-40B4-BE49-F238E27FC236}">
                <a16:creationId xmlns:a16="http://schemas.microsoft.com/office/drawing/2014/main" id="{AC32EEE0-1455-4DC4-98A6-B2575124E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323" y="4064948"/>
            <a:ext cx="3290046" cy="1403338"/>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4828FAB4-7712-4E45-AE87-3701FB7B2C0D}"/>
              </a:ext>
            </a:extLst>
          </p:cNvPr>
          <p:cNvSpPr txBox="1"/>
          <p:nvPr/>
        </p:nvSpPr>
        <p:spPr>
          <a:xfrm>
            <a:off x="390524" y="1340768"/>
            <a:ext cx="5583408" cy="253915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什麼是特徵向量？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特徵向量（</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Eigenvector</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）就是在某個變換下方向不變的向量。換句話說，當我們對一個向量進行某種變換時（比如旋轉或拉伸），如果這個向量的方向不變，那麼這個向量就是特徵向量。</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Ps: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一個特徵向量只有一個特徵值，一個特徵值有很多個特徵向量</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什麼是特徵值？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特徵值（</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Eigenvalue</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）則是與特徵向量對應的一個標量，描述了特徵向量在變換過程中被放大的倍數。特徵值可以是正的、負的或零。當我們對特徵向量進行變換時，特徵值決定了特徵向量的長度如何變化。</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1508" name="Picture 4" descr="人工智能必备数学基础：线性代数基础（2） - 战争热诚- 博客园">
            <a:extLst>
              <a:ext uri="{FF2B5EF4-FFF2-40B4-BE49-F238E27FC236}">
                <a16:creationId xmlns:a16="http://schemas.microsoft.com/office/drawing/2014/main" id="{E6CAE3E0-FD1A-4D3F-98AD-1DCF0EB5FD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04" y="3847218"/>
            <a:ext cx="2779058" cy="1670014"/>
          </a:xfrm>
          <a:prstGeom prst="rect">
            <a:avLst/>
          </a:prstGeom>
          <a:noFill/>
          <a:extLst>
            <a:ext uri="{909E8E84-426E-40DD-AFC4-6F175D3DCCD1}">
              <a14:hiddenFill xmlns:a14="http://schemas.microsoft.com/office/drawing/2010/main">
                <a:solidFill>
                  <a:srgbClr val="FFFFFF"/>
                </a:solidFill>
              </a14:hiddenFill>
            </a:ext>
          </a:extLst>
        </p:spPr>
      </p:pic>
      <p:sp>
        <p:nvSpPr>
          <p:cNvPr id="8" name="標題 1">
            <a:extLst>
              <a:ext uri="{FF2B5EF4-FFF2-40B4-BE49-F238E27FC236}">
                <a16:creationId xmlns:a16="http://schemas.microsoft.com/office/drawing/2014/main" id="{EA25492C-B8F7-49BE-A8AC-56735461096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特徵值</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特徵向量</a:t>
            </a:r>
          </a:p>
        </p:txBody>
      </p:sp>
      <p:sp>
        <p:nvSpPr>
          <p:cNvPr id="9" name="矩形 8">
            <a:extLst>
              <a:ext uri="{FF2B5EF4-FFF2-40B4-BE49-F238E27FC236}">
                <a16:creationId xmlns:a16="http://schemas.microsoft.com/office/drawing/2014/main" id="{7B415320-2ED0-44D0-9F91-5D82AC297CF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圓角 9">
            <a:extLst>
              <a:ext uri="{FF2B5EF4-FFF2-40B4-BE49-F238E27FC236}">
                <a16:creationId xmlns:a16="http://schemas.microsoft.com/office/drawing/2014/main" id="{7B74BC02-241D-4DF6-A1D0-1A9723981BA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28E7F664-BFE9-4ACE-8F48-3668B83CF381}"/>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C8C87253-0F61-4B20-87C1-BF68AD874DE4}"/>
              </a:ext>
            </a:extLst>
          </p:cNvPr>
          <p:cNvSpPr txBox="1"/>
          <p:nvPr/>
        </p:nvSpPr>
        <p:spPr>
          <a:xfrm>
            <a:off x="10178948" y="2169459"/>
            <a:ext cx="619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pc1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1EABDEC4-1C8C-4712-9FE9-3FBCB5231162}"/>
              </a:ext>
            </a:extLst>
          </p:cNvPr>
          <p:cNvSpPr txBox="1"/>
          <p:nvPr/>
        </p:nvSpPr>
        <p:spPr>
          <a:xfrm>
            <a:off x="7746938" y="2169459"/>
            <a:ext cx="619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pc2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 name="矩形 3">
            <a:extLst>
              <a:ext uri="{FF2B5EF4-FFF2-40B4-BE49-F238E27FC236}">
                <a16:creationId xmlns:a16="http://schemas.microsoft.com/office/drawing/2014/main" id="{1268C29B-D6A3-43CF-96BC-3C632CA88E35}"/>
              </a:ext>
            </a:extLst>
          </p:cNvPr>
          <p:cNvSpPr/>
          <p:nvPr/>
        </p:nvSpPr>
        <p:spPr>
          <a:xfrm>
            <a:off x="1180400" y="5653309"/>
            <a:ext cx="513971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特徵向量</a:t>
            </a: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：變換過程中方向不變的向量。</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特徵值</a:t>
            </a: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：描述特徵向量在變換過程中被放大的倍數。</a:t>
            </a:r>
          </a:p>
        </p:txBody>
      </p:sp>
    </p:spTree>
    <p:extLst>
      <p:ext uri="{BB962C8B-B14F-4D97-AF65-F5344CB8AC3E}">
        <p14:creationId xmlns:p14="http://schemas.microsoft.com/office/powerpoint/2010/main" val="38005549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推導主成分分析（</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PCA</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）中的優化目標方程</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PCA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的目標是找到一個方向（單位向量） 𝑢，使得數據在這個方向上的投影方差最大</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20B2BEB6-3C4F-4E28-8E6C-B03196F4020E}"/>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5B1D6A9A-90D1-4925-BA9D-AAE96850521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537D4CD6-31C9-40ED-B3F1-1FE07645F800}"/>
              </a:ext>
            </a:extLst>
          </p:cNvPr>
          <p:cNvPicPr>
            <a:picLocks noChangeAspect="1"/>
          </p:cNvPicPr>
          <p:nvPr/>
        </p:nvPicPr>
        <p:blipFill>
          <a:blip r:embed="rId2"/>
          <a:stretch>
            <a:fillRect/>
          </a:stretch>
        </p:blipFill>
        <p:spPr>
          <a:xfrm>
            <a:off x="304800" y="1312582"/>
            <a:ext cx="8162884" cy="4591622"/>
          </a:xfrm>
          <a:prstGeom prst="rect">
            <a:avLst/>
          </a:prstGeom>
        </p:spPr>
      </p:pic>
      <p:sp>
        <p:nvSpPr>
          <p:cNvPr id="25" name="矩形 24">
            <a:extLst>
              <a:ext uri="{FF2B5EF4-FFF2-40B4-BE49-F238E27FC236}">
                <a16:creationId xmlns:a16="http://schemas.microsoft.com/office/drawing/2014/main" id="{458E20E8-8C06-4B9A-B631-04133E0764B1}"/>
              </a:ext>
            </a:extLst>
          </p:cNvPr>
          <p:cNvSpPr/>
          <p:nvPr/>
        </p:nvSpPr>
        <p:spPr>
          <a:xfrm>
            <a:off x="304800" y="5525495"/>
            <a:ext cx="7620000" cy="830997"/>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什麼是共變異？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單一變量的變異是指該變量的數值如何分布，例如一組數字的波動範圍。這可以通過計算方差來量化。</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共變異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兩個變量的共變異描述的是這兩個變量如何一起變化。也就是說，當一個變量增加時，另一個變量是傾向於增加、減少還是不變。</a:t>
            </a:r>
          </a:p>
        </p:txBody>
      </p:sp>
      <p:pic>
        <p:nvPicPr>
          <p:cNvPr id="2" name="圖片 1">
            <a:extLst>
              <a:ext uri="{FF2B5EF4-FFF2-40B4-BE49-F238E27FC236}">
                <a16:creationId xmlns:a16="http://schemas.microsoft.com/office/drawing/2014/main" id="{C8285E91-E91C-4F60-8D36-5F3DFA7F0D05}"/>
              </a:ext>
            </a:extLst>
          </p:cNvPr>
          <p:cNvPicPr>
            <a:picLocks noChangeAspect="1"/>
          </p:cNvPicPr>
          <p:nvPr/>
        </p:nvPicPr>
        <p:blipFill>
          <a:blip r:embed="rId3"/>
          <a:stretch>
            <a:fillRect/>
          </a:stretch>
        </p:blipFill>
        <p:spPr>
          <a:xfrm>
            <a:off x="8171884" y="1658148"/>
            <a:ext cx="3324716" cy="1617242"/>
          </a:xfrm>
          <a:prstGeom prst="rect">
            <a:avLst/>
          </a:prstGeom>
        </p:spPr>
      </p:pic>
      <p:pic>
        <p:nvPicPr>
          <p:cNvPr id="20482" name="Picture 2" descr="Scatterplot matrix for iris dataset | Download Scientific Diagram">
            <a:extLst>
              <a:ext uri="{FF2B5EF4-FFF2-40B4-BE49-F238E27FC236}">
                <a16:creationId xmlns:a16="http://schemas.microsoft.com/office/drawing/2014/main" id="{0305B972-B1ED-4C8B-BE6A-42AA89F65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4048" y="3332126"/>
            <a:ext cx="3027872" cy="283555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6D848B32-4331-4895-9F40-14CAA43F11A0}"/>
              </a:ext>
            </a:extLst>
          </p:cNvPr>
          <p:cNvSpPr txBox="1"/>
          <p:nvPr/>
        </p:nvSpPr>
        <p:spPr>
          <a:xfrm>
            <a:off x="8200534" y="3806880"/>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448E8768-1B62-4BBD-AC53-430CD9237E97}"/>
              </a:ext>
            </a:extLst>
          </p:cNvPr>
          <p:cNvSpPr txBox="1"/>
          <p:nvPr/>
        </p:nvSpPr>
        <p:spPr>
          <a:xfrm>
            <a:off x="8200534" y="4316700"/>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5ED53DCB-76CE-41A5-9EA0-A427C2320C72}"/>
              </a:ext>
            </a:extLst>
          </p:cNvPr>
          <p:cNvSpPr txBox="1"/>
          <p:nvPr/>
        </p:nvSpPr>
        <p:spPr>
          <a:xfrm>
            <a:off x="8200534" y="4850847"/>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64F81133-45F0-4E64-8B4E-241E4D0B6ACC}"/>
              </a:ext>
            </a:extLst>
          </p:cNvPr>
          <p:cNvSpPr txBox="1"/>
          <p:nvPr/>
        </p:nvSpPr>
        <p:spPr>
          <a:xfrm>
            <a:off x="8200534" y="5426684"/>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B1A5E695-7AC5-4152-A4D4-7E5C738F6777}"/>
              </a:ext>
            </a:extLst>
          </p:cNvPr>
          <p:cNvSpPr txBox="1"/>
          <p:nvPr/>
        </p:nvSpPr>
        <p:spPr>
          <a:xfrm>
            <a:off x="8989428" y="6017472"/>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636F738-9B7A-43E8-B67B-51946A88761E}"/>
              </a:ext>
            </a:extLst>
          </p:cNvPr>
          <p:cNvSpPr txBox="1"/>
          <p:nvPr/>
        </p:nvSpPr>
        <p:spPr>
          <a:xfrm>
            <a:off x="9622485" y="6017472"/>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78A3F9C7-FEF1-45E9-88BC-F419D3C6BFB2}"/>
              </a:ext>
            </a:extLst>
          </p:cNvPr>
          <p:cNvSpPr txBox="1"/>
          <p:nvPr/>
        </p:nvSpPr>
        <p:spPr>
          <a:xfrm>
            <a:off x="10246159" y="6017472"/>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4AB0C180-7F7C-4B38-A1C9-B2E2F9B232F7}"/>
              </a:ext>
            </a:extLst>
          </p:cNvPr>
          <p:cNvSpPr txBox="1"/>
          <p:nvPr/>
        </p:nvSpPr>
        <p:spPr>
          <a:xfrm>
            <a:off x="10843139" y="6017472"/>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CA8BB967-3807-448D-8DF0-8F309A94520B}"/>
              </a:ext>
            </a:extLst>
          </p:cNvPr>
          <p:cNvSpPr txBox="1"/>
          <p:nvPr/>
        </p:nvSpPr>
        <p:spPr>
          <a:xfrm>
            <a:off x="2017058" y="2546937"/>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投影方差</a:t>
            </a:r>
          </a:p>
        </p:txBody>
      </p:sp>
    </p:spTree>
    <p:extLst>
      <p:ext uri="{BB962C8B-B14F-4D97-AF65-F5344CB8AC3E}">
        <p14:creationId xmlns:p14="http://schemas.microsoft.com/office/powerpoint/2010/main" val="37371219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PCA - Loadings and Scores">
            <a:extLst>
              <a:ext uri="{FF2B5EF4-FFF2-40B4-BE49-F238E27FC236}">
                <a16:creationId xmlns:a16="http://schemas.microsoft.com/office/drawing/2014/main" id="{9562A5E0-82A2-452A-A233-38EEB6CA0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835" y="3831794"/>
            <a:ext cx="3438525" cy="212407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B458FCB7-6F66-4A39-8A4A-4825472FB31A}"/>
              </a:ext>
            </a:extLst>
          </p:cNvPr>
          <p:cNvGrpSpPr/>
          <p:nvPr/>
        </p:nvGrpSpPr>
        <p:grpSpPr>
          <a:xfrm>
            <a:off x="672353" y="1443359"/>
            <a:ext cx="7296707" cy="2159197"/>
            <a:chOff x="519952" y="1237129"/>
            <a:chExt cx="8958482" cy="2650939"/>
          </a:xfrm>
        </p:grpSpPr>
        <p:pic>
          <p:nvPicPr>
            <p:cNvPr id="16386" name="Picture 2" descr="How to cross-validate PCA, clustering, and matrix decomposition models ·  Its Neuronal">
              <a:extLst>
                <a:ext uri="{FF2B5EF4-FFF2-40B4-BE49-F238E27FC236}">
                  <a16:creationId xmlns:a16="http://schemas.microsoft.com/office/drawing/2014/main" id="{81D5A0E2-DEEE-49D7-99C3-1196A4422C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523"/>
            <a:stretch/>
          </p:blipFill>
          <p:spPr bwMode="auto">
            <a:xfrm>
              <a:off x="2348752" y="1255059"/>
              <a:ext cx="3487271" cy="2633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w to cross-validate PCA, clustering, and matrix decomposition models ·  Its Neuronal">
              <a:extLst>
                <a:ext uri="{FF2B5EF4-FFF2-40B4-BE49-F238E27FC236}">
                  <a16:creationId xmlns:a16="http://schemas.microsoft.com/office/drawing/2014/main" id="{D46F39BB-F098-4317-9F24-5FB6DDF9C8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80" r="15175"/>
            <a:stretch/>
          </p:blipFill>
          <p:spPr bwMode="auto">
            <a:xfrm>
              <a:off x="519952" y="1237129"/>
              <a:ext cx="1981201" cy="2633009"/>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5C393A56-BC2E-463E-817A-D09FEA95374A}"/>
                </a:ext>
              </a:extLst>
            </p:cNvPr>
            <p:cNvSpPr txBox="1"/>
            <p:nvPr/>
          </p:nvSpPr>
          <p:spPr>
            <a:xfrm>
              <a:off x="2662518" y="2384611"/>
              <a:ext cx="4331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7CA8CCFA-FAD5-4C3F-A87E-AB97F81B3B0E}"/>
                </a:ext>
              </a:extLst>
            </p:cNvPr>
            <p:cNvSpPr txBox="1"/>
            <p:nvPr/>
          </p:nvSpPr>
          <p:spPr>
            <a:xfrm>
              <a:off x="9045302" y="2417222"/>
              <a:ext cx="4331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sp>
        <p:nvSpPr>
          <p:cNvPr id="7" name="箭號: 向右 6">
            <a:extLst>
              <a:ext uri="{FF2B5EF4-FFF2-40B4-BE49-F238E27FC236}">
                <a16:creationId xmlns:a16="http://schemas.microsoft.com/office/drawing/2014/main" id="{110497C8-4C0A-4024-AA53-4261C94776F1}"/>
              </a:ext>
            </a:extLst>
          </p:cNvPr>
          <p:cNvSpPr/>
          <p:nvPr/>
        </p:nvSpPr>
        <p:spPr>
          <a:xfrm rot="3121269">
            <a:off x="1085640" y="3940269"/>
            <a:ext cx="591671" cy="313764"/>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箭號: 向右 9">
            <a:extLst>
              <a:ext uri="{FF2B5EF4-FFF2-40B4-BE49-F238E27FC236}">
                <a16:creationId xmlns:a16="http://schemas.microsoft.com/office/drawing/2014/main" id="{4A2C888C-987B-4DD1-9BCD-1243C03DBC49}"/>
              </a:ext>
            </a:extLst>
          </p:cNvPr>
          <p:cNvSpPr/>
          <p:nvPr/>
        </p:nvSpPr>
        <p:spPr>
          <a:xfrm rot="18478731" flipV="1">
            <a:off x="3770566" y="3940270"/>
            <a:ext cx="591671" cy="313764"/>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標題 1">
            <a:extLst>
              <a:ext uri="{FF2B5EF4-FFF2-40B4-BE49-F238E27FC236}">
                <a16:creationId xmlns:a16="http://schemas.microsoft.com/office/drawing/2014/main" id="{3A4836A1-B5C9-406C-B25B-18FDC90ECC91}"/>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特徵分解</a:t>
            </a:r>
          </a:p>
        </p:txBody>
      </p:sp>
      <p:sp>
        <p:nvSpPr>
          <p:cNvPr id="12" name="矩形 11">
            <a:extLst>
              <a:ext uri="{FF2B5EF4-FFF2-40B4-BE49-F238E27FC236}">
                <a16:creationId xmlns:a16="http://schemas.microsoft.com/office/drawing/2014/main" id="{E6D992BF-A97B-4717-8689-1D5304E0F63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13" name="表格 12">
            <a:extLst>
              <a:ext uri="{FF2B5EF4-FFF2-40B4-BE49-F238E27FC236}">
                <a16:creationId xmlns:a16="http://schemas.microsoft.com/office/drawing/2014/main" id="{DD3A3CD5-B545-44D8-B665-97F567471CD3}"/>
              </a:ext>
            </a:extLst>
          </p:cNvPr>
          <p:cNvGraphicFramePr>
            <a:graphicFrameLocks noGrp="1"/>
          </p:cNvGraphicFramePr>
          <p:nvPr/>
        </p:nvGraphicFramePr>
        <p:xfrm>
          <a:off x="5381151" y="1835235"/>
          <a:ext cx="2221435" cy="1932186"/>
        </p:xfrm>
        <a:graphic>
          <a:graphicData uri="http://schemas.openxmlformats.org/drawingml/2006/table">
            <a:tbl>
              <a:tblPr/>
              <a:tblGrid>
                <a:gridCol w="444287">
                  <a:extLst>
                    <a:ext uri="{9D8B030D-6E8A-4147-A177-3AD203B41FA5}">
                      <a16:colId xmlns:a16="http://schemas.microsoft.com/office/drawing/2014/main" val="871402694"/>
                    </a:ext>
                  </a:extLst>
                </a:gridCol>
                <a:gridCol w="444287">
                  <a:extLst>
                    <a:ext uri="{9D8B030D-6E8A-4147-A177-3AD203B41FA5}">
                      <a16:colId xmlns:a16="http://schemas.microsoft.com/office/drawing/2014/main" val="1419823079"/>
                    </a:ext>
                  </a:extLst>
                </a:gridCol>
                <a:gridCol w="444287">
                  <a:extLst>
                    <a:ext uri="{9D8B030D-6E8A-4147-A177-3AD203B41FA5}">
                      <a16:colId xmlns:a16="http://schemas.microsoft.com/office/drawing/2014/main" val="2265444751"/>
                    </a:ext>
                  </a:extLst>
                </a:gridCol>
                <a:gridCol w="444287">
                  <a:extLst>
                    <a:ext uri="{9D8B030D-6E8A-4147-A177-3AD203B41FA5}">
                      <a16:colId xmlns:a16="http://schemas.microsoft.com/office/drawing/2014/main" val="2738253588"/>
                    </a:ext>
                  </a:extLst>
                </a:gridCol>
                <a:gridCol w="444287">
                  <a:extLst>
                    <a:ext uri="{9D8B030D-6E8A-4147-A177-3AD203B41FA5}">
                      <a16:colId xmlns:a16="http://schemas.microsoft.com/office/drawing/2014/main" val="2704276742"/>
                    </a:ext>
                  </a:extLst>
                </a:gridCol>
              </a:tblGrid>
              <a:tr h="322031">
                <a:tc>
                  <a:txBody>
                    <a:bodyPr/>
                    <a:lstStyle/>
                    <a:p>
                      <a:pPr algn="l" fontAlgn="ct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1 (X1)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2 (X2)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a:t>
                      </a:r>
                      <a:r>
                        <a:rPr lang="en-US" sz="8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800" b="1" i="0" u="none" strike="noStrike" dirty="0" err="1">
                          <a:solidFill>
                            <a:srgbClr val="000000"/>
                          </a:solidFill>
                          <a:effectLst/>
                          <a:latin typeface="微軟正黑體" panose="020B0604030504040204" pitchFamily="34" charset="-120"/>
                          <a:ea typeface="微軟正黑體" panose="020B0604030504040204" pitchFamily="34" charset="-120"/>
                        </a:rPr>
                        <a:t>Xm</a:t>
                      </a:r>
                      <a:r>
                        <a:rPr lang="en-US" sz="8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7799087"/>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V11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V12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V1p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694615"/>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V21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V22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V2p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639879"/>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V31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V32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V3p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3833173"/>
                  </a:ext>
                </a:extLst>
              </a:tr>
              <a:tr h="322031">
                <a:tc>
                  <a:txBody>
                    <a:bodyPr/>
                    <a:lstStyle/>
                    <a:p>
                      <a:pPr algn="l" fontAlgn="ct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597038"/>
                  </a:ext>
                </a:extLst>
              </a:tr>
              <a:tr h="322031">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n</a:t>
                      </a:r>
                      <a:endParaRPr lang="en-US" sz="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Vn1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Vn2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err="1">
                          <a:solidFill>
                            <a:srgbClr val="000000"/>
                          </a:solidFill>
                          <a:effectLst/>
                          <a:latin typeface="微軟正黑體" panose="020B0604030504040204" pitchFamily="34" charset="-120"/>
                          <a:ea typeface="微軟正黑體" panose="020B0604030504040204" pitchFamily="34" charset="-120"/>
                        </a:rPr>
                        <a:t>Vnp</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9742351"/>
                  </a:ext>
                </a:extLst>
              </a:tr>
            </a:tbl>
          </a:graphicData>
        </a:graphic>
      </p:graphicFrame>
      <p:graphicFrame>
        <p:nvGraphicFramePr>
          <p:cNvPr id="8" name="表格 7">
            <a:extLst>
              <a:ext uri="{FF2B5EF4-FFF2-40B4-BE49-F238E27FC236}">
                <a16:creationId xmlns:a16="http://schemas.microsoft.com/office/drawing/2014/main" id="{F10737A9-01DB-498B-9FAD-D89F6FBECD98}"/>
              </a:ext>
            </a:extLst>
          </p:cNvPr>
          <p:cNvGraphicFramePr>
            <a:graphicFrameLocks noGrp="1"/>
          </p:cNvGraphicFramePr>
          <p:nvPr/>
        </p:nvGraphicFramePr>
        <p:xfrm>
          <a:off x="8066077" y="1837480"/>
          <a:ext cx="1332861" cy="1932186"/>
        </p:xfrm>
        <a:graphic>
          <a:graphicData uri="http://schemas.openxmlformats.org/drawingml/2006/table">
            <a:tbl>
              <a:tblPr/>
              <a:tblGrid>
                <a:gridCol w="444287">
                  <a:extLst>
                    <a:ext uri="{9D8B030D-6E8A-4147-A177-3AD203B41FA5}">
                      <a16:colId xmlns:a16="http://schemas.microsoft.com/office/drawing/2014/main" val="2206132696"/>
                    </a:ext>
                  </a:extLst>
                </a:gridCol>
                <a:gridCol w="444287">
                  <a:extLst>
                    <a:ext uri="{9D8B030D-6E8A-4147-A177-3AD203B41FA5}">
                      <a16:colId xmlns:a16="http://schemas.microsoft.com/office/drawing/2014/main" val="1233396101"/>
                    </a:ext>
                  </a:extLst>
                </a:gridCol>
                <a:gridCol w="444287">
                  <a:extLst>
                    <a:ext uri="{9D8B030D-6E8A-4147-A177-3AD203B41FA5}">
                      <a16:colId xmlns:a16="http://schemas.microsoft.com/office/drawing/2014/main" val="1525394489"/>
                    </a:ext>
                  </a:extLst>
                </a:gridCol>
              </a:tblGrid>
              <a:tr h="322031">
                <a:tc>
                  <a:txBody>
                    <a:bodyPr/>
                    <a:lstStyle/>
                    <a:p>
                      <a:pPr algn="l" fontAlgn="ct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PC1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PC2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999289"/>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U11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U12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783180"/>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U21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U22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035967"/>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U31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U32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164963"/>
                  </a:ext>
                </a:extLst>
              </a:tr>
              <a:tr h="322031">
                <a:tc>
                  <a:txBody>
                    <a:bodyPr/>
                    <a:lstStyle/>
                    <a:p>
                      <a:pPr algn="l" fontAlgn="ct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2375730"/>
                  </a:ext>
                </a:extLst>
              </a:tr>
              <a:tr h="322031">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n</a:t>
                      </a:r>
                      <a:endParaRPr lang="en-US" sz="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Un1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Un2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6166197"/>
                  </a:ext>
                </a:extLst>
              </a:tr>
            </a:tbl>
          </a:graphicData>
        </a:graphic>
      </p:graphicFrame>
      <p:sp>
        <p:nvSpPr>
          <p:cNvPr id="14" name="矩形 13">
            <a:extLst>
              <a:ext uri="{FF2B5EF4-FFF2-40B4-BE49-F238E27FC236}">
                <a16:creationId xmlns:a16="http://schemas.microsoft.com/office/drawing/2014/main" id="{822B3526-522F-434B-ABAF-E71335EF774C}"/>
              </a:ext>
            </a:extLst>
          </p:cNvPr>
          <p:cNvSpPr/>
          <p:nvPr/>
        </p:nvSpPr>
        <p:spPr>
          <a:xfrm>
            <a:off x="233082" y="5955869"/>
            <a:ext cx="6104965" cy="830997"/>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The two matrices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V</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and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U</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are orthogonal. The matrix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V</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is usually called the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loadings</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matrix, and the matrix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U</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is called the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scores</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matrix. The loadings can be understood as the weights for each original variable when calculating the principal component. The matrix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U </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contains the original data in a rotated coordinate system.</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aphicFrame>
        <p:nvGraphicFramePr>
          <p:cNvPr id="15" name="表格 14">
            <a:extLst>
              <a:ext uri="{FF2B5EF4-FFF2-40B4-BE49-F238E27FC236}">
                <a16:creationId xmlns:a16="http://schemas.microsoft.com/office/drawing/2014/main" id="{08251CDB-3C2A-4C54-A479-94F74AD8CDE3}"/>
              </a:ext>
            </a:extLst>
          </p:cNvPr>
          <p:cNvGraphicFramePr>
            <a:graphicFrameLocks noGrp="1"/>
          </p:cNvGraphicFramePr>
          <p:nvPr/>
        </p:nvGraphicFramePr>
        <p:xfrm>
          <a:off x="9698632" y="1835235"/>
          <a:ext cx="2221435" cy="966093"/>
        </p:xfrm>
        <a:graphic>
          <a:graphicData uri="http://schemas.openxmlformats.org/drawingml/2006/table">
            <a:tbl>
              <a:tblPr/>
              <a:tblGrid>
                <a:gridCol w="444287">
                  <a:extLst>
                    <a:ext uri="{9D8B030D-6E8A-4147-A177-3AD203B41FA5}">
                      <a16:colId xmlns:a16="http://schemas.microsoft.com/office/drawing/2014/main" val="4057881274"/>
                    </a:ext>
                  </a:extLst>
                </a:gridCol>
                <a:gridCol w="444287">
                  <a:extLst>
                    <a:ext uri="{9D8B030D-6E8A-4147-A177-3AD203B41FA5}">
                      <a16:colId xmlns:a16="http://schemas.microsoft.com/office/drawing/2014/main" val="3680904959"/>
                    </a:ext>
                  </a:extLst>
                </a:gridCol>
                <a:gridCol w="444287">
                  <a:extLst>
                    <a:ext uri="{9D8B030D-6E8A-4147-A177-3AD203B41FA5}">
                      <a16:colId xmlns:a16="http://schemas.microsoft.com/office/drawing/2014/main" val="208800750"/>
                    </a:ext>
                  </a:extLst>
                </a:gridCol>
                <a:gridCol w="444287">
                  <a:extLst>
                    <a:ext uri="{9D8B030D-6E8A-4147-A177-3AD203B41FA5}">
                      <a16:colId xmlns:a16="http://schemas.microsoft.com/office/drawing/2014/main" val="1499640905"/>
                    </a:ext>
                  </a:extLst>
                </a:gridCol>
                <a:gridCol w="444287">
                  <a:extLst>
                    <a:ext uri="{9D8B030D-6E8A-4147-A177-3AD203B41FA5}">
                      <a16:colId xmlns:a16="http://schemas.microsoft.com/office/drawing/2014/main" val="1803381692"/>
                    </a:ext>
                  </a:extLst>
                </a:gridCol>
              </a:tblGrid>
              <a:tr h="322031">
                <a:tc>
                  <a:txBody>
                    <a:bodyPr/>
                    <a:lstStyle/>
                    <a:p>
                      <a:pPr algn="l" fontAlgn="ct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1 (X1)</a:t>
                      </a:r>
                      <a:endPar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2 (X2)</a:t>
                      </a:r>
                      <a:endPar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a:t>
                      </a:r>
                      <a:endPar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a:t>
                      </a:r>
                      <a:r>
                        <a:rPr lang="en-US" sz="8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800" b="1" i="0" u="none" strike="noStrike" dirty="0" err="1">
                          <a:solidFill>
                            <a:srgbClr val="000000"/>
                          </a:solidFill>
                          <a:effectLst/>
                          <a:latin typeface="微軟正黑體" panose="020B0604030504040204" pitchFamily="34" charset="-120"/>
                          <a:ea typeface="微軟正黑體" panose="020B0604030504040204" pitchFamily="34" charset="-120"/>
                        </a:rPr>
                        <a:t>Xp</a:t>
                      </a:r>
                      <a:r>
                        <a:rPr lang="en-US" sz="8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4355613"/>
                  </a:ext>
                </a:extLst>
              </a:tr>
              <a:tr h="322031">
                <a:tc>
                  <a:txBody>
                    <a:bodyPr/>
                    <a:lstStyle/>
                    <a:p>
                      <a:pPr algn="l" fontAlgn="ct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PC1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a11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a12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endPar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a1p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8247182"/>
                  </a:ext>
                </a:extLst>
              </a:tr>
              <a:tr h="322031">
                <a:tc>
                  <a:txBody>
                    <a:bodyPr/>
                    <a:lstStyle/>
                    <a:p>
                      <a:pPr algn="l" fontAlgn="ct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PC2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a21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a22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endPar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a2p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2327084"/>
                  </a:ext>
                </a:extLst>
              </a:tr>
            </a:tbl>
          </a:graphicData>
        </a:graphic>
      </p:graphicFrame>
      <p:grpSp>
        <p:nvGrpSpPr>
          <p:cNvPr id="20" name="群組 19">
            <a:extLst>
              <a:ext uri="{FF2B5EF4-FFF2-40B4-BE49-F238E27FC236}">
                <a16:creationId xmlns:a16="http://schemas.microsoft.com/office/drawing/2014/main" id="{35B003C3-D263-401F-9CA6-C2C318DCA944}"/>
              </a:ext>
            </a:extLst>
          </p:cNvPr>
          <p:cNvGrpSpPr/>
          <p:nvPr/>
        </p:nvGrpSpPr>
        <p:grpSpPr>
          <a:xfrm>
            <a:off x="6944712" y="4056673"/>
            <a:ext cx="3864637" cy="2124075"/>
            <a:chOff x="6719046" y="2790148"/>
            <a:chExt cx="4714014" cy="2590908"/>
          </a:xfrm>
        </p:grpSpPr>
        <p:pic>
          <p:nvPicPr>
            <p:cNvPr id="21" name="圖片 20">
              <a:extLst>
                <a:ext uri="{FF2B5EF4-FFF2-40B4-BE49-F238E27FC236}">
                  <a16:creationId xmlns:a16="http://schemas.microsoft.com/office/drawing/2014/main" id="{B9B75823-71C7-4436-8941-B384E4F2518C}"/>
                </a:ext>
              </a:extLst>
            </p:cNvPr>
            <p:cNvPicPr>
              <a:picLocks noChangeAspect="1"/>
            </p:cNvPicPr>
            <p:nvPr/>
          </p:nvPicPr>
          <p:blipFill>
            <a:blip r:embed="rId4"/>
            <a:stretch>
              <a:fillRect/>
            </a:stretch>
          </p:blipFill>
          <p:spPr>
            <a:xfrm>
              <a:off x="6719046" y="2790148"/>
              <a:ext cx="4714014" cy="2590908"/>
            </a:xfrm>
            <a:prstGeom prst="rect">
              <a:avLst/>
            </a:prstGeom>
          </p:spPr>
        </p:pic>
        <p:sp>
          <p:nvSpPr>
            <p:cNvPr id="22" name="矩形 21">
              <a:extLst>
                <a:ext uri="{FF2B5EF4-FFF2-40B4-BE49-F238E27FC236}">
                  <a16:creationId xmlns:a16="http://schemas.microsoft.com/office/drawing/2014/main" id="{5842535B-2D9D-4C21-B752-6D34DAC54002}"/>
                </a:ext>
              </a:extLst>
            </p:cNvPr>
            <p:cNvSpPr/>
            <p:nvPr/>
          </p:nvSpPr>
          <p:spPr>
            <a:xfrm>
              <a:off x="6719046" y="3209365"/>
              <a:ext cx="479613" cy="1846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個主成分</a:t>
              </a:r>
            </a:p>
          </p:txBody>
        </p:sp>
      </p:grpSp>
      <p:pic>
        <p:nvPicPr>
          <p:cNvPr id="16" name="圖片 15">
            <a:extLst>
              <a:ext uri="{FF2B5EF4-FFF2-40B4-BE49-F238E27FC236}">
                <a16:creationId xmlns:a16="http://schemas.microsoft.com/office/drawing/2014/main" id="{41D65AF8-D99A-461D-B535-46ADD011A77B}"/>
              </a:ext>
            </a:extLst>
          </p:cNvPr>
          <p:cNvPicPr>
            <a:picLocks noChangeAspect="1"/>
          </p:cNvPicPr>
          <p:nvPr/>
        </p:nvPicPr>
        <p:blipFill rotWithShape="1">
          <a:blip r:embed="rId5"/>
          <a:srcRect r="71782" b="-38554"/>
          <a:stretch/>
        </p:blipFill>
        <p:spPr>
          <a:xfrm>
            <a:off x="8600922" y="1558053"/>
            <a:ext cx="381714" cy="277182"/>
          </a:xfrm>
          <a:prstGeom prst="rect">
            <a:avLst/>
          </a:prstGeom>
        </p:spPr>
      </p:pic>
      <p:pic>
        <p:nvPicPr>
          <p:cNvPr id="25" name="圖片 24">
            <a:extLst>
              <a:ext uri="{FF2B5EF4-FFF2-40B4-BE49-F238E27FC236}">
                <a16:creationId xmlns:a16="http://schemas.microsoft.com/office/drawing/2014/main" id="{07E874D2-D0CF-4D6A-8077-5DC933739792}"/>
              </a:ext>
            </a:extLst>
          </p:cNvPr>
          <p:cNvPicPr>
            <a:picLocks noChangeAspect="1"/>
          </p:cNvPicPr>
          <p:nvPr/>
        </p:nvPicPr>
        <p:blipFill rotWithShape="1">
          <a:blip r:embed="rId5"/>
          <a:srcRect l="59731"/>
          <a:stretch/>
        </p:blipFill>
        <p:spPr>
          <a:xfrm>
            <a:off x="10506635" y="1558053"/>
            <a:ext cx="544736" cy="200053"/>
          </a:xfrm>
          <a:prstGeom prst="rect">
            <a:avLst/>
          </a:prstGeom>
        </p:spPr>
      </p:pic>
      <p:sp>
        <p:nvSpPr>
          <p:cNvPr id="17" name="矩形 16">
            <a:extLst>
              <a:ext uri="{FF2B5EF4-FFF2-40B4-BE49-F238E27FC236}">
                <a16:creationId xmlns:a16="http://schemas.microsoft.com/office/drawing/2014/main" id="{DE12E358-92D1-4E9B-B31D-3D15ABE52FAA}"/>
              </a:ext>
            </a:extLst>
          </p:cNvPr>
          <p:cNvSpPr/>
          <p:nvPr/>
        </p:nvSpPr>
        <p:spPr>
          <a:xfrm>
            <a:off x="9698632" y="2124635"/>
            <a:ext cx="2221435" cy="35943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262C0B1E-4387-4E15-838B-F6C6157C73B4}"/>
              </a:ext>
            </a:extLst>
          </p:cNvPr>
          <p:cNvCxnSpPr/>
          <p:nvPr/>
        </p:nvCxnSpPr>
        <p:spPr>
          <a:xfrm flipH="1">
            <a:off x="9398938" y="2484070"/>
            <a:ext cx="919438" cy="172934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B9E417A-4713-4CB4-B61E-430441885059}"/>
              </a:ext>
            </a:extLst>
          </p:cNvPr>
          <p:cNvSpPr/>
          <p:nvPr/>
        </p:nvSpPr>
        <p:spPr>
          <a:xfrm>
            <a:off x="9698632" y="2484070"/>
            <a:ext cx="2221435" cy="359435"/>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p:txBody>
      </p:sp>
      <p:cxnSp>
        <p:nvCxnSpPr>
          <p:cNvPr id="30" name="直線單箭頭接點 29">
            <a:extLst>
              <a:ext uri="{FF2B5EF4-FFF2-40B4-BE49-F238E27FC236}">
                <a16:creationId xmlns:a16="http://schemas.microsoft.com/office/drawing/2014/main" id="{7D7B3EAD-CBA3-4C2F-AB21-52214808C54A}"/>
              </a:ext>
            </a:extLst>
          </p:cNvPr>
          <p:cNvCxnSpPr>
            <a:cxnSpLocks/>
          </p:cNvCxnSpPr>
          <p:nvPr/>
        </p:nvCxnSpPr>
        <p:spPr>
          <a:xfrm flipH="1">
            <a:off x="10656515" y="2823619"/>
            <a:ext cx="919438" cy="201634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60F2F845-33C6-4F29-AB3F-4FFBF5B56EF1}"/>
              </a:ext>
            </a:extLst>
          </p:cNvPr>
          <p:cNvSpPr txBox="1"/>
          <p:nvPr/>
        </p:nvSpPr>
        <p:spPr>
          <a:xfrm>
            <a:off x="8999386" y="1344706"/>
            <a:ext cx="5517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737572"/>
                </a:solidFill>
                <a:effectLst/>
                <a:uLnTx/>
                <a:uFillTx/>
                <a:latin typeface="Century Gothic" panose="020F0302020204030204"/>
                <a:ea typeface="新細明體" panose="02020500000000000000" pitchFamily="18" charset="-120"/>
                <a:cs typeface="+mn-cs"/>
              </a:rPr>
              <a:t>nxk</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FB2D19D-6DDE-46B2-B422-2101D32C4B19}"/>
              </a:ext>
            </a:extLst>
          </p:cNvPr>
          <p:cNvSpPr txBox="1"/>
          <p:nvPr/>
        </p:nvSpPr>
        <p:spPr>
          <a:xfrm>
            <a:off x="11439769" y="1344706"/>
            <a:ext cx="5677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737572"/>
                </a:solidFill>
                <a:effectLst/>
                <a:uLnTx/>
                <a:uFillTx/>
                <a:latin typeface="Century Gothic" panose="020F0302020204030204"/>
                <a:ea typeface="新細明體" panose="02020500000000000000" pitchFamily="18" charset="-120"/>
                <a:cs typeface="+mn-cs"/>
              </a:rPr>
              <a:t>kxp</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2C62C9FB-4BD3-4F16-9402-6627EC72A91A}"/>
              </a:ext>
            </a:extLst>
          </p:cNvPr>
          <p:cNvSpPr txBox="1"/>
          <p:nvPr/>
        </p:nvSpPr>
        <p:spPr>
          <a:xfrm>
            <a:off x="7141310" y="1344706"/>
            <a:ext cx="5934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737572"/>
                </a:solidFill>
                <a:effectLst/>
                <a:uLnTx/>
                <a:uFillTx/>
                <a:latin typeface="Century Gothic" panose="020F0302020204030204"/>
                <a:ea typeface="新細明體" panose="02020500000000000000" pitchFamily="18" charset="-120"/>
                <a:cs typeface="+mn-cs"/>
              </a:rPr>
              <a:t>nxp</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1A2654B3-D27B-414C-BADF-3F31F3C7BF17}"/>
              </a:ext>
            </a:extLst>
          </p:cNvPr>
          <p:cNvSpPr/>
          <p:nvPr/>
        </p:nvSpPr>
        <p:spPr>
          <a:xfrm>
            <a:off x="7871013" y="1138518"/>
            <a:ext cx="1680128" cy="2838634"/>
          </a:xfrm>
          <a:prstGeom prst="roundRect">
            <a:avLst>
              <a:gd name="adj" fmla="val 6920"/>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6A30B24E-EDFF-42ED-BA5D-97B828C37AA7}"/>
              </a:ext>
            </a:extLst>
          </p:cNvPr>
          <p:cNvSpPr txBox="1"/>
          <p:nvPr/>
        </p:nvSpPr>
        <p:spPr>
          <a:xfrm>
            <a:off x="7239911" y="782192"/>
            <a:ext cx="31037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將數據從高維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投影到低維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的結果</a:t>
            </a:r>
          </a:p>
        </p:txBody>
      </p:sp>
      <p:sp>
        <p:nvSpPr>
          <p:cNvPr id="37" name="文字方塊 36">
            <a:extLst>
              <a:ext uri="{FF2B5EF4-FFF2-40B4-BE49-F238E27FC236}">
                <a16:creationId xmlns:a16="http://schemas.microsoft.com/office/drawing/2014/main" id="{411BA062-3E1B-43AA-8AE6-A7C5B658AD2F}"/>
              </a:ext>
            </a:extLst>
          </p:cNvPr>
          <p:cNvSpPr txBox="1"/>
          <p:nvPr/>
        </p:nvSpPr>
        <p:spPr>
          <a:xfrm>
            <a:off x="9773120" y="3263326"/>
            <a:ext cx="1101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特徵向量</a:t>
            </a:r>
          </a:p>
        </p:txBody>
      </p:sp>
      <p:sp>
        <p:nvSpPr>
          <p:cNvPr id="40" name="文字方塊 39">
            <a:extLst>
              <a:ext uri="{FF2B5EF4-FFF2-40B4-BE49-F238E27FC236}">
                <a16:creationId xmlns:a16="http://schemas.microsoft.com/office/drawing/2014/main" id="{22B97EC1-A3E3-4112-871F-01675F6E85DF}"/>
              </a:ext>
            </a:extLst>
          </p:cNvPr>
          <p:cNvSpPr txBox="1"/>
          <p:nvPr/>
        </p:nvSpPr>
        <p:spPr>
          <a:xfrm>
            <a:off x="11025161" y="4014496"/>
            <a:ext cx="108555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PC2</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特徵向量</a:t>
            </a:r>
          </a:p>
        </p:txBody>
      </p:sp>
      <p:sp>
        <p:nvSpPr>
          <p:cNvPr id="41" name="矩形: 圓角 40">
            <a:extLst>
              <a:ext uri="{FF2B5EF4-FFF2-40B4-BE49-F238E27FC236}">
                <a16:creationId xmlns:a16="http://schemas.microsoft.com/office/drawing/2014/main" id="{3B9D017F-065D-434B-8527-5CF909B89BA5}"/>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5" name="矩形: 圓角 34">
            <a:extLst>
              <a:ext uri="{FF2B5EF4-FFF2-40B4-BE49-F238E27FC236}">
                <a16:creationId xmlns:a16="http://schemas.microsoft.com/office/drawing/2014/main" id="{F6FB8354-C4A1-4CF4-8877-FA63CCF51DB4}"/>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17529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latin typeface="微軟正黑體" panose="020B0604030504040204" pitchFamily="34" charset="-120"/>
                <a:ea typeface="微軟正黑體" panose="020B0604030504040204" pitchFamily="34" charset="-120"/>
              </a:rPr>
              <a:t>參數</a:t>
            </a:r>
            <a:r>
              <a:rPr lang="en-US" altLang="zh-TW" sz="3200" b="1" dirty="0">
                <a:latin typeface="微軟正黑體" panose="020B0604030504040204" pitchFamily="34" charset="-120"/>
                <a:ea typeface="微軟正黑體" panose="020B0604030504040204" pitchFamily="34" charset="-120"/>
              </a:rPr>
              <a:t>vs.</a:t>
            </a:r>
            <a:r>
              <a:rPr lang="zh-TW" altLang="en-US" sz="3200" b="1" dirty="0">
                <a:latin typeface="微軟正黑體" panose="020B0604030504040204" pitchFamily="34" charset="-120"/>
                <a:ea typeface="微軟正黑體" panose="020B0604030504040204" pitchFamily="34" charset="-120"/>
              </a:rPr>
              <a:t>超參數</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8599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lvl="0">
              <a:lnSpc>
                <a:spcPct val="150000"/>
              </a:lnSpc>
              <a:spcBef>
                <a:spcPct val="0"/>
              </a:spcBef>
              <a:defRPr/>
            </a:pPr>
            <a:r>
              <a:rPr lang="zh-TW" altLang="en-US" sz="1200" b="1" dirty="0">
                <a:solidFill>
                  <a:schemeClr val="accent6">
                    <a:lumMod val="10000"/>
                  </a:schemeClr>
                </a:solidFill>
                <a:highlight>
                  <a:srgbClr val="FFFFFF"/>
                </a:highlight>
              </a:rPr>
              <a:t>參數</a:t>
            </a:r>
            <a:r>
              <a:rPr lang="en-US" altLang="zh-TW" sz="1200" b="1" dirty="0">
                <a:solidFill>
                  <a:schemeClr val="accent6">
                    <a:lumMod val="10000"/>
                  </a:schemeClr>
                </a:solidFill>
                <a:highlight>
                  <a:srgbClr val="FFFFFF"/>
                </a:highlight>
              </a:rPr>
              <a:t>(Parameter) </a:t>
            </a:r>
          </a:p>
          <a:p>
            <a:pPr lvl="0">
              <a:lnSpc>
                <a:spcPct val="150000"/>
              </a:lnSpc>
              <a:spcBef>
                <a:spcPct val="0"/>
              </a:spcBef>
              <a:defRPr/>
            </a:pPr>
            <a:r>
              <a:rPr lang="zh-TW" altLang="en-US" sz="1200" dirty="0">
                <a:solidFill>
                  <a:schemeClr val="accent6">
                    <a:lumMod val="10000"/>
                  </a:schemeClr>
                </a:solidFill>
                <a:highlight>
                  <a:srgbClr val="FFFFFF"/>
                </a:highlight>
              </a:rPr>
              <a:t>參數是訓練模型時，根據資料自動學習得到適當數值，常見的參數有：權重</a:t>
            </a:r>
            <a:r>
              <a:rPr lang="en-US" altLang="zh-TW" sz="1200" dirty="0">
                <a:solidFill>
                  <a:schemeClr val="accent6">
                    <a:lumMod val="10000"/>
                  </a:schemeClr>
                </a:solidFill>
                <a:highlight>
                  <a:srgbClr val="FFFFFF"/>
                </a:highlight>
              </a:rPr>
              <a:t>w</a:t>
            </a:r>
            <a:r>
              <a:rPr lang="zh-TW" altLang="en-US" sz="1200" dirty="0">
                <a:solidFill>
                  <a:schemeClr val="accent6">
                    <a:lumMod val="10000"/>
                  </a:schemeClr>
                </a:solidFill>
                <a:highlight>
                  <a:srgbClr val="FFFFFF"/>
                </a:highlight>
              </a:rPr>
              <a:t>、偏差值</a:t>
            </a:r>
            <a:r>
              <a:rPr lang="en-US" altLang="zh-TW" sz="1200" dirty="0">
                <a:solidFill>
                  <a:schemeClr val="accent6">
                    <a:lumMod val="10000"/>
                  </a:schemeClr>
                </a:solidFill>
                <a:highlight>
                  <a:srgbClr val="FFFFFF"/>
                </a:highlight>
              </a:rPr>
              <a:t>b </a:t>
            </a:r>
          </a:p>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a:p>
            <a:pPr lvl="0">
              <a:lnSpc>
                <a:spcPct val="150000"/>
              </a:lnSpc>
              <a:spcBef>
                <a:spcPct val="0"/>
              </a:spcBef>
              <a:defRPr/>
            </a:pPr>
            <a:r>
              <a:rPr lang="zh-TW" altLang="en-US" sz="1200" dirty="0">
                <a:solidFill>
                  <a:schemeClr val="accent6">
                    <a:lumMod val="10000"/>
                  </a:schemeClr>
                </a:solidFill>
                <a:highlight>
                  <a:srgbClr val="FFFFFF"/>
                </a:highlight>
              </a:rPr>
              <a:t>由人為給定的，通常需要經驗與反覆試驗才能得到適當數值，常見的超參數有：學習率</a:t>
            </a:r>
            <a:r>
              <a:rPr lang="en-US" altLang="zh-TW" sz="1200" dirty="0">
                <a:solidFill>
                  <a:schemeClr val="accent6">
                    <a:lumMod val="10000"/>
                  </a:schemeClr>
                </a:solidFill>
                <a:highlight>
                  <a:srgbClr val="FFFFFF"/>
                </a:highlight>
              </a:rPr>
              <a:t>η</a:t>
            </a:r>
            <a:r>
              <a:rPr lang="zh-TW" altLang="en-US" sz="1200" dirty="0">
                <a:solidFill>
                  <a:schemeClr val="accent6">
                    <a:lumMod val="10000"/>
                  </a:schemeClr>
                </a:solidFill>
                <a:highlight>
                  <a:srgbClr val="FFFFFF"/>
                </a:highlight>
              </a:rPr>
              <a:t>、損失函數</a:t>
            </a:r>
            <a:r>
              <a:rPr lang="en-US" altLang="zh-TW" sz="1200" dirty="0">
                <a:solidFill>
                  <a:schemeClr val="accent6">
                    <a:lumMod val="10000"/>
                  </a:schemeClr>
                </a:solidFill>
                <a:highlight>
                  <a:srgbClr val="FFFFFF"/>
                </a:highlight>
              </a:rPr>
              <a:t>L</a:t>
            </a:r>
            <a:r>
              <a:rPr lang="zh-TW" altLang="en-US" sz="1200" dirty="0">
                <a:solidFill>
                  <a:schemeClr val="accent6">
                    <a:lumMod val="10000"/>
                  </a:schemeClr>
                </a:solidFill>
                <a:highlight>
                  <a:srgbClr val="FFFFFF"/>
                </a:highlight>
              </a:rPr>
              <a:t>、正規化</a:t>
            </a:r>
            <a:r>
              <a:rPr lang="en-US" altLang="zh-TW" sz="1200" dirty="0">
                <a:solidFill>
                  <a:schemeClr val="accent6">
                    <a:lumMod val="10000"/>
                  </a:schemeClr>
                </a:solidFill>
                <a:highlight>
                  <a:srgbClr val="FFFFFF"/>
                </a:highlight>
              </a:rPr>
              <a:t>(Regularization) </a:t>
            </a:r>
            <a:r>
              <a:rPr lang="zh-TW" altLang="en-US" sz="1200" dirty="0">
                <a:solidFill>
                  <a:schemeClr val="accent6">
                    <a:lumMod val="10000"/>
                  </a:schemeClr>
                </a:solidFill>
                <a:highlight>
                  <a:srgbClr val="FFFFFF"/>
                </a:highlight>
              </a:rPr>
              <a:t>、神經網路的節點數</a:t>
            </a:r>
            <a:r>
              <a:rPr lang="en-US" altLang="zh-TW" sz="1200" dirty="0">
                <a:solidFill>
                  <a:schemeClr val="accent6">
                    <a:lumMod val="10000"/>
                  </a:schemeClr>
                </a:solidFill>
                <a:highlight>
                  <a:srgbClr val="FFFFFF"/>
                </a:highlight>
              </a:rPr>
              <a:t>… </a:t>
            </a:r>
            <a:r>
              <a:rPr lang="zh-TW" altLang="en-US" sz="1200" dirty="0">
                <a:solidFill>
                  <a:schemeClr val="accent6">
                    <a:lumMod val="10000"/>
                  </a:schemeClr>
                </a:solidFill>
                <a:highlight>
                  <a:srgbClr val="FFFFFF"/>
                </a:highlight>
              </a:rPr>
              <a:t>超參數會在每次訓練之前設置，通常最先被修改的超參數是學習率，後續各項技術中，只要不是透過資料自動學習得到數值的參數 ，皆可被歸為超參數 </a:t>
            </a:r>
            <a:endParaRPr kumimoji="0" lang="en-US" altLang="zh-TW" sz="1200" b="1" i="0" u="none" strike="noStrike" kern="1200" cap="none" spc="0" normalizeH="0" baseline="0" noProof="0" dirty="0">
              <a:ln>
                <a:noFill/>
              </a:ln>
              <a:solidFill>
                <a:schemeClr val="accent6">
                  <a:lumMod val="10000"/>
                </a:scheme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調整超參數是一個反覆的工作，通常只會一次調整一個，我們先觀察結果後，再決定接下來要調整哪一個參數，直到我 們得到一個更好的模型。</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7ACAD625-CB69-4BCB-996A-EB6775379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244" y="3441606"/>
            <a:ext cx="2788072" cy="609891"/>
          </a:xfrm>
          <a:prstGeom prst="rect">
            <a:avLst/>
          </a:prstGeom>
        </p:spPr>
      </p:pic>
      <p:pic>
        <p:nvPicPr>
          <p:cNvPr id="1026" name="Picture 2" descr="Guide to Hyperparameter Tuning and Evaluation of ML Models">
            <a:extLst>
              <a:ext uri="{FF2B5EF4-FFF2-40B4-BE49-F238E27FC236}">
                <a16:creationId xmlns:a16="http://schemas.microsoft.com/office/drawing/2014/main" id="{696A4995-B6A4-41C2-BA44-B55A00C1BF1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21429" y="3370728"/>
            <a:ext cx="4660806" cy="27973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F53CDDEA-71D2-4962-888C-A8FA8961CAE7}"/>
              </a:ext>
            </a:extLst>
          </p:cNvPr>
          <p:cNvCxnSpPr/>
          <p:nvPr/>
        </p:nvCxnSpPr>
        <p:spPr>
          <a:xfrm>
            <a:off x="8928847" y="4016188"/>
            <a:ext cx="0" cy="367553"/>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E4CF6696-B512-4376-82A9-F2DE46269531}"/>
              </a:ext>
            </a:extLst>
          </p:cNvPr>
          <p:cNvSpPr/>
          <p:nvPr/>
        </p:nvSpPr>
        <p:spPr>
          <a:xfrm>
            <a:off x="8027814" y="4320520"/>
            <a:ext cx="2036135" cy="336246"/>
          </a:xfrm>
          <a:prstGeom prst="rect">
            <a:avLst/>
          </a:prstGeom>
        </p:spPr>
        <p:txBody>
          <a:bodyPr wrap="none">
            <a:spAutoFit/>
          </a:bodyPr>
          <a:lstStyle/>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p:txBody>
      </p:sp>
    </p:spTree>
    <p:extLst>
      <p:ext uri="{BB962C8B-B14F-4D97-AF65-F5344CB8AC3E}">
        <p14:creationId xmlns:p14="http://schemas.microsoft.com/office/powerpoint/2010/main" val="196714100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圖片">
            <a:extLst>
              <a:ext uri="{FF2B5EF4-FFF2-40B4-BE49-F238E27FC236}">
                <a16:creationId xmlns:a16="http://schemas.microsoft.com/office/drawing/2014/main" id="{E43E4DB0-A5E6-4CE4-800F-5D5404A2CA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632"/>
          <a:stretch/>
        </p:blipFill>
        <p:spPr bwMode="auto">
          <a:xfrm>
            <a:off x="5226026" y="4167337"/>
            <a:ext cx="6661174" cy="2178423"/>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圖片">
            <a:extLst>
              <a:ext uri="{FF2B5EF4-FFF2-40B4-BE49-F238E27FC236}">
                <a16:creationId xmlns:a16="http://schemas.microsoft.com/office/drawing/2014/main" id="{C12966AB-B484-4C64-94EE-E296330BD5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706"/>
          <a:stretch/>
        </p:blipFill>
        <p:spPr bwMode="auto">
          <a:xfrm>
            <a:off x="518823" y="1312582"/>
            <a:ext cx="5048062" cy="5033178"/>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47D46DFA-2310-43D2-9E4E-BF3F58667065}"/>
              </a:ext>
            </a:extLst>
          </p:cNvPr>
          <p:cNvPicPr>
            <a:picLocks noChangeAspect="1"/>
          </p:cNvPicPr>
          <p:nvPr/>
        </p:nvPicPr>
        <p:blipFill>
          <a:blip r:embed="rId3"/>
          <a:stretch>
            <a:fillRect/>
          </a:stretch>
        </p:blipFill>
        <p:spPr>
          <a:xfrm>
            <a:off x="5907743" y="1312582"/>
            <a:ext cx="5145740" cy="2850257"/>
          </a:xfrm>
          <a:prstGeom prst="rect">
            <a:avLst/>
          </a:prstGeom>
        </p:spPr>
      </p:pic>
      <p:sp>
        <p:nvSpPr>
          <p:cNvPr id="8" name="矩形: 圓角 7">
            <a:extLst>
              <a:ext uri="{FF2B5EF4-FFF2-40B4-BE49-F238E27FC236}">
                <a16:creationId xmlns:a16="http://schemas.microsoft.com/office/drawing/2014/main" id="{70EA907F-5729-472E-8C37-36906C8ADDC9}"/>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標題 1">
            <a:extLst>
              <a:ext uri="{FF2B5EF4-FFF2-40B4-BE49-F238E27FC236}">
                <a16:creationId xmlns:a16="http://schemas.microsoft.com/office/drawing/2014/main" id="{41597252-DCEA-4A8A-B6FD-9FDA7D6CE3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總結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PCA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降維流程</a:t>
            </a:r>
          </a:p>
        </p:txBody>
      </p:sp>
      <p:sp>
        <p:nvSpPr>
          <p:cNvPr id="10" name="矩形 9">
            <a:extLst>
              <a:ext uri="{FF2B5EF4-FFF2-40B4-BE49-F238E27FC236}">
                <a16:creationId xmlns:a16="http://schemas.microsoft.com/office/drawing/2014/main" id="{FD55B225-4EAD-4CD8-A468-C61F274CD0D6}"/>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17271F8B-921A-4890-B31E-575204FFD31A}"/>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BA5442F2-487A-43CD-9367-D770B414012B}"/>
              </a:ext>
            </a:extLst>
          </p:cNvPr>
          <p:cNvSpPr/>
          <p:nvPr/>
        </p:nvSpPr>
        <p:spPr>
          <a:xfrm>
            <a:off x="6391835" y="1312582"/>
            <a:ext cx="753036" cy="3987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785617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28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Discriminant Analysis, LDA</a:t>
            </a:r>
            <a:endParaRPr kumimoji="0" lang="zh-TW" altLang="en-US" sz="28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26509066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83DDE2D-157E-49F3-9E45-59A4705CBCD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b="20377"/>
          <a:stretch/>
        </p:blipFill>
        <p:spPr>
          <a:xfrm>
            <a:off x="604226" y="1356236"/>
            <a:ext cx="5193405" cy="2589049"/>
          </a:xfrm>
          <a:prstGeom prst="rect">
            <a:avLst/>
          </a:prstGeom>
        </p:spPr>
      </p:pic>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監督式降維</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B71C8C8D-7BBC-400A-A10D-A0AEEC38BEB6}"/>
              </a:ext>
            </a:extLst>
          </p:cNvPr>
          <p:cNvSpPr/>
          <p:nvPr/>
        </p:nvSpPr>
        <p:spPr>
          <a:xfrm>
            <a:off x="6218068" y="5024347"/>
            <a:ext cx="5836387" cy="1177689"/>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ABB52DAC-7CEF-4807-9F03-AEB8BD5C44D0}"/>
              </a:ext>
            </a:extLst>
          </p:cNvPr>
          <p:cNvSpPr txBox="1"/>
          <p:nvPr/>
        </p:nvSpPr>
        <p:spPr>
          <a:xfrm>
            <a:off x="6960096" y="5032485"/>
            <a:ext cx="492710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的目標是找到一個投影軸，使資料投影後的分散量最大化，且不需要知道資料的類別。而</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的目標也是最大化資料投影後的分散量，但不同的是，</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希望不同類別之間的分散量越大越好。</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5" name="圖片 14">
            <a:extLst>
              <a:ext uri="{FF2B5EF4-FFF2-40B4-BE49-F238E27FC236}">
                <a16:creationId xmlns:a16="http://schemas.microsoft.com/office/drawing/2014/main" id="{2F31776C-C53E-43B1-9669-F83DD577F642}"/>
              </a:ext>
            </a:extLst>
          </p:cNvPr>
          <p:cNvPicPr>
            <a:picLocks noChangeAspect="1"/>
          </p:cNvPicPr>
          <p:nvPr/>
        </p:nvPicPr>
        <p:blipFill>
          <a:blip r:embed="rId5"/>
          <a:stretch>
            <a:fillRect/>
          </a:stretch>
        </p:blipFill>
        <p:spPr>
          <a:xfrm>
            <a:off x="6263566" y="5281856"/>
            <a:ext cx="598012" cy="642694"/>
          </a:xfrm>
          <a:prstGeom prst="rect">
            <a:avLst/>
          </a:prstGeom>
        </p:spPr>
      </p:pic>
      <p:sp>
        <p:nvSpPr>
          <p:cNvPr id="26" name="標題 1">
            <a:extLst>
              <a:ext uri="{FF2B5EF4-FFF2-40B4-BE49-F238E27FC236}">
                <a16:creationId xmlns:a16="http://schemas.microsoft.com/office/drawing/2014/main" id="{9633B459-CD1E-4B57-AF15-6B4981B29061}"/>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Discriminant Analysis, LDA</a:t>
            </a:r>
            <a:endPar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18" name="Picture 4" descr="个人总结：降维从PCA 到LDA_pca降维后使用lda-CSDN博客">
            <a:extLst>
              <a:ext uri="{FF2B5EF4-FFF2-40B4-BE49-F238E27FC236}">
                <a16:creationId xmlns:a16="http://schemas.microsoft.com/office/drawing/2014/main" id="{09ABE8DD-A744-48E3-ADE9-22BAE395A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406" y="4281684"/>
            <a:ext cx="5127043" cy="1980540"/>
          </a:xfrm>
          <a:prstGeom prst="rect">
            <a:avLst/>
          </a:prstGeom>
          <a:noFill/>
          <a:extLst>
            <a:ext uri="{909E8E84-426E-40DD-AFC4-6F175D3DCCD1}">
              <a14:hiddenFill xmlns:a14="http://schemas.microsoft.com/office/drawing/2010/main">
                <a:solidFill>
                  <a:srgbClr val="FFFFFF"/>
                </a:solidFill>
              </a14:hiddenFill>
            </a:ext>
          </a:extLst>
        </p:spPr>
      </p:pic>
      <p:sp>
        <p:nvSpPr>
          <p:cNvPr id="3" name="橢圓 2">
            <a:extLst>
              <a:ext uri="{FF2B5EF4-FFF2-40B4-BE49-F238E27FC236}">
                <a16:creationId xmlns:a16="http://schemas.microsoft.com/office/drawing/2014/main" id="{DDFF4818-7010-41FF-B466-4CE80FB09678}"/>
              </a:ext>
            </a:extLst>
          </p:cNvPr>
          <p:cNvSpPr/>
          <p:nvPr/>
        </p:nvSpPr>
        <p:spPr>
          <a:xfrm rot="19163812">
            <a:off x="3773407" y="2381025"/>
            <a:ext cx="1317811" cy="35408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F3388109-2241-4A8C-A209-68600050DCDA}"/>
              </a:ext>
            </a:extLst>
          </p:cNvPr>
          <p:cNvSpPr/>
          <p:nvPr/>
        </p:nvSpPr>
        <p:spPr>
          <a:xfrm rot="19163812">
            <a:off x="4015453" y="2590320"/>
            <a:ext cx="1317811" cy="35408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B612C52D-5B23-4F21-B89E-F42549340769}"/>
              </a:ext>
            </a:extLst>
          </p:cNvPr>
          <p:cNvGraphicFramePr>
            <a:graphicFrameLocks noGrp="1"/>
          </p:cNvGraphicFramePr>
          <p:nvPr/>
        </p:nvGraphicFramePr>
        <p:xfrm>
          <a:off x="6413527" y="1697437"/>
          <a:ext cx="5193406" cy="1721260"/>
        </p:xfrm>
        <a:graphic>
          <a:graphicData uri="http://schemas.openxmlformats.org/drawingml/2006/table">
            <a:tbl>
              <a:tblPr/>
              <a:tblGrid>
                <a:gridCol w="2596703">
                  <a:extLst>
                    <a:ext uri="{9D8B030D-6E8A-4147-A177-3AD203B41FA5}">
                      <a16:colId xmlns:a16="http://schemas.microsoft.com/office/drawing/2014/main" val="113471395"/>
                    </a:ext>
                  </a:extLst>
                </a:gridCol>
                <a:gridCol w="2596703">
                  <a:extLst>
                    <a:ext uri="{9D8B030D-6E8A-4147-A177-3AD203B41FA5}">
                      <a16:colId xmlns:a16="http://schemas.microsoft.com/office/drawing/2014/main" val="1413073078"/>
                    </a:ext>
                  </a:extLst>
                </a:gridCol>
              </a:tblGrid>
              <a:tr h="290668">
                <a:tc>
                  <a:txBody>
                    <a:bodyPr/>
                    <a:lstStyle/>
                    <a:p>
                      <a:pPr algn="ctr" fontAlgn="b"/>
                      <a:r>
                        <a:rPr lang="en-US" sz="1400" b="1" i="0" u="none" strike="noStrike" dirty="0">
                          <a:solidFill>
                            <a:srgbClr val="0D0D0D"/>
                          </a:solidFill>
                          <a:effectLst/>
                          <a:latin typeface="微軟正黑體" panose="020B0604030504040204" pitchFamily="34" charset="-120"/>
                          <a:ea typeface="微軟正黑體" panose="020B0604030504040204" pitchFamily="34" charset="-120"/>
                        </a:rPr>
                        <a:t>LDA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0D0D0D"/>
                          </a:solidFill>
                          <a:effectLst/>
                          <a:latin typeface="微軟正黑體" panose="020B0604030504040204" pitchFamily="34" charset="-120"/>
                          <a:ea typeface="微軟正黑體" panose="020B0604030504040204" pitchFamily="34" charset="-120"/>
                        </a:rPr>
                        <a:t>PCA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7065025"/>
                  </a:ext>
                </a:extLst>
              </a:tr>
              <a:tr h="278030">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使用已知類別的監督方法（分類器）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非監督方法</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53856421"/>
                  </a:ext>
                </a:extLst>
              </a:tr>
              <a:tr h="278030">
                <a:tc gridSpan="2">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尋找能最好地解釋數據的線性組合特徵</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zh-TW" altLang="en-US"/>
                    </a:p>
                  </a:txBody>
                  <a:tcPr/>
                </a:tc>
                <a:extLst>
                  <a:ext uri="{0D108BD9-81ED-4DB2-BD59-A6C34878D82A}">
                    <a16:rowId xmlns:a16="http://schemas.microsoft.com/office/drawing/2014/main" val="2548759966"/>
                  </a:ext>
                </a:extLst>
              </a:tr>
              <a:tr h="437266">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最大化類別之間的可分性</a:t>
                      </a:r>
                      <a:br>
                        <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rPr>
                      </a:br>
                      <a:r>
                        <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rPr>
                        <a:t>(</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組內變異小，組間變異大</a:t>
                      </a:r>
                      <a:r>
                        <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最大化數據中的變異性</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58745616"/>
                  </a:ext>
                </a:extLst>
              </a:tr>
              <a:tr h="437266">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根據重要性對新軸進行排名：</a:t>
                      </a:r>
                      <a:endPar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endParaRPr>
                    </a:p>
                    <a:p>
                      <a:pPr algn="ctr" fontAlgn="ctr"/>
                      <a:r>
                        <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rPr>
                        <a:t>LD1 </a:t>
                      </a: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解釋</a:t>
                      </a:r>
                      <a:r>
                        <a:rPr lang="zh-TW" altLang="en-US" sz="1050" b="0" i="0" u="none" strike="noStrike" dirty="0">
                          <a:solidFill>
                            <a:srgbClr val="0070C0"/>
                          </a:solidFill>
                          <a:effectLst/>
                          <a:latin typeface="微軟正黑體" panose="020B0604030504040204" pitchFamily="34" charset="-120"/>
                          <a:ea typeface="微軟正黑體" panose="020B0604030504040204" pitchFamily="34" charset="-120"/>
                        </a:rPr>
                        <a:t>類別間最多的變異</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根據重要性對新軸進行排名：</a:t>
                      </a:r>
                      <a:endPar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endParaRPr>
                    </a:p>
                    <a:p>
                      <a:pPr algn="ctr" fontAlgn="ctr"/>
                      <a:r>
                        <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rPr>
                        <a:t>PC1 </a:t>
                      </a: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解釋</a:t>
                      </a:r>
                      <a:r>
                        <a:rPr lang="zh-TW" altLang="en-US" sz="1050" b="0" i="0" u="none" strike="noStrike" dirty="0">
                          <a:solidFill>
                            <a:srgbClr val="0070C0"/>
                          </a:solidFill>
                          <a:effectLst/>
                          <a:latin typeface="微軟正黑體" panose="020B0604030504040204" pitchFamily="34" charset="-120"/>
                          <a:ea typeface="微軟正黑體" panose="020B0604030504040204" pitchFamily="34" charset="-120"/>
                        </a:rPr>
                        <a:t>數據中最多的變異</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8455511"/>
                  </a:ext>
                </a:extLst>
              </a:tr>
            </a:tbl>
          </a:graphicData>
        </a:graphic>
      </p:graphicFrame>
      <p:sp>
        <p:nvSpPr>
          <p:cNvPr id="9" name="矩形 8">
            <a:extLst>
              <a:ext uri="{FF2B5EF4-FFF2-40B4-BE49-F238E27FC236}">
                <a16:creationId xmlns:a16="http://schemas.microsoft.com/office/drawing/2014/main" id="{8FB4B140-1083-4F07-9B2E-198A778E6D3A}"/>
              </a:ext>
            </a:extLst>
          </p:cNvPr>
          <p:cNvSpPr/>
          <p:nvPr/>
        </p:nvSpPr>
        <p:spPr>
          <a:xfrm>
            <a:off x="637406" y="4356847"/>
            <a:ext cx="5160225" cy="1905377"/>
          </a:xfrm>
          <a:prstGeom prst="rect">
            <a:avLst/>
          </a:prstGeom>
          <a:noFill/>
          <a:ln w="28575">
            <a:solidFill>
              <a:schemeClr val="accent6">
                <a:lumMod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7" name="直線接點 16">
            <a:extLst>
              <a:ext uri="{FF2B5EF4-FFF2-40B4-BE49-F238E27FC236}">
                <a16:creationId xmlns:a16="http://schemas.microsoft.com/office/drawing/2014/main" id="{6CD700D3-9656-4341-89BC-6E81C71766D5}"/>
              </a:ext>
            </a:extLst>
          </p:cNvPr>
          <p:cNvCxnSpPr/>
          <p:nvPr/>
        </p:nvCxnSpPr>
        <p:spPr>
          <a:xfrm flipV="1">
            <a:off x="637406" y="3720353"/>
            <a:ext cx="2894688" cy="636494"/>
          </a:xfrm>
          <a:prstGeom prst="line">
            <a:avLst/>
          </a:prstGeom>
        </p:spPr>
        <p:style>
          <a:lnRef idx="1">
            <a:schemeClr val="dk1"/>
          </a:lnRef>
          <a:fillRef idx="0">
            <a:schemeClr val="dk1"/>
          </a:fillRef>
          <a:effectRef idx="0">
            <a:schemeClr val="dk1"/>
          </a:effectRef>
          <a:fontRef idx="minor">
            <a:schemeClr val="tx1"/>
          </a:fontRef>
        </p:style>
      </p:cxnSp>
      <p:cxnSp>
        <p:nvCxnSpPr>
          <p:cNvPr id="28" name="直線接點 27">
            <a:extLst>
              <a:ext uri="{FF2B5EF4-FFF2-40B4-BE49-F238E27FC236}">
                <a16:creationId xmlns:a16="http://schemas.microsoft.com/office/drawing/2014/main" id="{D1B275AF-90AB-475F-AB36-D66F6C62AF50}"/>
              </a:ext>
            </a:extLst>
          </p:cNvPr>
          <p:cNvCxnSpPr>
            <a:cxnSpLocks/>
          </p:cNvCxnSpPr>
          <p:nvPr/>
        </p:nvCxnSpPr>
        <p:spPr>
          <a:xfrm flipH="1" flipV="1">
            <a:off x="5638800" y="3720353"/>
            <a:ext cx="192012" cy="636494"/>
          </a:xfrm>
          <a:prstGeom prst="line">
            <a:avLst/>
          </a:prstGeom>
        </p:spPr>
        <p:style>
          <a:lnRef idx="1">
            <a:schemeClr val="dk1"/>
          </a:lnRef>
          <a:fillRef idx="0">
            <a:schemeClr val="dk1"/>
          </a:fillRef>
          <a:effectRef idx="0">
            <a:schemeClr val="dk1"/>
          </a:effectRef>
          <a:fontRef idx="minor">
            <a:schemeClr val="tx1"/>
          </a:fontRef>
        </p:style>
      </p:cxnSp>
      <p:sp>
        <p:nvSpPr>
          <p:cNvPr id="32" name="文字方塊 31">
            <a:extLst>
              <a:ext uri="{FF2B5EF4-FFF2-40B4-BE49-F238E27FC236}">
                <a16:creationId xmlns:a16="http://schemas.microsoft.com/office/drawing/2014/main" id="{63B05078-B2DC-4ED9-AB34-0D2F18298F7D}"/>
              </a:ext>
            </a:extLst>
          </p:cNvPr>
          <p:cNvSpPr txBox="1"/>
          <p:nvPr/>
        </p:nvSpPr>
        <p:spPr>
          <a:xfrm>
            <a:off x="4351609" y="1252771"/>
            <a:ext cx="6454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5" name="文字方塊 34">
            <a:extLst>
              <a:ext uri="{FF2B5EF4-FFF2-40B4-BE49-F238E27FC236}">
                <a16:creationId xmlns:a16="http://schemas.microsoft.com/office/drawing/2014/main" id="{E2842C9C-0E7B-429A-BAB7-2878BF52BF04}"/>
              </a:ext>
            </a:extLst>
          </p:cNvPr>
          <p:cNvSpPr txBox="1"/>
          <p:nvPr/>
        </p:nvSpPr>
        <p:spPr>
          <a:xfrm>
            <a:off x="1671162" y="1252771"/>
            <a:ext cx="651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PCA</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96032115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PCA and LDA in </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hlinkClick r:id="rId3">
                  <a:extLst>
                    <a:ext uri="{A12FA001-AC4F-418D-AE19-62706E023703}">
                      <ahyp:hlinkClr xmlns:ahyp="http://schemas.microsoft.com/office/drawing/2018/hyperlinkcolor" val="tx"/>
                    </a:ext>
                  </a:extLst>
                </a:hlinkClick>
              </a:rPr>
              <a:t>MNIST dataset</a:t>
            </a:r>
            <a:endPar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線性判別分析</a:t>
            </a:r>
          </a:p>
        </p:txBody>
      </p:sp>
      <p:sp>
        <p:nvSpPr>
          <p:cNvPr id="24" name="矩形: 圓角 23">
            <a:extLst>
              <a:ext uri="{FF2B5EF4-FFF2-40B4-BE49-F238E27FC236}">
                <a16:creationId xmlns:a16="http://schemas.microsoft.com/office/drawing/2014/main" id="{17647CCB-0966-4252-B285-6B70C4F731A4}"/>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050" name="Picture 2" descr="https://365datascience.com/resources/blog/yx86x9tk7as.jpeg">
            <a:extLst>
              <a:ext uri="{FF2B5EF4-FFF2-40B4-BE49-F238E27FC236}">
                <a16:creationId xmlns:a16="http://schemas.microsoft.com/office/drawing/2014/main" id="{CB8B132C-7C50-489F-8753-E44968EC0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40" y="1731095"/>
            <a:ext cx="5440335" cy="33326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365datascience.com/resources/blog/mlf53logyr.jpeg">
            <a:extLst>
              <a:ext uri="{FF2B5EF4-FFF2-40B4-BE49-F238E27FC236}">
                <a16:creationId xmlns:a16="http://schemas.microsoft.com/office/drawing/2014/main" id="{9E990081-AA84-437F-AEDC-FADBB178B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9874" y="1731095"/>
            <a:ext cx="5376749" cy="3310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NIST database - Wikipedia">
            <a:extLst>
              <a:ext uri="{FF2B5EF4-FFF2-40B4-BE49-F238E27FC236}">
                <a16:creationId xmlns:a16="http://schemas.microsoft.com/office/drawing/2014/main" id="{E890B416-0DF4-4FFC-8B5A-3069087C3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9914" y="404527"/>
            <a:ext cx="2077282" cy="1219517"/>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18D533B9-BA1C-4884-8BB2-7A6E2F88EFFC}"/>
              </a:ext>
            </a:extLst>
          </p:cNvPr>
          <p:cNvSpPr txBox="1"/>
          <p:nvPr/>
        </p:nvSpPr>
        <p:spPr>
          <a:xfrm>
            <a:off x="7265394" y="5148433"/>
            <a:ext cx="318548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hlinkClick r:id="rId7">
                  <a:extLst>
                    <a:ext uri="{A12FA001-AC4F-418D-AE19-62706E023703}">
                      <ahyp:hlinkClr xmlns:ahyp="http://schemas.microsoft.com/office/drawing/2018/hyperlinkcolor" val="tx"/>
                    </a:ext>
                  </a:extLst>
                </a:hlinkClick>
              </a:rPr>
              <a:t>linear discriminant analysis</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 name="文字方塊 9">
            <a:extLst>
              <a:ext uri="{FF2B5EF4-FFF2-40B4-BE49-F238E27FC236}">
                <a16:creationId xmlns:a16="http://schemas.microsoft.com/office/drawing/2014/main" id="{B7529B0B-4588-4970-B732-E68AB71C75E8}"/>
              </a:ext>
            </a:extLst>
          </p:cNvPr>
          <p:cNvSpPr txBox="1"/>
          <p:nvPr/>
        </p:nvSpPr>
        <p:spPr>
          <a:xfrm>
            <a:off x="1408000" y="5148433"/>
            <a:ext cx="355251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hlinkClick r:id="rId8">
                  <a:extLst>
                    <a:ext uri="{A12FA001-AC4F-418D-AE19-62706E023703}">
                      <ahyp:hlinkClr xmlns:ahyp="http://schemas.microsoft.com/office/drawing/2018/hyperlinkcolor" val="tx"/>
                    </a:ext>
                  </a:extLst>
                </a:hlinkClick>
              </a:rPr>
              <a:t>principal component analysis</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PCA</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705670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28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t-Distributed Stochastic Neighbor Embedding, t-SNE</a:t>
            </a:r>
            <a:endParaRPr kumimoji="0" lang="zh-TW" altLang="en-US" sz="28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4785023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24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t-Distributed Stochastic Neighbor Embedding, t-SNE</a:t>
            </a:r>
            <a:endParaRPr kumimoji="0" lang="zh-TW" altLang="en-US" sz="24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23">
            <a:extLst>
              <a:ext uri="{FF2B5EF4-FFF2-40B4-BE49-F238E27FC236}">
                <a16:creationId xmlns:a16="http://schemas.microsoft.com/office/drawing/2014/main" id="{17647CCB-0966-4252-B285-6B70C4F731A4}"/>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A92E96C5-B008-4E36-8730-4E3C4367B9ED}"/>
              </a:ext>
            </a:extLst>
          </p:cNvPr>
          <p:cNvSpPr txBox="1"/>
          <p:nvPr/>
        </p:nvSpPr>
        <p:spPr>
          <a:xfrm>
            <a:off x="390524" y="1340768"/>
            <a:ext cx="5583408" cy="475514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主流的線性降維方法不多，主要就是</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，這兩種方法在降維時線性地轉換向量空間。非線性方法種類較多，不同的降維有不同的目的，有些是為了保留全域特徵（</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Global Data Structure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），有些則是為了保留區域特徵（</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Data Structure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t-distributed stochastic neighbor embedding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隨機鄰近嵌入法）是一種非線性的機器學習降維方法，由</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Laurens van der </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Maaten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Geoffrey Hinton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2008</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年提出。由於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在降維時保持局部結構的能力十分傑出，因此成為近年來學術論文與模型比賽中資料視覺化的常客。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演算法的特色：</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應用廣泛</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常用來將資料投影到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維或</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維的空間作定性的視覺化觀察，通過視覺化直觀地驗證某資料集或演算法的有效性。</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條件機率和高斯分佈</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SNE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使用條件機率和高斯分佈來定義高維和低維中樣本點之間的相似度，用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KL</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散度來衡量兩條件機率分佈總和之間的相似度，並將其作為價值函數以梯度下降法求解。</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分佈的使用</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分佈定義低維時的機率分佈來減緩維數災難（</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curse of dimensionality</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）造成的擁擠問題（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crowding problem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4A477C38-889C-48DC-9218-8F83B67872F7}"/>
              </a:ext>
            </a:extLst>
          </p:cNvPr>
          <p:cNvPicPr>
            <a:picLocks noChangeAspect="1"/>
          </p:cNvPicPr>
          <p:nvPr/>
        </p:nvPicPr>
        <p:blipFill>
          <a:blip r:embed="rId3"/>
          <a:stretch>
            <a:fillRect/>
          </a:stretch>
        </p:blipFill>
        <p:spPr>
          <a:xfrm>
            <a:off x="6148184" y="1428001"/>
            <a:ext cx="5653292" cy="4239969"/>
          </a:xfrm>
          <a:prstGeom prst="rect">
            <a:avLst/>
          </a:prstGeom>
        </p:spPr>
      </p:pic>
      <p:sp>
        <p:nvSpPr>
          <p:cNvPr id="8" name="矩形 7">
            <a:extLst>
              <a:ext uri="{FF2B5EF4-FFF2-40B4-BE49-F238E27FC236}">
                <a16:creationId xmlns:a16="http://schemas.microsoft.com/office/drawing/2014/main" id="{EE4BCDA9-8437-457D-BFF8-C3B274D580BE}"/>
              </a:ext>
            </a:extLst>
          </p:cNvPr>
          <p:cNvSpPr/>
          <p:nvPr/>
        </p:nvSpPr>
        <p:spPr>
          <a:xfrm>
            <a:off x="6043817" y="5957416"/>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https://www.slideshare.net/DimaFishman/4-dimensionality-reduction-pca-tsne</a:t>
            </a:r>
          </a:p>
        </p:txBody>
      </p:sp>
    </p:spTree>
    <p:extLst>
      <p:ext uri="{BB962C8B-B14F-4D97-AF65-F5344CB8AC3E}">
        <p14:creationId xmlns:p14="http://schemas.microsoft.com/office/powerpoint/2010/main" val="17339376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D94689A-02FC-4032-967B-97BE0F7DA82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128075" y="1203650"/>
            <a:ext cx="5503464" cy="4846488"/>
          </a:xfrm>
          <a:prstGeom prst="rect">
            <a:avLst/>
          </a:prstGeom>
        </p:spPr>
      </p:pic>
      <p:pic>
        <p:nvPicPr>
          <p:cNvPr id="6" name="圖片 5">
            <a:extLst>
              <a:ext uri="{FF2B5EF4-FFF2-40B4-BE49-F238E27FC236}">
                <a16:creationId xmlns:a16="http://schemas.microsoft.com/office/drawing/2014/main" id="{C8AD963E-353D-4268-A0C9-753B521F4FEE}"/>
              </a:ext>
            </a:extLst>
          </p:cNvPr>
          <p:cNvPicPr>
            <a:picLocks noChangeAspect="1"/>
          </p:cNvPicPr>
          <p:nvPr/>
        </p:nvPicPr>
        <p:blipFill>
          <a:blip r:embed="rId4"/>
          <a:stretch>
            <a:fillRect/>
          </a:stretch>
        </p:blipFill>
        <p:spPr>
          <a:xfrm>
            <a:off x="1015277" y="1274330"/>
            <a:ext cx="4650417" cy="4705128"/>
          </a:xfrm>
          <a:prstGeom prst="rect">
            <a:avLst/>
          </a:prstGeom>
        </p:spPr>
      </p:pic>
      <p:sp>
        <p:nvSpPr>
          <p:cNvPr id="7" name="標題 1">
            <a:extLst>
              <a:ext uri="{FF2B5EF4-FFF2-40B4-BE49-F238E27FC236}">
                <a16:creationId xmlns:a16="http://schemas.microsoft.com/office/drawing/2014/main" id="{ECA928B0-1267-447F-B89C-3774F8CADA2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非線性降維</a:t>
            </a:r>
            <a:endPar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CAE7570F-946D-417A-A860-F1D64113016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C5051BB9-DFE3-4CBC-9580-94D911321506}"/>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54364702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ECA928B0-1267-447F-B89C-3774F8CADA2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流型學習－歐式距離無法獲得的資訊</a:t>
            </a:r>
          </a:p>
        </p:txBody>
      </p:sp>
      <p:sp>
        <p:nvSpPr>
          <p:cNvPr id="8" name="矩形 7">
            <a:extLst>
              <a:ext uri="{FF2B5EF4-FFF2-40B4-BE49-F238E27FC236}">
                <a16:creationId xmlns:a16="http://schemas.microsoft.com/office/drawing/2014/main" id="{CAE7570F-946D-417A-A860-F1D64113016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4098" name="Picture 2" descr="https://miro.medium.com/v2/resize:fit:700/1*x5wec_U8aYQVJr8RYjwjpA.png">
            <a:extLst>
              <a:ext uri="{FF2B5EF4-FFF2-40B4-BE49-F238E27FC236}">
                <a16:creationId xmlns:a16="http://schemas.microsoft.com/office/drawing/2014/main" id="{FF00641D-44F5-431F-A3A5-D64166D13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791" y="1711325"/>
            <a:ext cx="6672356" cy="391762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miro.medium.com/v2/resize:fit:700/1*eO4aApGkigBqdRzbsqW_Bg.png">
            <a:extLst>
              <a:ext uri="{FF2B5EF4-FFF2-40B4-BE49-F238E27FC236}">
                <a16:creationId xmlns:a16="http://schemas.microsoft.com/office/drawing/2014/main" id="{3A5CD95F-1C43-43D2-81A2-5AAD93897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61" y="2253953"/>
            <a:ext cx="4153030" cy="319783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2516A12C-B0F4-4AD4-B7DF-60E5B3AA05B1}"/>
              </a:ext>
            </a:extLst>
          </p:cNvPr>
          <p:cNvSpPr/>
          <p:nvPr/>
        </p:nvSpPr>
        <p:spPr>
          <a:xfrm>
            <a:off x="651178" y="5428786"/>
            <a:ext cx="487743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如果我們想了解圖中兩個點的相關程度，通常會使用歐式距離（虛線）來計算。歐式距離越近的兩個點代表越相關。然而，圖中數據散佈在一個扭曲的面上，因此，若我們計算這兩個點在該面上的距離（實線），可能會更準確地反映它們的相關性。</a:t>
            </a:r>
            <a:endParaRPr kumimoji="0" lang="zh-TW" altLang="en-US" sz="1200" b="0" i="0" u="none" strike="noStrike" kern="1200" cap="none" spc="0" normalizeH="0" baseline="0" noProof="0" dirty="0">
              <a:ln>
                <a:noFill/>
              </a:ln>
              <a:solidFill>
                <a:srgbClr val="D8D8D8">
                  <a:lumMod val="10000"/>
                </a:srgbClr>
              </a:solidFill>
              <a:effectLst/>
              <a:uLnTx/>
              <a:uFillTx/>
              <a:latin typeface="source-serif-pro"/>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D4940063-37D2-4D54-B576-635909A0ECE3}"/>
              </a:ext>
            </a:extLst>
          </p:cNvPr>
          <p:cNvSpPr txBox="1"/>
          <p:nvPr/>
        </p:nvSpPr>
        <p:spPr>
          <a:xfrm>
            <a:off x="390524" y="1340768"/>
            <a:ext cx="5583408" cy="8771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流型學習就是假設某種低維度的結構，被限制在了高維度的空間中，那我們就是要透過降維的方法，來重新學習或找到這些低維度的特徵。</a:t>
            </a:r>
          </a:p>
        </p:txBody>
      </p:sp>
      <p:sp>
        <p:nvSpPr>
          <p:cNvPr id="11" name="矩形 10">
            <a:extLst>
              <a:ext uri="{FF2B5EF4-FFF2-40B4-BE49-F238E27FC236}">
                <a16:creationId xmlns:a16="http://schemas.microsoft.com/office/drawing/2014/main" id="{2B832FCE-5254-4A97-8FD2-3B1542237DBD}"/>
              </a:ext>
            </a:extLst>
          </p:cNvPr>
          <p:cNvSpPr/>
          <p:nvPr/>
        </p:nvSpPr>
        <p:spPr>
          <a:xfrm>
            <a:off x="6849106" y="5567285"/>
            <a:ext cx="487743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不同非線性降維方法的投影示意圖</a:t>
            </a:r>
          </a:p>
        </p:txBody>
      </p:sp>
      <p:sp>
        <p:nvSpPr>
          <p:cNvPr id="12" name="矩形: 圓角 11">
            <a:extLst>
              <a:ext uri="{FF2B5EF4-FFF2-40B4-BE49-F238E27FC236}">
                <a16:creationId xmlns:a16="http://schemas.microsoft.com/office/drawing/2014/main" id="{C64D530D-8BB4-4FB4-A63B-03ACF47E630B}"/>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9682728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ECA928B0-1267-447F-B89C-3774F8CADA2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t-SNE </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演算法步驟</a:t>
            </a:r>
          </a:p>
        </p:txBody>
      </p:sp>
      <p:sp>
        <p:nvSpPr>
          <p:cNvPr id="8" name="矩形 7">
            <a:extLst>
              <a:ext uri="{FF2B5EF4-FFF2-40B4-BE49-F238E27FC236}">
                <a16:creationId xmlns:a16="http://schemas.microsoft.com/office/drawing/2014/main" id="{CAE7570F-946D-417A-A860-F1D64113016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BF37B521-C12C-42C6-9641-ED87613996C5}"/>
              </a:ext>
            </a:extLst>
          </p:cNvPr>
          <p:cNvPicPr>
            <a:picLocks noChangeAspect="1"/>
          </p:cNvPicPr>
          <p:nvPr/>
        </p:nvPicPr>
        <p:blipFill>
          <a:blip r:embed="rId2"/>
          <a:stretch>
            <a:fillRect/>
          </a:stretch>
        </p:blipFill>
        <p:spPr>
          <a:xfrm>
            <a:off x="6487193" y="3979620"/>
            <a:ext cx="4151334" cy="504041"/>
          </a:xfrm>
          <a:prstGeom prst="rect">
            <a:avLst/>
          </a:prstGeom>
        </p:spPr>
      </p:pic>
      <p:pic>
        <p:nvPicPr>
          <p:cNvPr id="3" name="圖片 2">
            <a:extLst>
              <a:ext uri="{FF2B5EF4-FFF2-40B4-BE49-F238E27FC236}">
                <a16:creationId xmlns:a16="http://schemas.microsoft.com/office/drawing/2014/main" id="{1BB9847A-FC00-4C38-AC56-4FE0FF62A7DC}"/>
              </a:ext>
            </a:extLst>
          </p:cNvPr>
          <p:cNvPicPr>
            <a:picLocks noChangeAspect="1"/>
          </p:cNvPicPr>
          <p:nvPr/>
        </p:nvPicPr>
        <p:blipFill>
          <a:blip r:embed="rId3"/>
          <a:stretch>
            <a:fillRect/>
          </a:stretch>
        </p:blipFill>
        <p:spPr>
          <a:xfrm>
            <a:off x="7463051" y="4785553"/>
            <a:ext cx="2492990" cy="654875"/>
          </a:xfrm>
          <a:prstGeom prst="rect">
            <a:avLst/>
          </a:prstGeom>
        </p:spPr>
      </p:pic>
      <p:sp>
        <p:nvSpPr>
          <p:cNvPr id="9" name="矩形 8">
            <a:extLst>
              <a:ext uri="{FF2B5EF4-FFF2-40B4-BE49-F238E27FC236}">
                <a16:creationId xmlns:a16="http://schemas.microsoft.com/office/drawing/2014/main" id="{420CDAB8-FC04-4C1F-A67D-87050739B519}"/>
              </a:ext>
            </a:extLst>
          </p:cNvPr>
          <p:cNvSpPr/>
          <p:nvPr/>
        </p:nvSpPr>
        <p:spPr>
          <a:xfrm>
            <a:off x="449004" y="1674674"/>
            <a:ext cx="4971035" cy="23698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通過以下步驟實現降維：</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計算高維空間中的高斯分佈相似度。</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計算低維空間中的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分佈相似度。</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KL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散度作為目標函數衡量兩者之間的差異。</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通過梯度下降法優化低維空間中的數據點位置，使得低維表示能夠很好地保留高維數據的局部結構。</a:t>
            </a:r>
          </a:p>
        </p:txBody>
      </p:sp>
      <p:pic>
        <p:nvPicPr>
          <p:cNvPr id="10" name="圖片 9">
            <a:extLst>
              <a:ext uri="{FF2B5EF4-FFF2-40B4-BE49-F238E27FC236}">
                <a16:creationId xmlns:a16="http://schemas.microsoft.com/office/drawing/2014/main" id="{4225EDA6-9C8A-41C4-9B1F-9514D73B7606}"/>
              </a:ext>
            </a:extLst>
          </p:cNvPr>
          <p:cNvPicPr>
            <a:picLocks noChangeAspect="1"/>
          </p:cNvPicPr>
          <p:nvPr/>
        </p:nvPicPr>
        <p:blipFill>
          <a:blip r:embed="rId4"/>
          <a:stretch>
            <a:fillRect/>
          </a:stretch>
        </p:blipFill>
        <p:spPr>
          <a:xfrm>
            <a:off x="5889813" y="2345913"/>
            <a:ext cx="2312893" cy="439829"/>
          </a:xfrm>
          <a:prstGeom prst="rect">
            <a:avLst/>
          </a:prstGeom>
        </p:spPr>
      </p:pic>
      <p:pic>
        <p:nvPicPr>
          <p:cNvPr id="11" name="圖片 10">
            <a:extLst>
              <a:ext uri="{FF2B5EF4-FFF2-40B4-BE49-F238E27FC236}">
                <a16:creationId xmlns:a16="http://schemas.microsoft.com/office/drawing/2014/main" id="{EF207B0E-9E58-4480-BB43-13F49DC63BE4}"/>
              </a:ext>
            </a:extLst>
          </p:cNvPr>
          <p:cNvPicPr>
            <a:picLocks noChangeAspect="1"/>
          </p:cNvPicPr>
          <p:nvPr/>
        </p:nvPicPr>
        <p:blipFill>
          <a:blip r:embed="rId5"/>
          <a:stretch>
            <a:fillRect/>
          </a:stretch>
        </p:blipFill>
        <p:spPr>
          <a:xfrm>
            <a:off x="9328985" y="2238652"/>
            <a:ext cx="2248200" cy="547090"/>
          </a:xfrm>
          <a:prstGeom prst="rect">
            <a:avLst/>
          </a:prstGeom>
        </p:spPr>
      </p:pic>
      <p:sp>
        <p:nvSpPr>
          <p:cNvPr id="12" name="矩形 11">
            <a:extLst>
              <a:ext uri="{FF2B5EF4-FFF2-40B4-BE49-F238E27FC236}">
                <a16:creationId xmlns:a16="http://schemas.microsoft.com/office/drawing/2014/main" id="{1AAF0E29-71F5-453A-9C09-0E825F193D94}"/>
              </a:ext>
            </a:extLst>
          </p:cNvPr>
          <p:cNvSpPr/>
          <p:nvPr/>
        </p:nvSpPr>
        <p:spPr>
          <a:xfrm>
            <a:off x="5708951" y="1767287"/>
            <a:ext cx="30332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X(High dimension space)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3D496A1D-BDE1-43AD-B023-0FA37D11A102}"/>
              </a:ext>
            </a:extLst>
          </p:cNvPr>
          <p:cNvSpPr/>
          <p:nvPr/>
        </p:nvSpPr>
        <p:spPr>
          <a:xfrm>
            <a:off x="9579521" y="1767287"/>
            <a:ext cx="1997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Z(2D/3D space)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6A34BD64-C825-4469-AD17-9724CB717B46}"/>
              </a:ext>
            </a:extLst>
          </p:cNvPr>
          <p:cNvSpPr/>
          <p:nvPr/>
        </p:nvSpPr>
        <p:spPr>
          <a:xfrm>
            <a:off x="6054020" y="2980110"/>
            <a:ext cx="470974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a:t>
            </a:r>
            <a:r>
              <a:rPr kumimoji="0" lang="zh-TW" altLang="en-US"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為高維當中的數據，</a:t>
            </a: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y </a:t>
            </a:r>
            <a:r>
              <a:rPr kumimoji="0" lang="zh-TW" altLang="en-US"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為低維當中的數據。</a:t>
            </a: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P, Q </a:t>
            </a:r>
            <a:r>
              <a:rPr kumimoji="0" lang="zh-TW" altLang="en-US"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分別代表機率分佈</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5" name="箭號: 向右 14">
            <a:extLst>
              <a:ext uri="{FF2B5EF4-FFF2-40B4-BE49-F238E27FC236}">
                <a16:creationId xmlns:a16="http://schemas.microsoft.com/office/drawing/2014/main" id="{FC771855-262F-453F-903B-8239B678DB29}"/>
              </a:ext>
            </a:extLst>
          </p:cNvPr>
          <p:cNvSpPr/>
          <p:nvPr/>
        </p:nvSpPr>
        <p:spPr>
          <a:xfrm>
            <a:off x="8672478" y="2136619"/>
            <a:ext cx="496708" cy="439829"/>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935CDA4C-FB32-438B-9AC0-8D53A457FCB1}"/>
              </a:ext>
            </a:extLst>
          </p:cNvPr>
          <p:cNvSpPr/>
          <p:nvPr/>
        </p:nvSpPr>
        <p:spPr>
          <a:xfrm>
            <a:off x="7317179" y="3467821"/>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兩個分佈之間的相似度</a:t>
            </a:r>
          </a:p>
        </p:txBody>
      </p:sp>
      <p:sp>
        <p:nvSpPr>
          <p:cNvPr id="20" name="矩形 19">
            <a:extLst>
              <a:ext uri="{FF2B5EF4-FFF2-40B4-BE49-F238E27FC236}">
                <a16:creationId xmlns:a16="http://schemas.microsoft.com/office/drawing/2014/main" id="{F63A4D47-6075-4441-8375-4C39F2905ADF}"/>
              </a:ext>
            </a:extLst>
          </p:cNvPr>
          <p:cNvSpPr/>
          <p:nvPr/>
        </p:nvSpPr>
        <p:spPr>
          <a:xfrm>
            <a:off x="398582" y="4721382"/>
            <a:ext cx="5224515" cy="1438329"/>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7077E8D6-6C8B-42B2-A02F-543977187478}"/>
              </a:ext>
            </a:extLst>
          </p:cNvPr>
          <p:cNvSpPr txBox="1"/>
          <p:nvPr/>
        </p:nvSpPr>
        <p:spPr>
          <a:xfrm>
            <a:off x="1262678" y="4785553"/>
            <a:ext cx="4360419"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求算兩個分佈之間的相似度，經常用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KL </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距離（</a:t>
            </a:r>
            <a:r>
              <a:rPr kumimoji="0" lang="en-US" altLang="zh-TW" sz="12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Kullback-Leibler</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Divergence</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）來表示，也叫做相對熵（</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Relative Entropy</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在高維度資料轉換為條件機率時，需要設定以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Xi </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為中心分佈的標準差，調整方式就是設定困惑度這個超參數</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建議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5~50)</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 </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會找到符合困惑度的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Pi </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以及標準差</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2" name="圖片 21">
            <a:extLst>
              <a:ext uri="{FF2B5EF4-FFF2-40B4-BE49-F238E27FC236}">
                <a16:creationId xmlns:a16="http://schemas.microsoft.com/office/drawing/2014/main" id="{20D4672A-C420-48FF-95D2-7305A5995E36}"/>
              </a:ext>
            </a:extLst>
          </p:cNvPr>
          <p:cNvPicPr>
            <a:picLocks noChangeAspect="1"/>
          </p:cNvPicPr>
          <p:nvPr/>
        </p:nvPicPr>
        <p:blipFill>
          <a:blip r:embed="rId6"/>
          <a:stretch>
            <a:fillRect/>
          </a:stretch>
        </p:blipFill>
        <p:spPr>
          <a:xfrm>
            <a:off x="542598" y="5020658"/>
            <a:ext cx="598012" cy="642694"/>
          </a:xfrm>
          <a:prstGeom prst="rect">
            <a:avLst/>
          </a:prstGeom>
        </p:spPr>
      </p:pic>
      <p:sp>
        <p:nvSpPr>
          <p:cNvPr id="18" name="矩形 17">
            <a:extLst>
              <a:ext uri="{FF2B5EF4-FFF2-40B4-BE49-F238E27FC236}">
                <a16:creationId xmlns:a16="http://schemas.microsoft.com/office/drawing/2014/main" id="{F828AFAD-71D2-422B-8820-E3D5B7420409}"/>
              </a:ext>
            </a:extLst>
          </p:cNvPr>
          <p:cNvSpPr/>
          <p:nvPr/>
        </p:nvSpPr>
        <p:spPr>
          <a:xfrm>
            <a:off x="9865003" y="5009316"/>
            <a:ext cx="128298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困惑度（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Perp</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
        <p:nvSpPr>
          <p:cNvPr id="24" name="矩形 23">
            <a:extLst>
              <a:ext uri="{FF2B5EF4-FFF2-40B4-BE49-F238E27FC236}">
                <a16:creationId xmlns:a16="http://schemas.microsoft.com/office/drawing/2014/main" id="{8A1F2F60-1E10-40C5-A517-34F22AEA3558}"/>
              </a:ext>
            </a:extLst>
          </p:cNvPr>
          <p:cNvSpPr/>
          <p:nvPr/>
        </p:nvSpPr>
        <p:spPr>
          <a:xfrm>
            <a:off x="10763765" y="4122051"/>
            <a:ext cx="120738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Cost Function</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D8560E73-5CCE-4AFA-9462-D964B2D5CB1D}"/>
              </a:ext>
            </a:extLst>
          </p:cNvPr>
          <p:cNvSpPr/>
          <p:nvPr/>
        </p:nvSpPr>
        <p:spPr>
          <a:xfrm>
            <a:off x="7093519" y="4785553"/>
            <a:ext cx="4151334" cy="780785"/>
          </a:xfrm>
          <a:prstGeom prst="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6855D8C8-09DC-4F26-9B57-33BBE9ABDC84}"/>
              </a:ext>
            </a:extLst>
          </p:cNvPr>
          <p:cNvSpPr/>
          <p:nvPr/>
        </p:nvSpPr>
        <p:spPr>
          <a:xfrm>
            <a:off x="6128075" y="4972673"/>
            <a:ext cx="9877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超參數</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1BEF1AFD-048C-4C70-855A-C7A111F591A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9" name="矩形: 圓角 28">
            <a:extLst>
              <a:ext uri="{FF2B5EF4-FFF2-40B4-BE49-F238E27FC236}">
                <a16:creationId xmlns:a16="http://schemas.microsoft.com/office/drawing/2014/main" id="{EC41132E-3464-477F-BA34-2B26512E5EAA}"/>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0538849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ECA928B0-1267-447F-B89C-3774F8CADA2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為什麼會使用 </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t </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分佈來近似低維的數據</a:t>
            </a:r>
          </a:p>
        </p:txBody>
      </p:sp>
      <p:sp>
        <p:nvSpPr>
          <p:cNvPr id="8" name="矩形 7">
            <a:extLst>
              <a:ext uri="{FF2B5EF4-FFF2-40B4-BE49-F238E27FC236}">
                <a16:creationId xmlns:a16="http://schemas.microsoft.com/office/drawing/2014/main" id="{CAE7570F-946D-417A-A860-F1D64113016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4100" name="Picture 4" descr="https://miro.medium.com/v2/resize:fit:1000/1*hkZuHGVNMmS4_MHfxoIDdA.jpeg">
            <a:extLst>
              <a:ext uri="{FF2B5EF4-FFF2-40B4-BE49-F238E27FC236}">
                <a16:creationId xmlns:a16="http://schemas.microsoft.com/office/drawing/2014/main" id="{3B393354-EFC7-4858-9DD3-35E76CE0D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65" y="1594784"/>
            <a:ext cx="6100614" cy="457546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96E1AFE-55D7-46BB-B879-9ED43843F9F0}"/>
              </a:ext>
            </a:extLst>
          </p:cNvPr>
          <p:cNvSpPr/>
          <p:nvPr/>
        </p:nvSpPr>
        <p:spPr>
          <a:xfrm>
            <a:off x="6261979" y="1920619"/>
            <a:ext cx="5293527" cy="24929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低維空間使用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分佈的主要原因包括：</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減少擁擠問題</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分佈的長尾特性可以在低維空間中保持數據點之間的合理距離，減少數據點過於擁擠的問題。</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保持局部結構</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分佈能夠更靈活地調整低維空間中的相似度分佈，更好地保持高維數據的局部相似性。即在高維空間中距離較近的點在低維空間中也應該距離較近。</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優化目標函數</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分佈使得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KL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散度的計算更加穩定，有助於梯度下降法的有效收斂。</a:t>
            </a:r>
          </a:p>
        </p:txBody>
      </p:sp>
      <p:sp>
        <p:nvSpPr>
          <p:cNvPr id="16" name="矩形: 圓角 15">
            <a:extLst>
              <a:ext uri="{FF2B5EF4-FFF2-40B4-BE49-F238E27FC236}">
                <a16:creationId xmlns:a16="http://schemas.microsoft.com/office/drawing/2014/main" id="{9D36EC79-C804-41D7-A284-85D511D0FFE5}"/>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圓角 16">
            <a:extLst>
              <a:ext uri="{FF2B5EF4-FFF2-40B4-BE49-F238E27FC236}">
                <a16:creationId xmlns:a16="http://schemas.microsoft.com/office/drawing/2014/main" id="{C61FC2B4-CBAC-4B63-A07A-7EB29F49C9D4}"/>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98124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圓角 61">
            <a:extLst>
              <a:ext uri="{FF2B5EF4-FFF2-40B4-BE49-F238E27FC236}">
                <a16:creationId xmlns:a16="http://schemas.microsoft.com/office/drawing/2014/main" id="{13B2432C-D248-44CA-87AC-4EAAEC414661}"/>
              </a:ext>
            </a:extLst>
          </p:cNvPr>
          <p:cNvSpPr/>
          <p:nvPr/>
        </p:nvSpPr>
        <p:spPr>
          <a:xfrm>
            <a:off x="6214598" y="1484784"/>
            <a:ext cx="1904199" cy="3858790"/>
          </a:xfrm>
          <a:prstGeom prst="roundRect">
            <a:avLst>
              <a:gd name="adj" fmla="val 3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圓角 103">
            <a:extLst>
              <a:ext uri="{FF2B5EF4-FFF2-40B4-BE49-F238E27FC236}">
                <a16:creationId xmlns:a16="http://schemas.microsoft.com/office/drawing/2014/main" id="{351ADA2C-DF5C-3B7E-8C9E-5599A1AC5FD8}"/>
              </a:ext>
            </a:extLst>
          </p:cNvPr>
          <p:cNvSpPr/>
          <p:nvPr/>
        </p:nvSpPr>
        <p:spPr>
          <a:xfrm>
            <a:off x="1021408" y="1491834"/>
            <a:ext cx="2848228" cy="3851303"/>
          </a:xfrm>
          <a:prstGeom prst="roundRect">
            <a:avLst>
              <a:gd name="adj" fmla="val 21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677CEEF2-2463-377B-9FD5-6D4E36DA4B11}"/>
              </a:ext>
            </a:extLst>
          </p:cNvPr>
          <p:cNvSpPr/>
          <p:nvPr/>
        </p:nvSpPr>
        <p:spPr>
          <a:xfrm>
            <a:off x="1616593" y="2196903"/>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Have enough data?</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A31611F7-7656-402F-F977-C3B1ED16B909}"/>
              </a:ext>
            </a:extLst>
          </p:cNvPr>
          <p:cNvSpPr txBox="1"/>
          <p:nvPr/>
        </p:nvSpPr>
        <p:spPr>
          <a:xfrm>
            <a:off x="1558699" y="2923475"/>
            <a:ext cx="1652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82828"/>
                </a:solidFill>
                <a:effectLst/>
                <a:uLnTx/>
                <a:uFillTx/>
                <a:latin typeface="微軟正黑體" panose="020B0604030504040204" pitchFamily="34" charset="-120"/>
                <a:ea typeface="微軟正黑體" panose="020B0604030504040204" pitchFamily="34" charset="-120"/>
                <a:cs typeface="+mn-cs"/>
              </a:rPr>
              <a:t>需求釐清</a:t>
            </a:r>
          </a:p>
        </p:txBody>
      </p:sp>
      <p:sp>
        <p:nvSpPr>
          <p:cNvPr id="113" name="矩形: 圓角 112">
            <a:extLst>
              <a:ext uri="{FF2B5EF4-FFF2-40B4-BE49-F238E27FC236}">
                <a16:creationId xmlns:a16="http://schemas.microsoft.com/office/drawing/2014/main" id="{01828D9A-DEE4-F2BD-83FB-50EE71CC7C3F}"/>
              </a:ext>
            </a:extLst>
          </p:cNvPr>
          <p:cNvSpPr/>
          <p:nvPr/>
        </p:nvSpPr>
        <p:spPr>
          <a:xfrm>
            <a:off x="1021408" y="1484784"/>
            <a:ext cx="2848228" cy="52220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提取資料</a:t>
            </a:r>
            <a:endPar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Extract</a:t>
            </a: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endParaRPr kumimoji="0" lang="zh-TW" altLang="en-US" sz="16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4">
            <a:extLst>
              <a:ext uri="{FF2B5EF4-FFF2-40B4-BE49-F238E27FC236}">
                <a16:creationId xmlns:a16="http://schemas.microsoft.com/office/drawing/2014/main" id="{B489D0A3-AC89-4F39-9DE4-5BABF80F6DB9}"/>
              </a:ext>
            </a:extLst>
          </p:cNvPr>
          <p:cNvSpPr/>
          <p:nvPr/>
        </p:nvSpPr>
        <p:spPr>
          <a:xfrm>
            <a:off x="1550075" y="3421006"/>
            <a:ext cx="1716212" cy="597871"/>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可行性評估</a:t>
            </a:r>
            <a:endPar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4">
            <a:extLst>
              <a:ext uri="{FF2B5EF4-FFF2-40B4-BE49-F238E27FC236}">
                <a16:creationId xmlns:a16="http://schemas.microsoft.com/office/drawing/2014/main" id="{5E164E4E-27D8-466A-9879-034E221986C3}"/>
              </a:ext>
            </a:extLst>
          </p:cNvPr>
          <p:cNvSpPr/>
          <p:nvPr/>
        </p:nvSpPr>
        <p:spPr>
          <a:xfrm>
            <a:off x="1656648" y="4411327"/>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Improve Label, data, or model?</a:t>
            </a:r>
            <a:endParaRPr kumimoji="0" lang="zh-TW" altLang="en-US"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接點: 肘形 16">
            <a:extLst>
              <a:ext uri="{FF2B5EF4-FFF2-40B4-BE49-F238E27FC236}">
                <a16:creationId xmlns:a16="http://schemas.microsoft.com/office/drawing/2014/main" id="{DC348568-B8EC-0FD4-2430-55A7721BCB86}"/>
              </a:ext>
            </a:extLst>
          </p:cNvPr>
          <p:cNvCxnSpPr>
            <a:cxnSpLocks/>
            <a:stCxn id="5" idx="3"/>
            <a:endCxn id="20" idx="0"/>
          </p:cNvCxnSpPr>
          <p:nvPr/>
        </p:nvCxnSpPr>
        <p:spPr>
          <a:xfrm flipH="1">
            <a:off x="2408181" y="2513426"/>
            <a:ext cx="710306" cy="907580"/>
          </a:xfrm>
          <a:prstGeom prst="bentConnector4">
            <a:avLst>
              <a:gd name="adj1" fmla="val -16092"/>
              <a:gd name="adj2" fmla="val 8594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16">
            <a:extLst>
              <a:ext uri="{FF2B5EF4-FFF2-40B4-BE49-F238E27FC236}">
                <a16:creationId xmlns:a16="http://schemas.microsoft.com/office/drawing/2014/main" id="{DF913CC8-EFFC-207A-91E4-114E481C081B}"/>
              </a:ext>
            </a:extLst>
          </p:cNvPr>
          <p:cNvCxnSpPr>
            <a:cxnSpLocks/>
            <a:stCxn id="20" idx="2"/>
            <a:endCxn id="24" idx="0"/>
          </p:cNvCxnSpPr>
          <p:nvPr/>
        </p:nvCxnSpPr>
        <p:spPr>
          <a:xfrm rot="5400000">
            <a:off x="2211663" y="4214809"/>
            <a:ext cx="392450" cy="58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108">
            <a:extLst>
              <a:ext uri="{FF2B5EF4-FFF2-40B4-BE49-F238E27FC236}">
                <a16:creationId xmlns:a16="http://schemas.microsoft.com/office/drawing/2014/main" id="{1283E7C5-5D69-1AC5-CE6E-B284CD79C655}"/>
              </a:ext>
            </a:extLst>
          </p:cNvPr>
          <p:cNvSpPr txBox="1"/>
          <p:nvPr/>
        </p:nvSpPr>
        <p:spPr>
          <a:xfrm>
            <a:off x="1039701" y="3393904"/>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N</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145">
            <a:extLst>
              <a:ext uri="{FF2B5EF4-FFF2-40B4-BE49-F238E27FC236}">
                <a16:creationId xmlns:a16="http://schemas.microsoft.com/office/drawing/2014/main" id="{4528F0ED-A393-BD1B-0207-D6E2390A5B05}"/>
              </a:ext>
            </a:extLst>
          </p:cNvPr>
          <p:cNvSpPr txBox="1"/>
          <p:nvPr/>
        </p:nvSpPr>
        <p:spPr>
          <a:xfrm>
            <a:off x="2339837" y="4073790"/>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Y</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4" name="標題 1">
            <a:extLst>
              <a:ext uri="{FF2B5EF4-FFF2-40B4-BE49-F238E27FC236}">
                <a16:creationId xmlns:a16="http://schemas.microsoft.com/office/drawing/2014/main" id="{1848611C-D6FA-4D3D-9503-A0E93C1C0FB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資料前處理流程圖</a:t>
            </a:r>
          </a:p>
        </p:txBody>
      </p:sp>
      <p:sp>
        <p:nvSpPr>
          <p:cNvPr id="45" name="矩形: 圓角 44">
            <a:extLst>
              <a:ext uri="{FF2B5EF4-FFF2-40B4-BE49-F238E27FC236}">
                <a16:creationId xmlns:a16="http://schemas.microsoft.com/office/drawing/2014/main" id="{66B43BF0-EA20-4BC8-8150-7EC64DDCA551}"/>
              </a:ext>
            </a:extLst>
          </p:cNvPr>
          <p:cNvSpPr/>
          <p:nvPr/>
        </p:nvSpPr>
        <p:spPr>
          <a:xfrm>
            <a:off x="3949343" y="1485674"/>
            <a:ext cx="2222857" cy="3863674"/>
          </a:xfrm>
          <a:prstGeom prst="roundRect">
            <a:avLst>
              <a:gd name="adj" fmla="val 19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圓角 46">
            <a:extLst>
              <a:ext uri="{FF2B5EF4-FFF2-40B4-BE49-F238E27FC236}">
                <a16:creationId xmlns:a16="http://schemas.microsoft.com/office/drawing/2014/main" id="{7BFEF81D-0A8A-4BCC-866B-F5C5F7BF77A6}"/>
              </a:ext>
            </a:extLst>
          </p:cNvPr>
          <p:cNvSpPr/>
          <p:nvPr/>
        </p:nvSpPr>
        <p:spPr>
          <a:xfrm>
            <a:off x="3956378" y="1479883"/>
            <a:ext cx="4154689" cy="522204"/>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轉換資料</a:t>
            </a:r>
            <a:endPar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mn-cs"/>
                <a:sym typeface="Gill Sans"/>
              </a:rPr>
              <a:t>(Transform)</a:t>
            </a:r>
            <a:endParaRPr kumimoji="0" lang="zh-TW" altLang="en-US" sz="1600" b="1"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p:txBody>
      </p:sp>
      <p:cxnSp>
        <p:nvCxnSpPr>
          <p:cNvPr id="3" name="接點: 肘形 22">
            <a:extLst>
              <a:ext uri="{FF2B5EF4-FFF2-40B4-BE49-F238E27FC236}">
                <a16:creationId xmlns:a16="http://schemas.microsoft.com/office/drawing/2014/main" id="{4D7238EA-A283-625F-7744-9081C05D2AEF}"/>
              </a:ext>
            </a:extLst>
          </p:cNvPr>
          <p:cNvCxnSpPr>
            <a:cxnSpLocks/>
            <a:stCxn id="24" idx="3"/>
            <a:endCxn id="48" idx="1"/>
          </p:cNvCxnSpPr>
          <p:nvPr/>
        </p:nvCxnSpPr>
        <p:spPr>
          <a:xfrm flipV="1">
            <a:off x="3158543" y="2493224"/>
            <a:ext cx="1164491" cy="223462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6">
            <a:extLst>
              <a:ext uri="{FF2B5EF4-FFF2-40B4-BE49-F238E27FC236}">
                <a16:creationId xmlns:a16="http://schemas.microsoft.com/office/drawing/2014/main" id="{75B0B398-BE84-4BC4-9CDB-FB318F87D6FF}"/>
              </a:ext>
            </a:extLst>
          </p:cNvPr>
          <p:cNvSpPr/>
          <p:nvPr/>
        </p:nvSpPr>
        <p:spPr>
          <a:xfrm>
            <a:off x="4323034" y="2176701"/>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Very noisy?</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9" name="矩形: 圓角 6">
            <a:extLst>
              <a:ext uri="{FF2B5EF4-FFF2-40B4-BE49-F238E27FC236}">
                <a16:creationId xmlns:a16="http://schemas.microsoft.com/office/drawing/2014/main" id="{4573BC23-26AF-46A1-9917-39D48241F107}"/>
              </a:ext>
            </a:extLst>
          </p:cNvPr>
          <p:cNvSpPr/>
          <p:nvPr/>
        </p:nvSpPr>
        <p:spPr>
          <a:xfrm>
            <a:off x="4323034" y="3177880"/>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Not in a model preferred format</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圓角 6">
            <a:extLst>
              <a:ext uri="{FF2B5EF4-FFF2-40B4-BE49-F238E27FC236}">
                <a16:creationId xmlns:a16="http://schemas.microsoft.com/office/drawing/2014/main" id="{A9915508-4659-4675-A7FB-29172D801275}"/>
              </a:ext>
            </a:extLst>
          </p:cNvPr>
          <p:cNvSpPr/>
          <p:nvPr/>
        </p:nvSpPr>
        <p:spPr>
          <a:xfrm>
            <a:off x="4323034" y="4113984"/>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Hard to learn?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22">
            <a:extLst>
              <a:ext uri="{FF2B5EF4-FFF2-40B4-BE49-F238E27FC236}">
                <a16:creationId xmlns:a16="http://schemas.microsoft.com/office/drawing/2014/main" id="{C04125B4-F91F-4F67-B351-0F5939C4D977}"/>
              </a:ext>
            </a:extLst>
          </p:cNvPr>
          <p:cNvCxnSpPr>
            <a:cxnSpLocks/>
            <a:stCxn id="24" idx="3"/>
            <a:endCxn id="49" idx="1"/>
          </p:cNvCxnSpPr>
          <p:nvPr/>
        </p:nvCxnSpPr>
        <p:spPr>
          <a:xfrm flipV="1">
            <a:off x="3158543" y="3494403"/>
            <a:ext cx="1164491" cy="1233447"/>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22">
            <a:extLst>
              <a:ext uri="{FF2B5EF4-FFF2-40B4-BE49-F238E27FC236}">
                <a16:creationId xmlns:a16="http://schemas.microsoft.com/office/drawing/2014/main" id="{FFFD3FDD-DEB4-414A-92F8-82AF92B9C15D}"/>
              </a:ext>
            </a:extLst>
          </p:cNvPr>
          <p:cNvCxnSpPr>
            <a:cxnSpLocks/>
            <a:stCxn id="24" idx="3"/>
            <a:endCxn id="50" idx="1"/>
          </p:cNvCxnSpPr>
          <p:nvPr/>
        </p:nvCxnSpPr>
        <p:spPr>
          <a:xfrm flipV="1">
            <a:off x="3158543" y="4430507"/>
            <a:ext cx="1164491" cy="29734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16">
            <a:extLst>
              <a:ext uri="{FF2B5EF4-FFF2-40B4-BE49-F238E27FC236}">
                <a16:creationId xmlns:a16="http://schemas.microsoft.com/office/drawing/2014/main" id="{C299D492-7205-482E-800B-6516B3031724}"/>
              </a:ext>
            </a:extLst>
          </p:cNvPr>
          <p:cNvCxnSpPr>
            <a:cxnSpLocks/>
            <a:stCxn id="20" idx="1"/>
          </p:cNvCxnSpPr>
          <p:nvPr/>
        </p:nvCxnSpPr>
        <p:spPr>
          <a:xfrm rot="10800000" flipV="1">
            <a:off x="651933" y="3719941"/>
            <a:ext cx="898142" cy="104679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圓角 62">
            <a:extLst>
              <a:ext uri="{FF2B5EF4-FFF2-40B4-BE49-F238E27FC236}">
                <a16:creationId xmlns:a16="http://schemas.microsoft.com/office/drawing/2014/main" id="{22CB3B7D-9986-4C7C-8012-6BEB444917F9}"/>
              </a:ext>
            </a:extLst>
          </p:cNvPr>
          <p:cNvSpPr/>
          <p:nvPr/>
        </p:nvSpPr>
        <p:spPr>
          <a:xfrm>
            <a:off x="6626324" y="216987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cleaning</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圓角 63">
            <a:extLst>
              <a:ext uri="{FF2B5EF4-FFF2-40B4-BE49-F238E27FC236}">
                <a16:creationId xmlns:a16="http://schemas.microsoft.com/office/drawing/2014/main" id="{24602317-BD30-471B-A795-89F7737D677C}"/>
              </a:ext>
            </a:extLst>
          </p:cNvPr>
          <p:cNvSpPr/>
          <p:nvPr/>
        </p:nvSpPr>
        <p:spPr>
          <a:xfrm>
            <a:off x="6643606" y="411398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Feature engineering</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圓角 11">
            <a:extLst>
              <a:ext uri="{FF2B5EF4-FFF2-40B4-BE49-F238E27FC236}">
                <a16:creationId xmlns:a16="http://schemas.microsoft.com/office/drawing/2014/main" id="{04768A0F-9AC1-4F47-B27D-FFA61725F571}"/>
              </a:ext>
            </a:extLst>
          </p:cNvPr>
          <p:cNvSpPr/>
          <p:nvPr/>
        </p:nvSpPr>
        <p:spPr>
          <a:xfrm>
            <a:off x="6640442" y="3177880"/>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transformation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EC6F5F77-F5CE-4722-9B5C-0D63A85BC023}"/>
              </a:ext>
            </a:extLst>
          </p:cNvPr>
          <p:cNvCxnSpPr>
            <a:cxnSpLocks/>
            <a:stCxn id="48" idx="3"/>
            <a:endCxn id="63" idx="1"/>
          </p:cNvCxnSpPr>
          <p:nvPr/>
        </p:nvCxnSpPr>
        <p:spPr>
          <a:xfrm flipV="1">
            <a:off x="5527581" y="2486397"/>
            <a:ext cx="1098743" cy="6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D050165-AA9F-4544-B771-40A8B7A951F1}"/>
              </a:ext>
            </a:extLst>
          </p:cNvPr>
          <p:cNvCxnSpPr>
            <a:cxnSpLocks/>
            <a:stCxn id="49" idx="3"/>
            <a:endCxn id="65" idx="1"/>
          </p:cNvCxnSpPr>
          <p:nvPr/>
        </p:nvCxnSpPr>
        <p:spPr>
          <a:xfrm>
            <a:off x="5527581" y="3494403"/>
            <a:ext cx="11128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3DB05887-A5D0-4CB9-A006-AEFCEFB9447D}"/>
              </a:ext>
            </a:extLst>
          </p:cNvPr>
          <p:cNvCxnSpPr>
            <a:cxnSpLocks/>
            <a:stCxn id="50" idx="3"/>
            <a:endCxn id="64" idx="1"/>
          </p:cNvCxnSpPr>
          <p:nvPr/>
        </p:nvCxnSpPr>
        <p:spPr>
          <a:xfrm>
            <a:off x="5527581" y="4430507"/>
            <a:ext cx="1116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9A64C5F-2D46-44F1-A70C-8EBF4D9DD674}"/>
              </a:ext>
            </a:extLst>
          </p:cNvPr>
          <p:cNvCxnSpPr>
            <a:cxnSpLocks/>
            <a:stCxn id="48" idx="2"/>
            <a:endCxn id="49" idx="0"/>
          </p:cNvCxnSpPr>
          <p:nvPr/>
        </p:nvCxnSpPr>
        <p:spPr>
          <a:xfrm>
            <a:off x="4925308" y="2809747"/>
            <a:ext cx="0" cy="368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2C9BD51-F297-4ED9-A81B-7E4A23C6194A}"/>
              </a:ext>
            </a:extLst>
          </p:cNvPr>
          <p:cNvCxnSpPr>
            <a:cxnSpLocks/>
            <a:stCxn id="49" idx="2"/>
            <a:endCxn id="50" idx="0"/>
          </p:cNvCxnSpPr>
          <p:nvPr/>
        </p:nvCxnSpPr>
        <p:spPr>
          <a:xfrm>
            <a:off x="4925308" y="3810926"/>
            <a:ext cx="0" cy="303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字方塊 145">
            <a:extLst>
              <a:ext uri="{FF2B5EF4-FFF2-40B4-BE49-F238E27FC236}">
                <a16:creationId xmlns:a16="http://schemas.microsoft.com/office/drawing/2014/main" id="{8EA79C72-FBE8-4098-B256-3AC379936893}"/>
              </a:ext>
            </a:extLst>
          </p:cNvPr>
          <p:cNvSpPr txBox="1"/>
          <p:nvPr/>
        </p:nvSpPr>
        <p:spPr>
          <a:xfrm>
            <a:off x="4928133" y="281784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145">
            <a:extLst>
              <a:ext uri="{FF2B5EF4-FFF2-40B4-BE49-F238E27FC236}">
                <a16:creationId xmlns:a16="http://schemas.microsoft.com/office/drawing/2014/main" id="{1B79C93C-AAB6-4327-9860-8A929BA4B286}"/>
              </a:ext>
            </a:extLst>
          </p:cNvPr>
          <p:cNvSpPr txBox="1"/>
          <p:nvPr/>
        </p:nvSpPr>
        <p:spPr>
          <a:xfrm>
            <a:off x="5589029" y="2169768"/>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145">
            <a:extLst>
              <a:ext uri="{FF2B5EF4-FFF2-40B4-BE49-F238E27FC236}">
                <a16:creationId xmlns:a16="http://schemas.microsoft.com/office/drawing/2014/main" id="{0C43BA57-7C4B-4035-ABDC-E59E954F2131}"/>
              </a:ext>
            </a:extLst>
          </p:cNvPr>
          <p:cNvSpPr txBox="1"/>
          <p:nvPr/>
        </p:nvSpPr>
        <p:spPr>
          <a:xfrm>
            <a:off x="5589029" y="317788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文字方塊 145">
            <a:extLst>
              <a:ext uri="{FF2B5EF4-FFF2-40B4-BE49-F238E27FC236}">
                <a16:creationId xmlns:a16="http://schemas.microsoft.com/office/drawing/2014/main" id="{889B96D4-3862-4908-BFFA-DFFC4D84509C}"/>
              </a:ext>
            </a:extLst>
          </p:cNvPr>
          <p:cNvSpPr txBox="1"/>
          <p:nvPr/>
        </p:nvSpPr>
        <p:spPr>
          <a:xfrm>
            <a:off x="5589029" y="4113984"/>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145">
            <a:extLst>
              <a:ext uri="{FF2B5EF4-FFF2-40B4-BE49-F238E27FC236}">
                <a16:creationId xmlns:a16="http://schemas.microsoft.com/office/drawing/2014/main" id="{7BFA51E9-E8FB-491F-8D98-638E677F6FE7}"/>
              </a:ext>
            </a:extLst>
          </p:cNvPr>
          <p:cNvSpPr txBox="1"/>
          <p:nvPr/>
        </p:nvSpPr>
        <p:spPr>
          <a:xfrm>
            <a:off x="4928133" y="3825952"/>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314" name="Picture 2" descr="垃圾- 用户界面和手势图标">
            <a:extLst>
              <a:ext uri="{FF2B5EF4-FFF2-40B4-BE49-F238E27FC236}">
                <a16:creationId xmlns:a16="http://schemas.microsoft.com/office/drawing/2014/main" id="{AA656B03-D1D6-45BE-B8E1-E30C8A2F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36" y="4869160"/>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B91E29F4-2576-4938-A2A3-306C3688AE0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分析前的準備工作</a:t>
            </a:r>
          </a:p>
        </p:txBody>
      </p:sp>
      <p:sp>
        <p:nvSpPr>
          <p:cNvPr id="39" name="矩形 38">
            <a:extLst>
              <a:ext uri="{FF2B5EF4-FFF2-40B4-BE49-F238E27FC236}">
                <a16:creationId xmlns:a16="http://schemas.microsoft.com/office/drawing/2014/main" id="{EC71C7E6-32A8-4D5F-B445-C328B786F361}"/>
              </a:ext>
            </a:extLst>
          </p:cNvPr>
          <p:cNvSpPr/>
          <p:nvPr/>
        </p:nvSpPr>
        <p:spPr>
          <a:xfrm>
            <a:off x="8255000" y="1578170"/>
            <a:ext cx="3589866"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共通點：皆為資料收集完畢後、丟入模型進行處理前的前置工作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(Data Preprocessing)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概念：從資料中檢測、糾正與刪除不良或錯誤的資料之過程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目的：讓資料符合執行任務的要求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(Feature Engineering)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概念：將資料轉換為更能代表問題的特徵之過程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目的：降低計算成本，提升模型成效</a:t>
            </a:r>
          </a:p>
        </p:txBody>
      </p:sp>
      <p:sp>
        <p:nvSpPr>
          <p:cNvPr id="43" name="矩形: 圓角 42">
            <a:extLst>
              <a:ext uri="{FF2B5EF4-FFF2-40B4-BE49-F238E27FC236}">
                <a16:creationId xmlns:a16="http://schemas.microsoft.com/office/drawing/2014/main" id="{36433A5E-5753-4BBA-A64D-EDB69259325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9458897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11E8BAD3-CF8B-4416-AED4-DFB1FA9CD5F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總結 </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t-SNE</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C4BC4DC3-5D51-409F-942C-8BC0820B9DBF}"/>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文字方塊 8">
            <a:extLst>
              <a:ext uri="{FF2B5EF4-FFF2-40B4-BE49-F238E27FC236}">
                <a16:creationId xmlns:a16="http://schemas.microsoft.com/office/drawing/2014/main" id="{34A2F10F-E76B-4C2F-9181-A2D76B31477E}"/>
              </a:ext>
            </a:extLst>
          </p:cNvPr>
          <p:cNvSpPr txBox="1"/>
          <p:nvPr/>
        </p:nvSpPr>
        <p:spPr>
          <a:xfrm>
            <a:off x="584157" y="1412776"/>
            <a:ext cx="5281258"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特性</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非線性的降維方法</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將資料點間關係以條件機率來表示，並進行降維，低維度下儘量保留同樣的條件機率。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可以找出空間中的局部特徵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隨機性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每次執行的結果都不同</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比較兩群之間的距離是沒有意義的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大的資料集需要更大的困惑度。困惑度可以解釋成有效鄰近樣本點數量，困惑度越大，近鄰越多，對小區域的敏感度就越小</a:t>
            </a:r>
            <a:b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br>
            <a:b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b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pic>
        <p:nvPicPr>
          <p:cNvPr id="8194" name="Picture 2" descr="Ice_story/src/machine_learning/tSNE.md at main · Jwindler/Ice_story · GitHub">
            <a:extLst>
              <a:ext uri="{FF2B5EF4-FFF2-40B4-BE49-F238E27FC236}">
                <a16:creationId xmlns:a16="http://schemas.microsoft.com/office/drawing/2014/main" id="{B8F575F4-6F94-4425-8947-96CDF9BF206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976223" y="1536607"/>
            <a:ext cx="6021785" cy="267765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296F5154-C529-4CA0-A00E-815045E90635}"/>
              </a:ext>
            </a:extLst>
          </p:cNvPr>
          <p:cNvSpPr/>
          <p:nvPr/>
        </p:nvSpPr>
        <p:spPr>
          <a:xfrm>
            <a:off x="6562163" y="4788010"/>
            <a:ext cx="4849907" cy="46166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困惑度低：只有少數鄰居有影響力，可能把同分群拆成多群</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困惑度高：全局結構較明顯，但可能群與群之間會無法區分</a:t>
            </a:r>
          </a:p>
        </p:txBody>
      </p:sp>
      <p:sp>
        <p:nvSpPr>
          <p:cNvPr id="12" name="矩形: 圓角 11">
            <a:extLst>
              <a:ext uri="{FF2B5EF4-FFF2-40B4-BE49-F238E27FC236}">
                <a16:creationId xmlns:a16="http://schemas.microsoft.com/office/drawing/2014/main" id="{7A17E949-3C26-4D25-9E35-201AA3882864}"/>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4451012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2492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Relationship between PCA and SVD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主成分分析與奇異值分解的關係</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hlinkClick r:id="rId2">
                  <a:extLst>
                    <a:ext uri="{A12FA001-AC4F-418D-AE19-62706E023703}">
                      <ahyp:hlinkClr xmlns:ahyp="http://schemas.microsoft.com/office/drawing/2018/hyperlinkcolor" val="tx"/>
                    </a:ext>
                  </a:extLst>
                </a:hlinkClick>
              </a:rPr>
              <a:t>https://dorianzi.github.io/2019/03/23/relationship-between-PCA-and-SVD/</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https://hackmd.io/@alexmav04/rJG6P7EWO</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機器學習</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降維</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(Dimension Reduction)-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線性區別分析</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Linear Discriminant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hlinkClick r:id="rId3">
                  <a:extLst>
                    <a:ext uri="{A12FA001-AC4F-418D-AE19-62706E023703}">
                      <ahyp:hlinkClr xmlns:ahyp="http://schemas.microsoft.com/office/drawing/2018/hyperlinkcolor" val="tx"/>
                    </a:ext>
                  </a:extLst>
                </a:hlinkClick>
              </a:rPr>
              <a:t>https://chih-sheng-huang821.medium.com/%E6%A9%9F%E5%99%A8%E5%AD%B8%E7%BF%92-%E9%99%8D%E7%B6%AD-dimension-reduction-%E7%B7%9A%E6%80%A7%E5%8D%80%E5%88%A5%E5%88%86%E6%9E%90-linear-discriminant-analysis-d4c40c4cf937</a:t>
            </a:r>
            <a:endPar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How to calculate SVD on a matrix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hlinkClick r:id="rId4">
                  <a:extLst>
                    <a:ext uri="{A12FA001-AC4F-418D-AE19-62706E023703}">
                      <ahyp:hlinkClr xmlns:ahyp="http://schemas.microsoft.com/office/drawing/2018/hyperlinkcolor" val="tx"/>
                    </a:ext>
                  </a:extLst>
                </a:hlinkClick>
              </a:rPr>
              <a:t>http://www.d.umn.edu/~mhampton/m4326svd_example.pdf</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SVD calculator</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https://m.wolframalpha.com/input/?i=SVD+%7B%7B1%2C+0%2 C+-1%7D%2C+%7B-2%2C+1%2C+4%7D%7D&amp;lk=3</a:t>
            </a:r>
            <a:endPar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4494314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lang="en-US" altLang="zh-TW" sz="2800" b="1" dirty="0">
                <a:solidFill>
                  <a:srgbClr val="D8D8D8">
                    <a:lumMod val="10000"/>
                  </a:srgbClr>
                </a:solidFill>
                <a:latin typeface="微軟正黑體" panose="020B0604030504040204" pitchFamily="34" charset="-120"/>
                <a:ea typeface="微軟正黑體" panose="020B0604030504040204" pitchFamily="34" charset="-120"/>
              </a:rPr>
              <a:t>Model selection and HPO</a:t>
            </a:r>
            <a:endParaRPr kumimoji="0" lang="zh-TW" altLang="en-US" sz="28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40315309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139883F-F7EF-44C0-A6DE-A85CC3BF9FBB}"/>
              </a:ext>
            </a:extLst>
          </p:cNvPr>
          <p:cNvSpPr txBox="1"/>
          <p:nvPr/>
        </p:nvSpPr>
        <p:spPr>
          <a:xfrm>
            <a:off x="390524" y="1340768"/>
            <a:ext cx="5606864" cy="364715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rPr>
              <a:t>概念</a:t>
            </a:r>
          </a:p>
          <a:p>
            <a:r>
              <a:rPr lang="zh-TW" altLang="en-US" sz="1200" i="0" dirty="0">
                <a:solidFill>
                  <a:schemeClr val="accent6">
                    <a:lumMod val="10000"/>
                  </a:schemeClr>
                </a:solidFill>
                <a:effectLst/>
                <a:latin typeface="微軟正黑體" panose="020B0604030504040204" pitchFamily="34" charset="-120"/>
                <a:ea typeface="微軟正黑體" panose="020B0604030504040204" pitchFamily="34" charset="-120"/>
              </a:rPr>
              <a:t>模型評估和調參是模型開發過程中至關重要的步驟。這些技術和方法可以提升模型的性能和穩定性，確保其泛化能力和可靠性。</a:t>
            </a:r>
            <a:endParaRPr lang="en-US" altLang="zh-TW" sz="1200" i="0" dirty="0">
              <a:solidFill>
                <a:schemeClr val="accent6">
                  <a:lumMod val="10000"/>
                </a:schemeClr>
              </a:solidFill>
              <a:effectLst/>
              <a:latin typeface="微軟正黑體" panose="020B0604030504040204" pitchFamily="34" charset="-120"/>
              <a:ea typeface="微軟正黑體" panose="020B0604030504040204" pitchFamily="34" charset="-120"/>
            </a:endParaRPr>
          </a:p>
          <a:p>
            <a:endParaRPr lang="zh-TW" altLang="en-US" sz="1200" i="0" dirty="0">
              <a:solidFill>
                <a:schemeClr val="accent6">
                  <a:lumMod val="10000"/>
                </a:schemeClr>
              </a:solidFill>
              <a:effectLst/>
              <a:latin typeface="微軟正黑體" panose="020B0604030504040204" pitchFamily="34" charset="-120"/>
              <a:ea typeface="微軟正黑體" panose="020B0604030504040204" pitchFamily="34" charset="-120"/>
            </a:endParaRPr>
          </a:p>
          <a:p>
            <a:r>
              <a:rPr lang="zh-TW" altLang="en-US" sz="1200" b="1" i="0" dirty="0">
                <a:solidFill>
                  <a:schemeClr val="accent6">
                    <a:lumMod val="10000"/>
                  </a:schemeClr>
                </a:solidFill>
                <a:effectLst/>
                <a:latin typeface="微軟正黑體" panose="020B0604030504040204" pitchFamily="34" charset="-120"/>
                <a:ea typeface="微軟正黑體" panose="020B0604030504040204" pitchFamily="34" charset="-120"/>
              </a:rPr>
              <a:t>交叉驗證（</a:t>
            </a:r>
            <a:r>
              <a:rPr lang="en-US" altLang="zh-TW" sz="1200" b="1" i="0" dirty="0">
                <a:solidFill>
                  <a:schemeClr val="accent6">
                    <a:lumMod val="10000"/>
                  </a:schemeClr>
                </a:solidFill>
                <a:effectLst/>
                <a:latin typeface="微軟正黑體" panose="020B0604030504040204" pitchFamily="34" charset="-120"/>
                <a:ea typeface="微軟正黑體" panose="020B0604030504040204" pitchFamily="34" charset="-120"/>
              </a:rPr>
              <a:t>Cross-Validation</a:t>
            </a:r>
            <a:r>
              <a:rPr lang="zh-TW" altLang="en-US" sz="1200" b="1" i="0" dirty="0">
                <a:solidFill>
                  <a:schemeClr val="accent6">
                    <a:lumMod val="10000"/>
                  </a:schemeClr>
                </a:solidFill>
                <a:effectLst/>
                <a:latin typeface="微軟正黑體" panose="020B0604030504040204" pitchFamily="34" charset="-120"/>
                <a:ea typeface="微軟正黑體" panose="020B0604030504040204" pitchFamily="34" charset="-120"/>
              </a:rPr>
              <a:t>）</a:t>
            </a:r>
            <a:r>
              <a:rPr lang="en-US" altLang="zh-TW" sz="1200" b="1" i="0" dirty="0">
                <a:solidFill>
                  <a:schemeClr val="accent6">
                    <a:lumMod val="10000"/>
                  </a:schemeClr>
                </a:solidFill>
                <a:effectLst/>
                <a:latin typeface="微軟正黑體" panose="020B0604030504040204" pitchFamily="34" charset="-120"/>
                <a:ea typeface="微軟正黑體" panose="020B0604030504040204" pitchFamily="34" charset="-120"/>
              </a:rPr>
              <a:t>:</a:t>
            </a:r>
          </a:p>
          <a:p>
            <a:r>
              <a:rPr lang="zh-TW" altLang="en-US" sz="1200" i="0" dirty="0">
                <a:solidFill>
                  <a:schemeClr val="accent6">
                    <a:lumMod val="10000"/>
                  </a:schemeClr>
                </a:solidFill>
                <a:effectLst/>
                <a:latin typeface="微軟正黑體" panose="020B0604030504040204" pitchFamily="34" charset="-120"/>
                <a:ea typeface="微軟正黑體" panose="020B0604030504040204" pitchFamily="34" charset="-120"/>
              </a:rPr>
              <a:t>交叉驗證是一種評估模型性能的技術，將數據集分成若干子集，通過多次訓練和測試來評估模型的穩定性和泛化能力。</a:t>
            </a:r>
            <a:endParaRPr lang="en-US" altLang="zh-TW" sz="1200" i="0" dirty="0">
              <a:solidFill>
                <a:schemeClr val="accent6">
                  <a:lumMod val="10000"/>
                </a:schemeClr>
              </a:solidFill>
              <a:effectLst/>
              <a:latin typeface="微軟正黑體" panose="020B0604030504040204" pitchFamily="34" charset="-120"/>
              <a:ea typeface="微軟正黑體" panose="020B0604030504040204" pitchFamily="34" charset="-120"/>
            </a:endParaRPr>
          </a:p>
          <a:p>
            <a:endParaRPr lang="en-US" altLang="zh-TW" sz="1200" i="0" dirty="0">
              <a:solidFill>
                <a:schemeClr val="accent6">
                  <a:lumMod val="10000"/>
                </a:schemeClr>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b="1" dirty="0">
                <a:solidFill>
                  <a:srgbClr val="0070C0"/>
                </a:solidFill>
                <a:latin typeface="微軟正黑體" panose="020B0604030504040204" pitchFamily="34" charset="-120"/>
                <a:ea typeface="微軟正黑體" panose="020B0604030504040204" pitchFamily="34" charset="-120"/>
              </a:rPr>
              <a:t>Holdout </a:t>
            </a:r>
          </a:p>
          <a:p>
            <a:pPr marL="628650" lvl="1" indent="-171450">
              <a:buFont typeface="Wingdings" panose="05000000000000000000" pitchFamily="2" charset="2"/>
              <a:buChar char="ü"/>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將數據集分為訓練集和測試集，模型在訓練集上訓練，在測試集上評估其性能。</a:t>
            </a:r>
          </a:p>
          <a:p>
            <a:pPr marL="171450" indent="-171450">
              <a:buFont typeface="Arial" panose="020B0604020202020204" pitchFamily="34" charset="0"/>
              <a:buChar char="•"/>
            </a:pPr>
            <a:r>
              <a:rPr lang="en-US" altLang="zh-TW" sz="1200" b="1" dirty="0">
                <a:solidFill>
                  <a:srgbClr val="0070C0"/>
                </a:solidFill>
                <a:latin typeface="微軟正黑體" panose="020B0604030504040204" pitchFamily="34" charset="-120"/>
                <a:ea typeface="微軟正黑體" panose="020B0604030504040204" pitchFamily="34" charset="-120"/>
              </a:rPr>
              <a:t>K-fold </a:t>
            </a:r>
          </a:p>
          <a:p>
            <a:pPr marL="628650" lvl="1" indent="-171450">
              <a:buFont typeface="Wingdings" panose="05000000000000000000" pitchFamily="2" charset="2"/>
              <a:buChar char="ü"/>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將數據集分為</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k</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個子集，每個子集都作為測試集一次，其餘的作為訓練集。這樣可以進行</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k</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次訓練和測試，最終性能取平均值。</a:t>
            </a:r>
          </a:p>
          <a:p>
            <a:pPr marL="171450" indent="-171450">
              <a:buFont typeface="Arial" panose="020B0604020202020204" pitchFamily="34" charset="0"/>
              <a:buChar char="•"/>
            </a:pPr>
            <a:r>
              <a:rPr lang="en-US" altLang="zh-TW" sz="1200" b="1" dirty="0">
                <a:solidFill>
                  <a:srgbClr val="0070C0"/>
                </a:solidFill>
                <a:latin typeface="微軟正黑體" panose="020B0604030504040204" pitchFamily="34" charset="-120"/>
                <a:ea typeface="微軟正黑體" panose="020B0604030504040204" pitchFamily="34" charset="-120"/>
              </a:rPr>
              <a:t>Bootstrap </a:t>
            </a:r>
          </a:p>
          <a:p>
            <a:pPr marL="628650" lvl="1" indent="-171450">
              <a:buFont typeface="Wingdings" panose="05000000000000000000" pitchFamily="2" charset="2"/>
              <a:buChar char="ü"/>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通過有放回的隨機抽樣生成多個訓練集，剩餘的數據作為測試集。這種方法可以多次評估模型性能，並提供性能的置信區間。</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628650" lvl="1" indent="-171450">
              <a:buFont typeface="Wingdings" panose="05000000000000000000" pitchFamily="2" charset="2"/>
              <a:buChar char="ü"/>
            </a:pPr>
            <a:endParaRPr lang="en-US" altLang="zh-TW" sz="1200" i="0" dirty="0">
              <a:solidFill>
                <a:schemeClr val="accent6">
                  <a:lumMod val="10000"/>
                </a:schemeClr>
              </a:solidFill>
              <a:effectLs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3" y="116631"/>
            <a:ext cx="2130959"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Hyper Parameter Optimal</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6" name="標題 1">
            <a:extLst>
              <a:ext uri="{FF2B5EF4-FFF2-40B4-BE49-F238E27FC236}">
                <a16:creationId xmlns:a16="http://schemas.microsoft.com/office/drawing/2014/main" id="{9633B459-CD1E-4B57-AF15-6B4981B29061}"/>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r>
              <a:rPr lang="zh-TW" altLang="en-US" dirty="0"/>
              <a:t>模型評估和調參 </a:t>
            </a:r>
          </a:p>
        </p:txBody>
      </p:sp>
      <p:pic>
        <p:nvPicPr>
          <p:cNvPr id="10" name="圖片 9">
            <a:extLst>
              <a:ext uri="{FF2B5EF4-FFF2-40B4-BE49-F238E27FC236}">
                <a16:creationId xmlns:a16="http://schemas.microsoft.com/office/drawing/2014/main" id="{999B0413-BB5D-429D-8B16-87B8D115C16D}"/>
              </a:ext>
            </a:extLst>
          </p:cNvPr>
          <p:cNvPicPr>
            <a:picLocks noChangeAspect="1"/>
          </p:cNvPicPr>
          <p:nvPr/>
        </p:nvPicPr>
        <p:blipFill>
          <a:blip r:embed="rId3"/>
          <a:stretch>
            <a:fillRect/>
          </a:stretch>
        </p:blipFill>
        <p:spPr>
          <a:xfrm>
            <a:off x="6194614" y="1340768"/>
            <a:ext cx="5791199" cy="1874901"/>
          </a:xfrm>
          <a:prstGeom prst="rect">
            <a:avLst/>
          </a:prstGeom>
        </p:spPr>
      </p:pic>
      <p:sp>
        <p:nvSpPr>
          <p:cNvPr id="16" name="文字方塊 15">
            <a:extLst>
              <a:ext uri="{FF2B5EF4-FFF2-40B4-BE49-F238E27FC236}">
                <a16:creationId xmlns:a16="http://schemas.microsoft.com/office/drawing/2014/main" id="{F8D560CB-F431-4F47-A686-81DE890FC6B9}"/>
              </a:ext>
            </a:extLst>
          </p:cNvPr>
          <p:cNvSpPr txBox="1"/>
          <p:nvPr/>
        </p:nvSpPr>
        <p:spPr>
          <a:xfrm>
            <a:off x="6464765" y="3439756"/>
            <a:ext cx="845103" cy="369332"/>
          </a:xfrm>
          <a:prstGeom prst="rect">
            <a:avLst/>
          </a:prstGeom>
          <a:noFill/>
        </p:spPr>
        <p:txBody>
          <a:bodyPr wrap="none" rtlCol="0">
            <a:spAutoFit/>
          </a:bodyPr>
          <a:lstStyle/>
          <a:p>
            <a:r>
              <a:rPr lang="en-US" altLang="zh-TW" b="1" i="1" dirty="0">
                <a:solidFill>
                  <a:schemeClr val="accent6">
                    <a:lumMod val="10000"/>
                  </a:schemeClr>
                </a:solidFill>
              </a:rPr>
              <a:t>5 Fold</a:t>
            </a:r>
            <a:endParaRPr lang="zh-TW" altLang="en-US" b="1" i="1" dirty="0">
              <a:solidFill>
                <a:schemeClr val="accent6">
                  <a:lumMod val="10000"/>
                </a:schemeClr>
              </a:solidFill>
            </a:endParaRPr>
          </a:p>
        </p:txBody>
      </p:sp>
      <p:pic>
        <p:nvPicPr>
          <p:cNvPr id="20" name="圖片 19">
            <a:extLst>
              <a:ext uri="{FF2B5EF4-FFF2-40B4-BE49-F238E27FC236}">
                <a16:creationId xmlns:a16="http://schemas.microsoft.com/office/drawing/2014/main" id="{CC985B19-0BA8-4152-A567-0F60AF2B10B2}"/>
              </a:ext>
            </a:extLst>
          </p:cNvPr>
          <p:cNvPicPr>
            <a:picLocks noChangeAspect="1"/>
          </p:cNvPicPr>
          <p:nvPr/>
        </p:nvPicPr>
        <p:blipFill rotWithShape="1">
          <a:blip r:embed="rId4"/>
          <a:srcRect t="29785" b="10351"/>
          <a:stretch/>
        </p:blipFill>
        <p:spPr>
          <a:xfrm>
            <a:off x="6626384" y="3809088"/>
            <a:ext cx="5063593" cy="2224160"/>
          </a:xfrm>
          <a:prstGeom prst="rect">
            <a:avLst/>
          </a:prstGeom>
        </p:spPr>
      </p:pic>
    </p:spTree>
    <p:extLst>
      <p:ext uri="{BB962C8B-B14F-4D97-AF65-F5344CB8AC3E}">
        <p14:creationId xmlns:p14="http://schemas.microsoft.com/office/powerpoint/2010/main" val="70178764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r>
              <a:rPr lang="en-US" altLang="zh-TW" sz="2800" dirty="0"/>
              <a:t>Validation </a:t>
            </a:r>
            <a:endParaRPr kumimoji="0" lang="zh-TW" altLang="en-US" sz="28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15141455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r>
              <a:rPr lang="en-US" altLang="zh-TW" dirty="0"/>
              <a:t>Holdout Method</a:t>
            </a:r>
            <a:endPar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7043E1A9-F65B-4DDE-ADA2-363D43AC6047}"/>
              </a:ext>
            </a:extLst>
          </p:cNvPr>
          <p:cNvSpPr/>
          <p:nvPr/>
        </p:nvSpPr>
        <p:spPr>
          <a:xfrm>
            <a:off x="191343" y="116631"/>
            <a:ext cx="2130959"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Hyper Parameter Optimal</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026" name="Picture 2" descr="Model Validation. Model validation is the process of… | by Aleksandr |  unpack | Medium">
            <a:extLst>
              <a:ext uri="{FF2B5EF4-FFF2-40B4-BE49-F238E27FC236}">
                <a16:creationId xmlns:a16="http://schemas.microsoft.com/office/drawing/2014/main" id="{84853E35-C447-47F8-BBBC-1A73F9FF4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17" y="1920619"/>
            <a:ext cx="5941769" cy="2590240"/>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5B43AB55-F996-46AF-BB4A-64C77F6D5010}"/>
              </a:ext>
            </a:extLst>
          </p:cNvPr>
          <p:cNvSpPr txBox="1"/>
          <p:nvPr/>
        </p:nvSpPr>
        <p:spPr>
          <a:xfrm>
            <a:off x="6742910" y="2022919"/>
            <a:ext cx="5144290" cy="1754326"/>
          </a:xfrm>
          <a:prstGeom prst="rect">
            <a:avLst/>
          </a:prstGeom>
          <a:noFill/>
          <a:ln>
            <a:solidFill>
              <a:srgbClr val="AA914A"/>
            </a:solidFill>
          </a:ln>
        </p:spPr>
        <p:txBody>
          <a:bodyPr wrap="square">
            <a:spAutoFit/>
          </a:bodyPr>
          <a:lstStyle/>
          <a:p>
            <a:pPr lvl="0">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優點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p>
          <a:p>
            <a:pPr marL="228600" lvl="0" indent="-228600">
              <a:buAutoNum type="arabicPeriod"/>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簡單實作。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lvl="0" indent="-228600">
              <a:buAutoNum type="arabicPeriod"/>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驗證集可以被拿來評估模型在訓練過程中 的學習成果。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lvl="0" indent="-228600">
              <a:buAutoNum type="arabicPeriod"/>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測試集可以評估模型泛化能力。</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lvl="0">
              <a:defRPr/>
            </a:pPr>
            <a:endParaRPr kumimoji="0" lang="en-US" altLang="zh-TW" sz="12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a:p>
            <a:pPr lvl="0">
              <a:defRPr/>
            </a:pPr>
            <a:r>
              <a:rPr kumimoji="0" lang="zh-TW" altLang="en-US" sz="12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rPr>
              <a:t>缺點 </a:t>
            </a:r>
            <a:r>
              <a:rPr kumimoji="0" lang="en-US" altLang="zh-TW" sz="12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rPr>
              <a:t>:</a:t>
            </a:r>
          </a:p>
          <a:p>
            <a:pPr marL="228600" indent="-228600">
              <a:buAutoNum type="arabicPeriod"/>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當資料集變異量較大時，驗證集與測試集 可能無法足以評估模型。</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indent="-228600">
              <a:buAutoNum type="arabicPeriod"/>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不適合用在資料不平衡的資料集。</a:t>
            </a:r>
            <a:b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b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單箭頭接點 4">
            <a:extLst>
              <a:ext uri="{FF2B5EF4-FFF2-40B4-BE49-F238E27FC236}">
                <a16:creationId xmlns:a16="http://schemas.microsoft.com/office/drawing/2014/main" id="{D09D42D8-30CC-4A52-952F-B3F8DF991A97}"/>
              </a:ext>
            </a:extLst>
          </p:cNvPr>
          <p:cNvCxnSpPr/>
          <p:nvPr/>
        </p:nvCxnSpPr>
        <p:spPr>
          <a:xfrm>
            <a:off x="2322302" y="3863788"/>
            <a:ext cx="0" cy="1335741"/>
          </a:xfrm>
          <a:prstGeom prst="straightConnector1">
            <a:avLst/>
          </a:prstGeom>
          <a:ln w="28575">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BA71D71-4065-46C1-9F71-621C7927552B}"/>
              </a:ext>
            </a:extLst>
          </p:cNvPr>
          <p:cNvCxnSpPr/>
          <p:nvPr/>
        </p:nvCxnSpPr>
        <p:spPr>
          <a:xfrm>
            <a:off x="4617267" y="3863788"/>
            <a:ext cx="0" cy="1335741"/>
          </a:xfrm>
          <a:prstGeom prst="straightConnector1">
            <a:avLst/>
          </a:prstGeom>
          <a:ln w="28575">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BC3C378-5F52-45EF-AC79-2CB886F73E91}"/>
              </a:ext>
            </a:extLst>
          </p:cNvPr>
          <p:cNvCxnSpPr/>
          <p:nvPr/>
        </p:nvCxnSpPr>
        <p:spPr>
          <a:xfrm>
            <a:off x="5926114" y="3863788"/>
            <a:ext cx="0" cy="1335741"/>
          </a:xfrm>
          <a:prstGeom prst="straightConnector1">
            <a:avLst/>
          </a:prstGeom>
          <a:ln w="28575">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7FCDA793-121E-41F0-B5D7-F2BF2554DF25}"/>
              </a:ext>
            </a:extLst>
          </p:cNvPr>
          <p:cNvSpPr txBox="1"/>
          <p:nvPr/>
        </p:nvSpPr>
        <p:spPr>
          <a:xfrm>
            <a:off x="1691360" y="5280212"/>
            <a:ext cx="1261884"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實際訓練模型</a:t>
            </a:r>
          </a:p>
        </p:txBody>
      </p:sp>
      <p:sp>
        <p:nvSpPr>
          <p:cNvPr id="19" name="文字方塊 18">
            <a:extLst>
              <a:ext uri="{FF2B5EF4-FFF2-40B4-BE49-F238E27FC236}">
                <a16:creationId xmlns:a16="http://schemas.microsoft.com/office/drawing/2014/main" id="{608718CD-02E5-493C-A274-B3927CF1A0F6}"/>
              </a:ext>
            </a:extLst>
          </p:cNvPr>
          <p:cNvSpPr txBox="1"/>
          <p:nvPr/>
        </p:nvSpPr>
        <p:spPr>
          <a:xfrm>
            <a:off x="3717020" y="5280212"/>
            <a:ext cx="1800493" cy="523220"/>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驗證模型與調整</a:t>
            </a:r>
            <a:endParaRPr lang="en-US" altLang="zh-TW" sz="14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超參數和選最佳模型</a:t>
            </a:r>
          </a:p>
        </p:txBody>
      </p:sp>
      <p:sp>
        <p:nvSpPr>
          <p:cNvPr id="20" name="文字方塊 19">
            <a:extLst>
              <a:ext uri="{FF2B5EF4-FFF2-40B4-BE49-F238E27FC236}">
                <a16:creationId xmlns:a16="http://schemas.microsoft.com/office/drawing/2014/main" id="{04216BF7-1511-4375-817A-A63CE5CC20CF}"/>
              </a:ext>
            </a:extLst>
          </p:cNvPr>
          <p:cNvSpPr txBox="1"/>
          <p:nvPr/>
        </p:nvSpPr>
        <p:spPr>
          <a:xfrm>
            <a:off x="5580629" y="5280212"/>
            <a:ext cx="1620957"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評估最終選擇模型</a:t>
            </a:r>
          </a:p>
        </p:txBody>
      </p:sp>
    </p:spTree>
    <p:extLst>
      <p:ext uri="{BB962C8B-B14F-4D97-AF65-F5344CB8AC3E}">
        <p14:creationId xmlns:p14="http://schemas.microsoft.com/office/powerpoint/2010/main" val="9289786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dirty="0"/>
              <a:t>K-fold Cross-Validation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7043E1A9-F65B-4DDE-ADA2-363D43AC6047}"/>
              </a:ext>
            </a:extLst>
          </p:cNvPr>
          <p:cNvSpPr/>
          <p:nvPr/>
        </p:nvSpPr>
        <p:spPr>
          <a:xfrm>
            <a:off x="191343" y="116631"/>
            <a:ext cx="2130959"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Hyper Parameter Optimal</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5B43AB55-F996-46AF-BB4A-64C77F6D5010}"/>
              </a:ext>
            </a:extLst>
          </p:cNvPr>
          <p:cNvSpPr txBox="1"/>
          <p:nvPr/>
        </p:nvSpPr>
        <p:spPr>
          <a:xfrm>
            <a:off x="6742910" y="2022919"/>
            <a:ext cx="5144290" cy="2308324"/>
          </a:xfrm>
          <a:prstGeom prst="rect">
            <a:avLst/>
          </a:prstGeom>
          <a:noFill/>
          <a:ln>
            <a:solidFill>
              <a:srgbClr val="AA914A"/>
            </a:solidFill>
          </a:ln>
        </p:spPr>
        <p:txBody>
          <a:bodyPr wrap="square">
            <a:spAutoFit/>
          </a:bodyPr>
          <a:lstStyle/>
          <a:p>
            <a:pPr lvl="0">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優點</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p>
          <a:p>
            <a:pPr marL="228600" lvl="0" indent="-228600">
              <a:buAutoNum type="arabicPeriod"/>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降低模型訓練對於資料集的偏差。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lvl="0" indent="-228600">
              <a:buAutoNum type="arabicPeriod"/>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訓練集與驗證集完整被充分利用與學習。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lvl="0" indent="-228600">
              <a:buAutoNum type="arabicPeriod"/>
              <a:defRP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lvl="0">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缺點</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p>
          <a:p>
            <a:pPr marL="228600" lvl="0" indent="-228600">
              <a:buAutoNum type="arabicPeriod"/>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不適合用於資料不平衡的資料集。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lvl="0" indent="-228600">
              <a:buAutoNum type="arabicPeriod"/>
              <a:defRP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lvl="0" indent="-228600">
              <a:buAutoNum type="arabicPeriod"/>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如果要簡單的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K-fold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來尋找超參數會有資料洩漏問題導致訓練結果有偏差，因為在每個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Fold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中都會使用同一組資料進行驗證。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lvl="0" indent="-228600">
              <a:buAutoNum type="arabicPeriod"/>
              <a:defRP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lvl="0" indent="-228600">
              <a:buAutoNum type="arabicPeriod"/>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在相同的驗證集計算模型的誤差，當找到了最佳的超參數。可能會導致重大偏差，有過擬合擬合疑慮。 </a:t>
            </a:r>
          </a:p>
        </p:txBody>
      </p:sp>
      <p:pic>
        <p:nvPicPr>
          <p:cNvPr id="2" name="圖片 1">
            <a:extLst>
              <a:ext uri="{FF2B5EF4-FFF2-40B4-BE49-F238E27FC236}">
                <a16:creationId xmlns:a16="http://schemas.microsoft.com/office/drawing/2014/main" id="{C5729AB1-1AAA-4922-9A86-673E47822B2C}"/>
              </a:ext>
            </a:extLst>
          </p:cNvPr>
          <p:cNvPicPr>
            <a:picLocks noChangeAspect="1"/>
          </p:cNvPicPr>
          <p:nvPr/>
        </p:nvPicPr>
        <p:blipFill>
          <a:blip r:embed="rId3"/>
          <a:stretch>
            <a:fillRect/>
          </a:stretch>
        </p:blipFill>
        <p:spPr>
          <a:xfrm>
            <a:off x="634862" y="1515036"/>
            <a:ext cx="5461138" cy="4652682"/>
          </a:xfrm>
          <a:prstGeom prst="rect">
            <a:avLst/>
          </a:prstGeom>
        </p:spPr>
      </p:pic>
    </p:spTree>
    <p:extLst>
      <p:ext uri="{BB962C8B-B14F-4D97-AF65-F5344CB8AC3E}">
        <p14:creationId xmlns:p14="http://schemas.microsoft.com/office/powerpoint/2010/main" val="252252000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dirty="0"/>
              <a:t>Bootstrapping (</a:t>
            </a:r>
            <a:r>
              <a:rPr lang="zh-TW" altLang="en-US" dirty="0"/>
              <a:t>自助抽樣法</a:t>
            </a:r>
            <a:r>
              <a:rPr lang="en-US" altLang="zh-TW" dirty="0"/>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7043E1A9-F65B-4DDE-ADA2-363D43AC6047}"/>
              </a:ext>
            </a:extLst>
          </p:cNvPr>
          <p:cNvSpPr/>
          <p:nvPr/>
        </p:nvSpPr>
        <p:spPr>
          <a:xfrm>
            <a:off x="191343" y="116631"/>
            <a:ext cx="2130959"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Hyper Parameter Optimal</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5B43AB55-F996-46AF-BB4A-64C77F6D5010}"/>
              </a:ext>
            </a:extLst>
          </p:cNvPr>
          <p:cNvSpPr txBox="1"/>
          <p:nvPr/>
        </p:nvSpPr>
        <p:spPr>
          <a:xfrm>
            <a:off x="6742910" y="2022919"/>
            <a:ext cx="5144290" cy="830997"/>
          </a:xfrm>
          <a:prstGeom prst="rect">
            <a:avLst/>
          </a:prstGeom>
          <a:noFill/>
          <a:ln>
            <a:solidFill>
              <a:srgbClr val="AA914A"/>
            </a:solidFill>
          </a:ln>
        </p:spPr>
        <p:txBody>
          <a:bodyPr wrap="square">
            <a:spAutoFit/>
          </a:bodyPr>
          <a:lstStyle/>
          <a:p>
            <a:pPr lvl="0">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從給定訓練集中</a:t>
            </a:r>
            <a:r>
              <a:rPr lang="zh-TW" altLang="en-US" sz="1200" dirty="0">
                <a:solidFill>
                  <a:srgbClr val="0070C0"/>
                </a:solidFill>
                <a:latin typeface="微軟正黑體" panose="020B0604030504040204" pitchFamily="34" charset="-120"/>
                <a:ea typeface="微軟正黑體" panose="020B0604030504040204" pitchFamily="34" charset="-120"/>
              </a:rPr>
              <a:t>有放回的均勻抽樣</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，每當選中一個樣本，它等可能地被再次選中並被再次添加到訓練集中。 假設每次訓練都採樣十個樣本，在這十筆資料中很</a:t>
            </a:r>
            <a:r>
              <a:rPr lang="zh-TW" altLang="en-US" sz="1200" dirty="0">
                <a:solidFill>
                  <a:srgbClr val="0070C0"/>
                </a:solidFill>
                <a:latin typeface="微軟正黑體" panose="020B0604030504040204" pitchFamily="34" charset="-120"/>
                <a:ea typeface="微軟正黑體" panose="020B0604030504040204" pitchFamily="34" charset="-120"/>
              </a:rPr>
              <a:t>有可能會再次被隨機抽到</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。剩下沒有抽到的資料則都變 成測試集，用來評估訓練完的模型。 </a:t>
            </a:r>
          </a:p>
        </p:txBody>
      </p:sp>
      <p:grpSp>
        <p:nvGrpSpPr>
          <p:cNvPr id="4" name="群組 3">
            <a:extLst>
              <a:ext uri="{FF2B5EF4-FFF2-40B4-BE49-F238E27FC236}">
                <a16:creationId xmlns:a16="http://schemas.microsoft.com/office/drawing/2014/main" id="{A43DDCB7-CB7A-499D-ABEB-F7AF5C6C0E42}"/>
              </a:ext>
            </a:extLst>
          </p:cNvPr>
          <p:cNvGrpSpPr/>
          <p:nvPr/>
        </p:nvGrpSpPr>
        <p:grpSpPr>
          <a:xfrm>
            <a:off x="6214301" y="3015281"/>
            <a:ext cx="5672899" cy="3268978"/>
            <a:chOff x="6571898" y="3296291"/>
            <a:chExt cx="5672899" cy="3268978"/>
          </a:xfrm>
        </p:grpSpPr>
        <p:pic>
          <p:nvPicPr>
            <p:cNvPr id="3074" name="Picture 2" descr="Bootstrapping Statistics. What it is and why it's used. | by Trist'n Joseph  | Towards Data Science">
              <a:extLst>
                <a:ext uri="{FF2B5EF4-FFF2-40B4-BE49-F238E27FC236}">
                  <a16:creationId xmlns:a16="http://schemas.microsoft.com/office/drawing/2014/main" id="{74F67615-A0C3-4533-BE74-E8DEC4293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898" y="3296291"/>
              <a:ext cx="4902925" cy="24514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Bootstrapping Statistics? | Built In">
              <a:extLst>
                <a:ext uri="{FF2B5EF4-FFF2-40B4-BE49-F238E27FC236}">
                  <a16:creationId xmlns:a16="http://schemas.microsoft.com/office/drawing/2014/main" id="{5B27509B-543A-497A-86BA-E25DC9F0E9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28" t="5758" r="7471" b="7359"/>
            <a:stretch/>
          </p:blipFill>
          <p:spPr bwMode="auto">
            <a:xfrm>
              <a:off x="6991480" y="4419308"/>
              <a:ext cx="5253317" cy="2145961"/>
            </a:xfrm>
            <a:prstGeom prst="rect">
              <a:avLst/>
            </a:prstGeom>
            <a:noFill/>
            <a:extLst>
              <a:ext uri="{909E8E84-426E-40DD-AFC4-6F175D3DCCD1}">
                <a14:hiddenFill xmlns:a14="http://schemas.microsoft.com/office/drawing/2010/main">
                  <a:solidFill>
                    <a:srgbClr val="FFFFFF"/>
                  </a:solidFill>
                </a14:hiddenFill>
              </a:ext>
            </a:extLst>
          </p:spPr>
        </p:pic>
      </p:grpSp>
      <p:pic>
        <p:nvPicPr>
          <p:cNvPr id="3080" name="Picture 8" descr="Model evaluation, model selection, and algorithm selection in machine  learning">
            <a:extLst>
              <a:ext uri="{FF2B5EF4-FFF2-40B4-BE49-F238E27FC236}">
                <a16:creationId xmlns:a16="http://schemas.microsoft.com/office/drawing/2014/main" id="{24612258-3F10-4F03-B715-3A2E0C8804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8262"/>
          <a:stretch/>
        </p:blipFill>
        <p:spPr bwMode="auto">
          <a:xfrm>
            <a:off x="328092" y="2197766"/>
            <a:ext cx="6096000" cy="273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0911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dirty="0"/>
              <a:t>驗證法比較</a:t>
            </a:r>
            <a:endParaRPr lang="en-US" altLang="zh-TW" dirty="0"/>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7043E1A9-F65B-4DDE-ADA2-363D43AC6047}"/>
              </a:ext>
            </a:extLst>
          </p:cNvPr>
          <p:cNvSpPr/>
          <p:nvPr/>
        </p:nvSpPr>
        <p:spPr>
          <a:xfrm>
            <a:off x="191343" y="116631"/>
            <a:ext cx="2130959"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Hyper Parameter Optimal</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2" name="表格 1">
            <a:extLst>
              <a:ext uri="{FF2B5EF4-FFF2-40B4-BE49-F238E27FC236}">
                <a16:creationId xmlns:a16="http://schemas.microsoft.com/office/drawing/2014/main" id="{8EA5B82D-F9B4-4CFC-A238-CD970F6595DD}"/>
              </a:ext>
            </a:extLst>
          </p:cNvPr>
          <p:cNvGraphicFramePr>
            <a:graphicFrameLocks noGrp="1"/>
          </p:cNvGraphicFramePr>
          <p:nvPr/>
        </p:nvGraphicFramePr>
        <p:xfrm>
          <a:off x="838200" y="1798659"/>
          <a:ext cx="10515601" cy="3508447"/>
        </p:xfrm>
        <a:graphic>
          <a:graphicData uri="http://schemas.openxmlformats.org/drawingml/2006/table">
            <a:tbl>
              <a:tblPr/>
              <a:tblGrid>
                <a:gridCol w="553453">
                  <a:extLst>
                    <a:ext uri="{9D8B030D-6E8A-4147-A177-3AD203B41FA5}">
                      <a16:colId xmlns:a16="http://schemas.microsoft.com/office/drawing/2014/main" val="231225429"/>
                    </a:ext>
                  </a:extLst>
                </a:gridCol>
                <a:gridCol w="4724846">
                  <a:extLst>
                    <a:ext uri="{9D8B030D-6E8A-4147-A177-3AD203B41FA5}">
                      <a16:colId xmlns:a16="http://schemas.microsoft.com/office/drawing/2014/main" val="916838251"/>
                    </a:ext>
                  </a:extLst>
                </a:gridCol>
                <a:gridCol w="5237302">
                  <a:extLst>
                    <a:ext uri="{9D8B030D-6E8A-4147-A177-3AD203B41FA5}">
                      <a16:colId xmlns:a16="http://schemas.microsoft.com/office/drawing/2014/main" val="400484437"/>
                    </a:ext>
                  </a:extLst>
                </a:gridCol>
              </a:tblGrid>
              <a:tr h="302867">
                <a:tc>
                  <a:txBody>
                    <a:bodyPr/>
                    <a:lstStyle/>
                    <a:p>
                      <a:pPr algn="l"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b="1" i="0" u="none" strike="noStrike" dirty="0">
                          <a:solidFill>
                            <a:srgbClr val="000000"/>
                          </a:solidFill>
                          <a:effectLst/>
                          <a:latin typeface="微軟正黑體" panose="020B0604030504040204" pitchFamily="34" charset="-120"/>
                          <a:ea typeface="微軟正黑體" panose="020B0604030504040204" pitchFamily="34" charset="-120"/>
                        </a:rPr>
                        <a:t>K-Fold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交叉驗證</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b="1" i="0" u="none" strike="noStrike" dirty="0">
                          <a:solidFill>
                            <a:srgbClr val="000000"/>
                          </a:solidFill>
                          <a:effectLst/>
                          <a:latin typeface="微軟正黑體" panose="020B0604030504040204" pitchFamily="34" charset="-120"/>
                          <a:ea typeface="微軟正黑體" panose="020B0604030504040204" pitchFamily="34" charset="-120"/>
                        </a:rPr>
                        <a:t>Bootstrapping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自助抽樣法</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240359"/>
                  </a:ext>
                </a:extLst>
              </a:tr>
              <a:tr h="302867">
                <a:tc>
                  <a:txBody>
                    <a:bodyPr/>
                    <a:lstStyle/>
                    <a:p>
                      <a:pPr algn="l" fontAlgn="ctr"/>
                      <a:r>
                        <a:rPr lang="zh-TW" altLang="en-US" sz="1600" b="1" i="0" u="none" strike="noStrike">
                          <a:solidFill>
                            <a:srgbClr val="000000"/>
                          </a:solidFill>
                          <a:effectLst/>
                          <a:latin typeface="微軟正黑體" panose="020B0604030504040204" pitchFamily="34" charset="-120"/>
                          <a:ea typeface="微軟正黑體" panose="020B0604030504040204" pitchFamily="34" charset="-120"/>
                        </a:rPr>
                        <a:t>特性</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000" b="0" i="0" u="none" strike="noStrike" dirty="0">
                          <a:solidFill>
                            <a:srgbClr val="0D0D0D"/>
                          </a:solidFill>
                          <a:effectLst/>
                          <a:latin typeface="微軟正黑體" panose="020B0604030504040204" pitchFamily="34" charset="-120"/>
                          <a:ea typeface="微軟正黑體" panose="020B0604030504040204" pitchFamily="34" charset="-120"/>
                        </a:rPr>
                        <a:t>將資料集均分為 </a:t>
                      </a:r>
                      <a:r>
                        <a:rPr lang="en-US" altLang="zh-TW" sz="1000" b="0" i="0" u="none" strike="noStrike" dirty="0">
                          <a:solidFill>
                            <a:srgbClr val="0D0D0D"/>
                          </a:solidFill>
                          <a:effectLst/>
                          <a:latin typeface="微軟正黑體" panose="020B0604030504040204" pitchFamily="34" charset="-120"/>
                          <a:ea typeface="微軟正黑體" panose="020B0604030504040204" pitchFamily="34" charset="-120"/>
                        </a:rPr>
                        <a:t>K </a:t>
                      </a:r>
                      <a:r>
                        <a:rPr lang="zh-TW" altLang="en-US" sz="1000" b="0" i="0" u="none" strike="noStrike" dirty="0">
                          <a:solidFill>
                            <a:srgbClr val="0D0D0D"/>
                          </a:solidFill>
                          <a:effectLst/>
                          <a:latin typeface="微軟正黑體" panose="020B0604030504040204" pitchFamily="34" charset="-120"/>
                          <a:ea typeface="微軟正黑體" panose="020B0604030504040204" pitchFamily="34" charset="-120"/>
                        </a:rPr>
                        <a:t>份，每次用其中一份作為驗證集，其餘 </a:t>
                      </a:r>
                      <a:r>
                        <a:rPr lang="en-US" altLang="zh-TW" sz="1000" b="0" i="0" u="none" strike="noStrike" dirty="0">
                          <a:solidFill>
                            <a:srgbClr val="0D0D0D"/>
                          </a:solidFill>
                          <a:effectLst/>
                          <a:latin typeface="微軟正黑體" panose="020B0604030504040204" pitchFamily="34" charset="-120"/>
                          <a:ea typeface="微軟正黑體" panose="020B0604030504040204" pitchFamily="34" charset="-120"/>
                        </a:rPr>
                        <a:t>K-1 </a:t>
                      </a:r>
                      <a:r>
                        <a:rPr lang="zh-TW" altLang="en-US" sz="1000" b="0" i="0" u="none" strike="noStrike" dirty="0">
                          <a:solidFill>
                            <a:srgbClr val="0D0D0D"/>
                          </a:solidFill>
                          <a:effectLst/>
                          <a:latin typeface="微軟正黑體" panose="020B0604030504040204" pitchFamily="34" charset="-120"/>
                          <a:ea typeface="微軟正黑體" panose="020B0604030504040204" pitchFamily="34" charset="-120"/>
                        </a:rPr>
                        <a:t>份作為訓練集。</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1000" b="0" i="0" u="none" strike="noStrike" dirty="0">
                          <a:solidFill>
                            <a:srgbClr val="0D0D0D"/>
                          </a:solidFill>
                          <a:effectLst/>
                          <a:latin typeface="微軟正黑體" panose="020B0604030504040204" pitchFamily="34" charset="-120"/>
                          <a:ea typeface="微軟正黑體" panose="020B0604030504040204" pitchFamily="34" charset="-120"/>
                        </a:rPr>
                        <a:t>通過重複抽樣的方法生成多個訓練集和測試集，每個樣本可能多次被選中或不被選中。</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239606"/>
                  </a:ext>
                </a:extLst>
              </a:tr>
              <a:tr h="814514">
                <a:tc>
                  <a:txBody>
                    <a:bodyPr/>
                    <a:lstStyle/>
                    <a:p>
                      <a:pPr algn="l" fontAlgn="ctr"/>
                      <a:r>
                        <a:rPr lang="zh-TW" altLang="en-US" sz="1600" b="1" i="0" u="none" strike="noStrike">
                          <a:solidFill>
                            <a:srgbClr val="000000"/>
                          </a:solidFill>
                          <a:effectLst/>
                          <a:latin typeface="微軟正黑體" panose="020B0604030504040204" pitchFamily="34" charset="-120"/>
                          <a:ea typeface="微軟正黑體" panose="020B0604030504040204" pitchFamily="34" charset="-120"/>
                        </a:rPr>
                        <a:t>優勢</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000" b="0" i="0" u="none" strike="noStrike" dirty="0">
                          <a:solidFill>
                            <a:schemeClr val="accent4">
                              <a:lumMod val="75000"/>
                            </a:schemeClr>
                          </a:solidFill>
                          <a:effectLst/>
                          <a:latin typeface="微軟正黑體" panose="020B0604030504040204" pitchFamily="34" charset="-120"/>
                          <a:ea typeface="微軟正黑體" panose="020B0604030504040204" pitchFamily="34" charset="-120"/>
                        </a:rPr>
                        <a:t>資料利用率高：每個樣本都會在訓練集和驗證集中出現一次。</a:t>
                      </a: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結果穩定：多次訓練和驗證取平均值，性能評估更穩定可靠。</a:t>
                      </a: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適合大多數情況：適用於中型到大型資料集。</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靈活性高：可以在小數據集上使用，適應性強。</a:t>
                      </a: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樣本分佈一致：重複抽樣能更好地反映原始資料集的分佈。</a:t>
                      </a: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0" i="0" u="none" strike="noStrike" dirty="0">
                          <a:solidFill>
                            <a:schemeClr val="accent4">
                              <a:lumMod val="75000"/>
                            </a:schemeClr>
                          </a:solidFill>
                          <a:effectLst/>
                          <a:latin typeface="微軟正黑體" panose="020B0604030504040204" pitchFamily="34" charset="-120"/>
                          <a:ea typeface="微軟正黑體" panose="020B0604030504040204" pitchFamily="34" charset="-120"/>
                        </a:rPr>
                        <a:t>不需要均勻分割：適合於資料量小或不平衡的情況。</a:t>
                      </a: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適用於多種模型評估：可以估算模型參數的標準誤差和構建信賴區間。</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5972153"/>
                  </a:ext>
                </a:extLst>
              </a:tr>
              <a:tr h="610886">
                <a:tc>
                  <a:txBody>
                    <a:bodyPr/>
                    <a:lstStyle/>
                    <a:p>
                      <a:pPr algn="l" fontAlgn="ctr"/>
                      <a:r>
                        <a:rPr lang="zh-TW" altLang="en-US" sz="1600" b="1" i="0" u="none" strike="noStrike">
                          <a:solidFill>
                            <a:srgbClr val="000000"/>
                          </a:solidFill>
                          <a:effectLst/>
                          <a:latin typeface="微軟正黑體" panose="020B0604030504040204" pitchFamily="34" charset="-120"/>
                          <a:ea typeface="微軟正黑體" panose="020B0604030504040204" pitchFamily="34" charset="-120"/>
                        </a:rPr>
                        <a:t>劣勢</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000" b="0" i="0" u="none" strike="noStrike" dirty="0">
                          <a:solidFill>
                            <a:srgbClr val="C00000"/>
                          </a:solidFill>
                          <a:effectLst/>
                          <a:latin typeface="微軟正黑體" panose="020B0604030504040204" pitchFamily="34" charset="-120"/>
                          <a:ea typeface="微軟正黑體" panose="020B0604030504040204" pitchFamily="34" charset="-120"/>
                        </a:rPr>
                        <a:t>不適合資料不平衡：無法保證每個 </a:t>
                      </a:r>
                      <a:r>
                        <a:rPr lang="en-US" altLang="zh-TW" sz="1000" b="0" i="0" u="none" strike="noStrike" dirty="0">
                          <a:solidFill>
                            <a:srgbClr val="C00000"/>
                          </a:solidFill>
                          <a:effectLst/>
                          <a:latin typeface="微軟正黑體" panose="020B0604030504040204" pitchFamily="34" charset="-120"/>
                          <a:ea typeface="微軟正黑體" panose="020B0604030504040204" pitchFamily="34" charset="-120"/>
                        </a:rPr>
                        <a:t>fold </a:t>
                      </a:r>
                      <a:r>
                        <a:rPr lang="zh-TW" altLang="en-US" sz="1000" b="0" i="0" u="none" strike="noStrike" dirty="0">
                          <a:solidFill>
                            <a:srgbClr val="C00000"/>
                          </a:solidFill>
                          <a:effectLst/>
                          <a:latin typeface="微軟正黑體" panose="020B0604030504040204" pitchFamily="34" charset="-120"/>
                          <a:ea typeface="微軟正黑體" panose="020B0604030504040204" pitchFamily="34" charset="-120"/>
                        </a:rPr>
                        <a:t>中類別分佈的一致性。</a:t>
                      </a:r>
                      <a:br>
                        <a:rPr lang="zh-TW" altLang="en-US" sz="1000" b="0" i="0" u="none" strike="noStrike" dirty="0">
                          <a:solidFill>
                            <a:srgbClr val="0070C0"/>
                          </a:solidFill>
                          <a:effectLst/>
                          <a:latin typeface="微軟正黑體" panose="020B0604030504040204" pitchFamily="34" charset="-120"/>
                          <a:ea typeface="微軟正黑體" panose="020B0604030504040204" pitchFamily="34" charset="-120"/>
                        </a:rPr>
                      </a:b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計算成本較高：需要進行 </a:t>
                      </a: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K </a:t>
                      </a: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次訓練和驗證。</a:t>
                      </a: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需要均勻分割：某些情況下難以均勻分割資料集。</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1000" b="0" i="0" u="none" strike="noStrike" dirty="0">
                          <a:solidFill>
                            <a:srgbClr val="C00000"/>
                          </a:solidFill>
                          <a:effectLst/>
                          <a:latin typeface="微軟正黑體" panose="020B0604030504040204" pitchFamily="34" charset="-120"/>
                          <a:ea typeface="微軟正黑體" panose="020B0604030504040204" pitchFamily="34" charset="-120"/>
                        </a:rPr>
                        <a:t>資料重複：部分樣本可能多次出現在訓練集中，部分樣本可能完全不出現。</a:t>
                      </a: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計算成本高：需要大量的重複抽樣和訓練。</a:t>
                      </a: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不適合大型資料集：重複抽樣可能導致訓練和評估時間過長。</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3390511"/>
                  </a:ext>
                </a:extLst>
              </a:tr>
              <a:tr h="1477313">
                <a:tc>
                  <a:txBody>
                    <a:bodyPr/>
                    <a:lstStyle/>
                    <a:p>
                      <a:pPr algn="l" fontAlgn="ct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解決方法</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fontAlgn="ctr">
                        <a:buFont typeface="Arial" panose="020B0604020202020204" pitchFamily="34" charset="0"/>
                        <a:buNone/>
                      </a:pPr>
                      <a:r>
                        <a:rPr lang="en-US" altLang="zh-TW" sz="1000" b="1" i="0" u="none" strike="noStrike" dirty="0">
                          <a:solidFill>
                            <a:srgbClr val="000000"/>
                          </a:solidFill>
                          <a:effectLst/>
                          <a:latin typeface="微軟正黑體" panose="020B0604030504040204" pitchFamily="34" charset="-120"/>
                          <a:ea typeface="微軟正黑體" panose="020B0604030504040204" pitchFamily="34" charset="-120"/>
                        </a:rPr>
                        <a:t>Stratified K-Fold</a:t>
                      </a:r>
                      <a:r>
                        <a:rPr lang="zh-TW" altLang="en-US" sz="1000" b="1" i="0" u="none" strike="noStrike" dirty="0">
                          <a:solidFill>
                            <a:srgbClr val="000000"/>
                          </a:solidFill>
                          <a:effectLst/>
                          <a:latin typeface="微軟正黑體" panose="020B0604030504040204" pitchFamily="34" charset="-120"/>
                          <a:ea typeface="微軟正黑體" panose="020B0604030504040204" pitchFamily="34" charset="-120"/>
                        </a:rPr>
                        <a:t>：</a:t>
                      </a:r>
                      <a:b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確保每個 </a:t>
                      </a: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fold </a:t>
                      </a: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中的類別分佈與整體資料集一致，減少資料不平衡的影響。</a:t>
                      </a: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b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000" b="1" i="0" u="none" strike="noStrike" dirty="0">
                          <a:solidFill>
                            <a:srgbClr val="000000"/>
                          </a:solidFill>
                          <a:effectLst/>
                          <a:latin typeface="微軟正黑體" panose="020B0604030504040204" pitchFamily="34" charset="-120"/>
                          <a:ea typeface="微軟正黑體" panose="020B0604030504040204" pitchFamily="34" charset="-120"/>
                        </a:rPr>
                        <a:t>Nested Cross-Validation</a:t>
                      </a:r>
                      <a:r>
                        <a:rPr lang="zh-TW" altLang="en-US" sz="1000" b="1" i="0" u="none" strike="noStrike" dirty="0">
                          <a:solidFill>
                            <a:srgbClr val="000000"/>
                          </a:solidFill>
                          <a:effectLst/>
                          <a:latin typeface="微軟正黑體" panose="020B0604030504040204" pitchFamily="34" charset="-120"/>
                          <a:ea typeface="微軟正黑體" panose="020B0604030504040204" pitchFamily="34" charset="-120"/>
                        </a:rPr>
                        <a:t>：</a:t>
                      </a:r>
                      <a:b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在模型選擇和超參數調整中使用嵌套交叉驗證，避免資料洩漏。</a:t>
                      </a: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b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1" i="0" u="none" strike="noStrike" dirty="0">
                          <a:solidFill>
                            <a:srgbClr val="000000"/>
                          </a:solidFill>
                          <a:effectLst/>
                          <a:latin typeface="微軟正黑體" panose="020B0604030504040204" pitchFamily="34" charset="-120"/>
                          <a:ea typeface="微軟正黑體" panose="020B0604030504040204" pitchFamily="34" charset="-120"/>
                        </a:rPr>
                        <a:t>增加資料量或使用資料增強技術：</a:t>
                      </a:r>
                      <a:b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通過增加訓練資料量或使用資料增強技術，提升模型的泛化能力並減少過擬合風險。</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1000" b="1" i="0" u="none" strike="noStrike" dirty="0">
                          <a:solidFill>
                            <a:srgbClr val="000000"/>
                          </a:solidFill>
                          <a:effectLst/>
                          <a:latin typeface="微軟正黑體" panose="020B0604030504040204" pitchFamily="34" charset="-120"/>
                          <a:ea typeface="微軟正黑體" panose="020B0604030504040204" pitchFamily="34" charset="-120"/>
                        </a:rPr>
                        <a:t>使用多次重複的抽樣結果取平均值：</a:t>
                      </a:r>
                      <a:endParaRPr lang="en-US" altLang="zh-TW" sz="1000" b="1" i="0" u="none" strike="noStrike" dirty="0">
                        <a:solidFill>
                          <a:srgbClr val="000000"/>
                        </a:solidFill>
                        <a:effectLst/>
                        <a:latin typeface="微軟正黑體" panose="020B0604030504040204" pitchFamily="34" charset="-120"/>
                        <a:ea typeface="微軟正黑體" panose="020B0604030504040204" pitchFamily="34" charset="-120"/>
                      </a:endParaRPr>
                    </a:p>
                    <a:p>
                      <a:pPr algn="l" fontAlgn="ct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通過多次重複抽樣並取其結果的平均值，來減少單次抽樣的偏差。</a:t>
                      </a:r>
                      <a:endPar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endParaRPr>
                    </a:p>
                    <a:p>
                      <a:pPr algn="l" fontAlgn="ct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1" i="0" u="none" strike="noStrike" dirty="0">
                          <a:solidFill>
                            <a:srgbClr val="000000"/>
                          </a:solidFill>
                          <a:effectLst/>
                          <a:latin typeface="微軟正黑體" panose="020B0604030504040204" pitchFamily="34" charset="-120"/>
                          <a:ea typeface="微軟正黑體" panose="020B0604030504040204" pitchFamily="34" charset="-120"/>
                        </a:rPr>
                        <a:t>使用適當的重複次數：</a:t>
                      </a:r>
                      <a:endParaRPr lang="en-US" altLang="zh-TW" sz="1000" b="1" i="0" u="none" strike="noStrike" dirty="0">
                        <a:solidFill>
                          <a:srgbClr val="000000"/>
                        </a:solidFill>
                        <a:effectLst/>
                        <a:latin typeface="微軟正黑體" panose="020B0604030504040204" pitchFamily="34" charset="-120"/>
                        <a:ea typeface="微軟正黑體" panose="020B0604030504040204" pitchFamily="34" charset="-120"/>
                      </a:endParaRPr>
                    </a:p>
                    <a:p>
                      <a:pPr algn="l" fontAlgn="ct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根據資料集大小和模型計算能力，選擇合適的重複次數，以平衡精度和計算成本。</a:t>
                      </a:r>
                      <a:endPar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endParaRPr>
                    </a:p>
                    <a:p>
                      <a:pPr algn="l" fontAlgn="ctr"/>
                      <a:b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000" b="1" i="0" u="none" strike="noStrike" dirty="0">
                          <a:solidFill>
                            <a:srgbClr val="000000"/>
                          </a:solidFill>
                          <a:effectLst/>
                          <a:latin typeface="微軟正黑體" panose="020B0604030504040204" pitchFamily="34" charset="-120"/>
                          <a:ea typeface="微軟正黑體" panose="020B0604030504040204" pitchFamily="34" charset="-120"/>
                        </a:rPr>
                        <a:t>針對大型資料集使用分布式計算：</a:t>
                      </a:r>
                      <a:endParaRPr lang="en-US" altLang="zh-TW" sz="1000" b="1" i="0" u="none" strike="noStrike" dirty="0">
                        <a:solidFill>
                          <a:srgbClr val="000000"/>
                        </a:solidFill>
                        <a:effectLst/>
                        <a:latin typeface="微軟正黑體" panose="020B0604030504040204" pitchFamily="34" charset="-120"/>
                        <a:ea typeface="微軟正黑體" panose="020B0604030504040204" pitchFamily="34" charset="-120"/>
                      </a:endParaRPr>
                    </a:p>
                    <a:p>
                      <a:pPr algn="l" fontAlgn="ct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對於大型資料集，可以採用分布式計算技術來減少計算時間。</a:t>
                      </a:r>
                    </a:p>
                  </a:txBody>
                  <a:tcPr marL="7687" marR="7687" marT="76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011103"/>
                  </a:ext>
                </a:extLst>
              </a:tr>
            </a:tbl>
          </a:graphicData>
        </a:graphic>
      </p:graphicFrame>
    </p:spTree>
    <p:extLst>
      <p:ext uri="{BB962C8B-B14F-4D97-AF65-F5344CB8AC3E}">
        <p14:creationId xmlns:p14="http://schemas.microsoft.com/office/powerpoint/2010/main" val="77569800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5FB080E-5009-4C02-88AD-68486F0CC771}"/>
              </a:ext>
            </a:extLst>
          </p:cNvPr>
          <p:cNvSpPr/>
          <p:nvPr/>
        </p:nvSpPr>
        <p:spPr>
          <a:xfrm>
            <a:off x="340659" y="1711325"/>
            <a:ext cx="6069106" cy="369332"/>
          </a:xfrm>
          <a:prstGeom prst="rect">
            <a:avLst/>
          </a:prstGeom>
        </p:spPr>
        <p:txBody>
          <a:bodyPr wrap="square">
            <a:spAutoFit/>
          </a:bodyPr>
          <a:lstStyle/>
          <a:p>
            <a:pPr algn="ctr"/>
            <a:r>
              <a:rPr lang="en-US" altLang="zh-TW" b="1" dirty="0">
                <a:solidFill>
                  <a:srgbClr val="0D0D0D"/>
                </a:solidFill>
                <a:latin typeface="微軟正黑體" panose="020B0604030504040204" pitchFamily="34" charset="-120"/>
                <a:ea typeface="微軟正黑體" panose="020B0604030504040204" pitchFamily="34" charset="-120"/>
              </a:rPr>
              <a:t>Data Preprocessing Pipelines</a:t>
            </a:r>
            <a:endParaRPr lang="zh-TW" altLang="en-US" dirty="0">
              <a:solidFill>
                <a:srgbClr val="0D0D0D"/>
              </a:solidFill>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94AD18CC-A290-44D0-9154-87C594352393}"/>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dirty="0"/>
              <a:t>問題防堵</a:t>
            </a:r>
            <a:r>
              <a:rPr lang="en-US" altLang="zh-TW" dirty="0"/>
              <a:t>:</a:t>
            </a:r>
            <a:r>
              <a:rPr lang="zh-TW" altLang="en-US" dirty="0"/>
              <a:t> </a:t>
            </a:r>
            <a:r>
              <a:rPr lang="en-US" altLang="zh-TW" dirty="0"/>
              <a:t>K-Fold </a:t>
            </a:r>
            <a:r>
              <a:rPr lang="zh-TW" altLang="en-US" dirty="0"/>
              <a:t>交叉驗證</a:t>
            </a:r>
            <a:r>
              <a:rPr lang="en-US" altLang="zh-TW" dirty="0"/>
              <a:t>-</a:t>
            </a:r>
            <a:r>
              <a:rPr lang="zh-TW" altLang="en-US" dirty="0"/>
              <a:t>防止資料洩漏</a:t>
            </a:r>
            <a:endParaRPr lang="en-US" altLang="zh-TW" dirty="0"/>
          </a:p>
        </p:txBody>
      </p:sp>
      <p:sp>
        <p:nvSpPr>
          <p:cNvPr id="8" name="矩形 7">
            <a:extLst>
              <a:ext uri="{FF2B5EF4-FFF2-40B4-BE49-F238E27FC236}">
                <a16:creationId xmlns:a16="http://schemas.microsoft.com/office/drawing/2014/main" id="{C4EFEA7E-DCDE-48F7-B07E-89FA2C80278F}"/>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13">
            <a:extLst>
              <a:ext uri="{FF2B5EF4-FFF2-40B4-BE49-F238E27FC236}">
                <a16:creationId xmlns:a16="http://schemas.microsoft.com/office/drawing/2014/main" id="{F3C6A766-C830-429E-86BE-3C8C1EE89C3C}"/>
              </a:ext>
            </a:extLst>
          </p:cNvPr>
          <p:cNvSpPr/>
          <p:nvPr/>
        </p:nvSpPr>
        <p:spPr>
          <a:xfrm>
            <a:off x="6698252" y="1735953"/>
            <a:ext cx="5362684" cy="369332"/>
          </a:xfrm>
          <a:prstGeom prst="rect">
            <a:avLst/>
          </a:prstGeom>
        </p:spPr>
        <p:txBody>
          <a:bodyPr wrap="square">
            <a:spAutoFit/>
          </a:bodyPr>
          <a:lstStyle/>
          <a:p>
            <a:pPr algn="ctr"/>
            <a:r>
              <a:rPr lang="en-US" altLang="zh-TW" b="1" dirty="0">
                <a:solidFill>
                  <a:srgbClr val="0D0D0D"/>
                </a:solidFill>
                <a:latin typeface="微軟正黑體" panose="020B0604030504040204" pitchFamily="34" charset="-120"/>
                <a:ea typeface="微軟正黑體" panose="020B0604030504040204" pitchFamily="34" charset="-120"/>
              </a:rPr>
              <a:t>Nested Cross-Validation</a:t>
            </a:r>
            <a:endParaRPr lang="zh-TW" altLang="en-US" dirty="0"/>
          </a:p>
        </p:txBody>
      </p:sp>
      <p:sp>
        <p:nvSpPr>
          <p:cNvPr id="15" name="矩形 14">
            <a:extLst>
              <a:ext uri="{FF2B5EF4-FFF2-40B4-BE49-F238E27FC236}">
                <a16:creationId xmlns:a16="http://schemas.microsoft.com/office/drawing/2014/main" id="{21BCB3CB-5211-4CB5-8A0E-90E68CF93603}"/>
              </a:ext>
            </a:extLst>
          </p:cNvPr>
          <p:cNvSpPr/>
          <p:nvPr/>
        </p:nvSpPr>
        <p:spPr>
          <a:xfrm>
            <a:off x="6755892" y="5459238"/>
            <a:ext cx="5362684" cy="738664"/>
          </a:xfrm>
          <a:prstGeom prst="rect">
            <a:avLst/>
          </a:prstGeom>
        </p:spPr>
        <p:txBody>
          <a:bodyPr wrap="square">
            <a:spAutoFit/>
          </a:bodyPr>
          <a:lstStyle/>
          <a:p>
            <a:r>
              <a:rPr lang="zh-TW" altLang="en-US" sz="1400" dirty="0">
                <a:solidFill>
                  <a:srgbClr val="0D0D0D"/>
                </a:solidFill>
                <a:latin typeface="微軟正黑體" panose="020B0604030504040204" pitchFamily="34" charset="-120"/>
                <a:ea typeface="微軟正黑體" panose="020B0604030504040204" pitchFamily="34" charset="-120"/>
              </a:rPr>
              <a:t>在模型選擇和超參數調整中使用嵌套交叉驗證。這意味著在內層進行超參數調整時，每個超參數組合都會在多個 </a:t>
            </a:r>
            <a:r>
              <a:rPr lang="en-US" altLang="zh-TW" sz="1400" dirty="0">
                <a:solidFill>
                  <a:srgbClr val="0D0D0D"/>
                </a:solidFill>
                <a:latin typeface="微軟正黑體" panose="020B0604030504040204" pitchFamily="34" charset="-120"/>
                <a:ea typeface="微軟正黑體" panose="020B0604030504040204" pitchFamily="34" charset="-120"/>
              </a:rPr>
              <a:t>fold </a:t>
            </a:r>
            <a:r>
              <a:rPr lang="zh-TW" altLang="en-US" sz="1400" dirty="0">
                <a:solidFill>
                  <a:srgbClr val="0D0D0D"/>
                </a:solidFill>
                <a:latin typeface="微軟正黑體" panose="020B0604030504040204" pitchFamily="34" charset="-120"/>
                <a:ea typeface="微軟正黑體" panose="020B0604030504040204" pitchFamily="34" charset="-120"/>
              </a:rPr>
              <a:t>上進行驗證，外層再進行模型驗證，從而避免資料洩漏。</a:t>
            </a:r>
            <a:endParaRPr lang="en-US" altLang="zh-TW" sz="1400" dirty="0">
              <a:solidFill>
                <a:srgbClr val="0D0D0D"/>
              </a:solidFill>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EA23A121-E2A3-4196-BCDF-CD526D3FF04A}"/>
              </a:ext>
            </a:extLst>
          </p:cNvPr>
          <p:cNvSpPr/>
          <p:nvPr/>
        </p:nvSpPr>
        <p:spPr>
          <a:xfrm>
            <a:off x="400098" y="5505405"/>
            <a:ext cx="5754803" cy="523220"/>
          </a:xfrm>
          <a:prstGeom prst="rect">
            <a:avLst/>
          </a:prstGeom>
        </p:spPr>
        <p:txBody>
          <a:bodyPr wrap="square">
            <a:spAutoFit/>
          </a:bodyPr>
          <a:lstStyle/>
          <a:p>
            <a:r>
              <a:rPr lang="zh-TW" altLang="en-US" sz="1400" dirty="0">
                <a:solidFill>
                  <a:srgbClr val="0D0D0D"/>
                </a:solidFill>
                <a:latin typeface="微軟正黑體" panose="020B0604030504040204" pitchFamily="34" charset="-120"/>
                <a:ea typeface="微軟正黑體" panose="020B0604030504040204" pitchFamily="34" charset="-120"/>
              </a:rPr>
              <a:t>確保所有資料預處理步驟（如標準化、特徵縮放等）都</a:t>
            </a:r>
            <a:r>
              <a:rPr lang="zh-TW" altLang="en-US" sz="1400" b="1" dirty="0">
                <a:solidFill>
                  <a:srgbClr val="0070C0"/>
                </a:solidFill>
                <a:latin typeface="微軟正黑體" panose="020B0604030504040204" pitchFamily="34" charset="-120"/>
                <a:ea typeface="微軟正黑體" panose="020B0604030504040204" pitchFamily="34" charset="-120"/>
              </a:rPr>
              <a:t>僅在訓練資料</a:t>
            </a:r>
            <a:r>
              <a:rPr lang="zh-TW" altLang="en-US" sz="1400" dirty="0">
                <a:solidFill>
                  <a:srgbClr val="0D0D0D"/>
                </a:solidFill>
                <a:latin typeface="微軟正黑體" panose="020B0604030504040204" pitchFamily="34" charset="-120"/>
                <a:ea typeface="微軟正黑體" panose="020B0604030504040204" pitchFamily="34" charset="-120"/>
              </a:rPr>
              <a:t>上進行，並將這些步驟作為 </a:t>
            </a:r>
            <a:r>
              <a:rPr lang="en-US" altLang="zh-TW" sz="1400" dirty="0">
                <a:solidFill>
                  <a:srgbClr val="0D0D0D"/>
                </a:solidFill>
                <a:latin typeface="微軟正黑體" panose="020B0604030504040204" pitchFamily="34" charset="-120"/>
                <a:ea typeface="微軟正黑體" panose="020B0604030504040204" pitchFamily="34" charset="-120"/>
              </a:rPr>
              <a:t>pipeline </a:t>
            </a:r>
            <a:r>
              <a:rPr lang="zh-TW" altLang="en-US" sz="1400" dirty="0">
                <a:solidFill>
                  <a:srgbClr val="0D0D0D"/>
                </a:solidFill>
                <a:latin typeface="微軟正黑體" panose="020B0604030504040204" pitchFamily="34" charset="-120"/>
                <a:ea typeface="微軟正黑體" panose="020B0604030504040204" pitchFamily="34" charset="-120"/>
              </a:rPr>
              <a:t>的一部分應用於測試資料。</a:t>
            </a:r>
            <a:endParaRPr lang="en-US" altLang="zh-TW" sz="1400" dirty="0">
              <a:solidFill>
                <a:srgbClr val="0D0D0D"/>
              </a:solidFill>
              <a:latin typeface="微軟正黑體" panose="020B0604030504040204" pitchFamily="34" charset="-120"/>
              <a:ea typeface="微軟正黑體" panose="020B0604030504040204" pitchFamily="34" charset="-120"/>
            </a:endParaRPr>
          </a:p>
        </p:txBody>
      </p:sp>
      <p:pic>
        <p:nvPicPr>
          <p:cNvPr id="17" name="圖片 16">
            <a:extLst>
              <a:ext uri="{FF2B5EF4-FFF2-40B4-BE49-F238E27FC236}">
                <a16:creationId xmlns:a16="http://schemas.microsoft.com/office/drawing/2014/main" id="{8C019BBB-F01E-458F-9C5F-D619F6DF9F6B}"/>
              </a:ext>
            </a:extLst>
          </p:cNvPr>
          <p:cNvPicPr>
            <a:picLocks noChangeAspect="1"/>
          </p:cNvPicPr>
          <p:nvPr/>
        </p:nvPicPr>
        <p:blipFill>
          <a:blip r:embed="rId2"/>
          <a:stretch>
            <a:fillRect/>
          </a:stretch>
        </p:blipFill>
        <p:spPr>
          <a:xfrm>
            <a:off x="6527008" y="2174713"/>
            <a:ext cx="5401757" cy="2970597"/>
          </a:xfrm>
          <a:prstGeom prst="rect">
            <a:avLst/>
          </a:prstGeom>
        </p:spPr>
      </p:pic>
      <p:sp>
        <p:nvSpPr>
          <p:cNvPr id="2" name="矩形 1">
            <a:extLst>
              <a:ext uri="{FF2B5EF4-FFF2-40B4-BE49-F238E27FC236}">
                <a16:creationId xmlns:a16="http://schemas.microsoft.com/office/drawing/2014/main" id="{D600A5E6-9C40-4423-B5F1-70267B106321}"/>
              </a:ext>
            </a:extLst>
          </p:cNvPr>
          <p:cNvSpPr/>
          <p:nvPr/>
        </p:nvSpPr>
        <p:spPr>
          <a:xfrm>
            <a:off x="1385607" y="2492455"/>
            <a:ext cx="403412" cy="233511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200" dirty="0">
                <a:solidFill>
                  <a:schemeClr val="accent6">
                    <a:lumMod val="10000"/>
                  </a:schemeClr>
                </a:solidFill>
              </a:rPr>
              <a:t>Origin data</a:t>
            </a:r>
            <a:endParaRPr lang="zh-TW" altLang="en-US" sz="1200" dirty="0">
              <a:solidFill>
                <a:schemeClr val="accent6">
                  <a:lumMod val="10000"/>
                </a:schemeClr>
              </a:solidFill>
            </a:endParaRPr>
          </a:p>
        </p:txBody>
      </p:sp>
      <p:sp>
        <p:nvSpPr>
          <p:cNvPr id="18" name="矩形 17">
            <a:extLst>
              <a:ext uri="{FF2B5EF4-FFF2-40B4-BE49-F238E27FC236}">
                <a16:creationId xmlns:a16="http://schemas.microsoft.com/office/drawing/2014/main" id="{F2E1304E-E5E2-4514-B479-B167E15C6F43}"/>
              </a:ext>
            </a:extLst>
          </p:cNvPr>
          <p:cNvSpPr/>
          <p:nvPr/>
        </p:nvSpPr>
        <p:spPr>
          <a:xfrm>
            <a:off x="1861076" y="2492456"/>
            <a:ext cx="403412" cy="1640274"/>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微軟正黑體" panose="020B0604030504040204" pitchFamily="34" charset="-120"/>
                <a:ea typeface="微軟正黑體" panose="020B0604030504040204" pitchFamily="34" charset="-120"/>
              </a:rPr>
              <a:t>訓練</a:t>
            </a:r>
          </a:p>
        </p:txBody>
      </p:sp>
      <p:sp>
        <p:nvSpPr>
          <p:cNvPr id="19" name="矩形 18">
            <a:extLst>
              <a:ext uri="{FF2B5EF4-FFF2-40B4-BE49-F238E27FC236}">
                <a16:creationId xmlns:a16="http://schemas.microsoft.com/office/drawing/2014/main" id="{C892B4AD-700B-406C-A897-193876A6A006}"/>
              </a:ext>
            </a:extLst>
          </p:cNvPr>
          <p:cNvSpPr/>
          <p:nvPr/>
        </p:nvSpPr>
        <p:spPr>
          <a:xfrm>
            <a:off x="1861076" y="4231341"/>
            <a:ext cx="403412" cy="596225"/>
          </a:xfrm>
          <a:prstGeom prst="rect">
            <a:avLst/>
          </a:prstGeom>
          <a:solidFill>
            <a:srgbClr val="E3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微軟正黑體" panose="020B0604030504040204" pitchFamily="34" charset="-120"/>
                <a:ea typeface="微軟正黑體" panose="020B0604030504040204" pitchFamily="34" charset="-120"/>
              </a:rPr>
              <a:t>測試</a:t>
            </a:r>
          </a:p>
        </p:txBody>
      </p:sp>
      <p:sp>
        <p:nvSpPr>
          <p:cNvPr id="6" name="箭號: 向右 5">
            <a:extLst>
              <a:ext uri="{FF2B5EF4-FFF2-40B4-BE49-F238E27FC236}">
                <a16:creationId xmlns:a16="http://schemas.microsoft.com/office/drawing/2014/main" id="{BEB64016-CF9C-4066-ADDE-33059B9CAADF}"/>
              </a:ext>
            </a:extLst>
          </p:cNvPr>
          <p:cNvSpPr/>
          <p:nvPr/>
        </p:nvSpPr>
        <p:spPr>
          <a:xfrm>
            <a:off x="2488605" y="3189363"/>
            <a:ext cx="349623" cy="439271"/>
          </a:xfrm>
          <a:prstGeom prst="righ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3C3D4F9F-AE21-479F-B6AA-CECC87EE898E}"/>
              </a:ext>
            </a:extLst>
          </p:cNvPr>
          <p:cNvSpPr/>
          <p:nvPr/>
        </p:nvSpPr>
        <p:spPr>
          <a:xfrm>
            <a:off x="3075793" y="2492456"/>
            <a:ext cx="403412" cy="16402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1200" b="1" dirty="0">
                <a:latin typeface="微軟正黑體" panose="020B0604030504040204" pitchFamily="34" charset="-120"/>
                <a:ea typeface="微軟正黑體" panose="020B0604030504040204" pitchFamily="34" charset="-120"/>
              </a:rPr>
              <a:t>標準化</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正規化</a:t>
            </a:r>
          </a:p>
        </p:txBody>
      </p:sp>
      <p:sp>
        <p:nvSpPr>
          <p:cNvPr id="22" name="矩形 21">
            <a:extLst>
              <a:ext uri="{FF2B5EF4-FFF2-40B4-BE49-F238E27FC236}">
                <a16:creationId xmlns:a16="http://schemas.microsoft.com/office/drawing/2014/main" id="{851240D9-9563-401D-B114-A2AFF71D91AC}"/>
              </a:ext>
            </a:extLst>
          </p:cNvPr>
          <p:cNvSpPr/>
          <p:nvPr/>
        </p:nvSpPr>
        <p:spPr>
          <a:xfrm>
            <a:off x="3075793" y="4231341"/>
            <a:ext cx="403412" cy="5962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1200" b="1" dirty="0">
              <a:latin typeface="微軟正黑體" panose="020B0604030504040204" pitchFamily="34" charset="-120"/>
              <a:ea typeface="微軟正黑體" panose="020B0604030504040204" pitchFamily="34" charset="-120"/>
            </a:endParaRPr>
          </a:p>
        </p:txBody>
      </p:sp>
      <p:sp>
        <p:nvSpPr>
          <p:cNvPr id="23" name="箭號: 向右 22">
            <a:extLst>
              <a:ext uri="{FF2B5EF4-FFF2-40B4-BE49-F238E27FC236}">
                <a16:creationId xmlns:a16="http://schemas.microsoft.com/office/drawing/2014/main" id="{BDCAE39D-6F9A-4713-A841-9D88D9023D95}"/>
              </a:ext>
            </a:extLst>
          </p:cNvPr>
          <p:cNvSpPr/>
          <p:nvPr/>
        </p:nvSpPr>
        <p:spPr>
          <a:xfrm>
            <a:off x="3865038" y="3189363"/>
            <a:ext cx="349623" cy="439271"/>
          </a:xfrm>
          <a:prstGeom prst="righ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圖片 19">
            <a:extLst>
              <a:ext uri="{FF2B5EF4-FFF2-40B4-BE49-F238E27FC236}">
                <a16:creationId xmlns:a16="http://schemas.microsoft.com/office/drawing/2014/main" id="{FBF34747-BA3E-4E62-9BFA-A389194232C1}"/>
              </a:ext>
            </a:extLst>
          </p:cNvPr>
          <p:cNvPicPr>
            <a:picLocks noChangeAspect="1"/>
          </p:cNvPicPr>
          <p:nvPr/>
        </p:nvPicPr>
        <p:blipFill>
          <a:blip r:embed="rId3"/>
          <a:stretch>
            <a:fillRect/>
          </a:stretch>
        </p:blipFill>
        <p:spPr>
          <a:xfrm>
            <a:off x="4488424" y="3147973"/>
            <a:ext cx="666843" cy="562053"/>
          </a:xfrm>
          <a:prstGeom prst="rect">
            <a:avLst/>
          </a:prstGeom>
        </p:spPr>
      </p:pic>
      <p:sp>
        <p:nvSpPr>
          <p:cNvPr id="25" name="箭號: 彎曲 24">
            <a:extLst>
              <a:ext uri="{FF2B5EF4-FFF2-40B4-BE49-F238E27FC236}">
                <a16:creationId xmlns:a16="http://schemas.microsoft.com/office/drawing/2014/main" id="{F93B117A-2046-4C94-BD5C-B2E1250ADFE8}"/>
              </a:ext>
            </a:extLst>
          </p:cNvPr>
          <p:cNvSpPr/>
          <p:nvPr/>
        </p:nvSpPr>
        <p:spPr>
          <a:xfrm rot="16200000" flipV="1">
            <a:off x="4064530" y="3703517"/>
            <a:ext cx="596226" cy="1225537"/>
          </a:xfrm>
          <a:prstGeom prst="ben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箭號: 向右 26">
            <a:extLst>
              <a:ext uri="{FF2B5EF4-FFF2-40B4-BE49-F238E27FC236}">
                <a16:creationId xmlns:a16="http://schemas.microsoft.com/office/drawing/2014/main" id="{BCC729A9-E4EB-4B06-83DE-40C5479CE624}"/>
              </a:ext>
            </a:extLst>
          </p:cNvPr>
          <p:cNvSpPr/>
          <p:nvPr/>
        </p:nvSpPr>
        <p:spPr>
          <a:xfrm>
            <a:off x="2488605" y="4347384"/>
            <a:ext cx="349623" cy="439271"/>
          </a:xfrm>
          <a:prstGeom prst="righ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箭號: 弧形右彎 25">
            <a:extLst>
              <a:ext uri="{FF2B5EF4-FFF2-40B4-BE49-F238E27FC236}">
                <a16:creationId xmlns:a16="http://schemas.microsoft.com/office/drawing/2014/main" id="{E2925241-E4AA-48D4-BA26-5E1BC31C3334}"/>
              </a:ext>
            </a:extLst>
          </p:cNvPr>
          <p:cNvSpPr/>
          <p:nvPr/>
        </p:nvSpPr>
        <p:spPr>
          <a:xfrm flipH="1" flipV="1">
            <a:off x="3497309" y="3628634"/>
            <a:ext cx="349623" cy="900526"/>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9" name="乘號 28">
            <a:extLst>
              <a:ext uri="{FF2B5EF4-FFF2-40B4-BE49-F238E27FC236}">
                <a16:creationId xmlns:a16="http://schemas.microsoft.com/office/drawing/2014/main" id="{B3F9B2F2-D02D-426B-868D-210E72C07F92}"/>
              </a:ext>
            </a:extLst>
          </p:cNvPr>
          <p:cNvSpPr/>
          <p:nvPr/>
        </p:nvSpPr>
        <p:spPr>
          <a:xfrm>
            <a:off x="3672120" y="3917434"/>
            <a:ext cx="349623" cy="36200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993451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Tabular Data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表格資料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結構化資料</a:t>
            </a:r>
          </a:p>
        </p:txBody>
      </p:sp>
      <p:sp>
        <p:nvSpPr>
          <p:cNvPr id="5" name="文字方塊 4">
            <a:extLst>
              <a:ext uri="{FF2B5EF4-FFF2-40B4-BE49-F238E27FC236}">
                <a16:creationId xmlns:a16="http://schemas.microsoft.com/office/drawing/2014/main" id="{EDEDE400-A6AB-4AB6-B5B3-C2F318950936}"/>
              </a:ext>
            </a:extLst>
          </p:cNvPr>
          <p:cNvSpPr txBox="1"/>
          <p:nvPr/>
        </p:nvSpPr>
        <p:spPr>
          <a:xfrm>
            <a:off x="390523" y="1340768"/>
            <a:ext cx="8361591" cy="37702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Tabular data are in the form of a table, feature columns of numeric / categorical / string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Int / float: directly use or bin to unique int values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Categorical data: one-hot encoding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Map rare categories into “Unknown”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Date-time: a feature list such 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[year, month, day,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week_of_year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day_of_week</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Feature combination: Cartesian product of two feature groups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 dog] x [male, female] -&gt; [(cat, male), (cat, female), (dog, male), (dog, female)]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pSp>
        <p:nvGrpSpPr>
          <p:cNvPr id="8" name="群組 7">
            <a:extLst>
              <a:ext uri="{FF2B5EF4-FFF2-40B4-BE49-F238E27FC236}">
                <a16:creationId xmlns:a16="http://schemas.microsoft.com/office/drawing/2014/main" id="{413A973D-9531-47B0-B6AC-AF191A5F7374}"/>
              </a:ext>
            </a:extLst>
          </p:cNvPr>
          <p:cNvGrpSpPr/>
          <p:nvPr/>
        </p:nvGrpSpPr>
        <p:grpSpPr>
          <a:xfrm>
            <a:off x="8670667" y="3872204"/>
            <a:ext cx="3272515" cy="2276762"/>
            <a:chOff x="8530708" y="3816220"/>
            <a:chExt cx="3272515" cy="2276762"/>
          </a:xfrm>
        </p:grpSpPr>
        <p:pic>
          <p:nvPicPr>
            <p:cNvPr id="2" name="圖片 1">
              <a:extLst>
                <a:ext uri="{FF2B5EF4-FFF2-40B4-BE49-F238E27FC236}">
                  <a16:creationId xmlns:a16="http://schemas.microsoft.com/office/drawing/2014/main" id="{7813AE73-4B4D-4BF0-93BB-022DC3143FCF}"/>
                </a:ext>
              </a:extLst>
            </p:cNvPr>
            <p:cNvPicPr>
              <a:picLocks noChangeAspect="1"/>
            </p:cNvPicPr>
            <p:nvPr/>
          </p:nvPicPr>
          <p:blipFill rotWithShape="1">
            <a:blip r:embed="rId2"/>
            <a:srcRect t="1640" b="-1"/>
            <a:stretch/>
          </p:blipFill>
          <p:spPr>
            <a:xfrm>
              <a:off x="8530708" y="3993502"/>
              <a:ext cx="3235193" cy="2099480"/>
            </a:xfrm>
            <a:prstGeom prst="rect">
              <a:avLst/>
            </a:prstGeom>
          </p:spPr>
        </p:pic>
        <p:sp>
          <p:nvSpPr>
            <p:cNvPr id="4" name="矩形 3">
              <a:extLst>
                <a:ext uri="{FF2B5EF4-FFF2-40B4-BE49-F238E27FC236}">
                  <a16:creationId xmlns:a16="http://schemas.microsoft.com/office/drawing/2014/main" id="{C4ED25CB-1DED-4604-A5EF-A087016170A5}"/>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38F5E02F-C4C4-4488-894E-1DF9214632D5}"/>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10" name="文字方塊 9">
            <a:extLst>
              <a:ext uri="{FF2B5EF4-FFF2-40B4-BE49-F238E27FC236}">
                <a16:creationId xmlns:a16="http://schemas.microsoft.com/office/drawing/2014/main" id="{7E0C1941-043C-4681-86F6-2CEB1FB8FD34}"/>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sp>
        <p:nvSpPr>
          <p:cNvPr id="11" name="矩形: 圓角 10">
            <a:extLst>
              <a:ext uri="{FF2B5EF4-FFF2-40B4-BE49-F238E27FC236}">
                <a16:creationId xmlns:a16="http://schemas.microsoft.com/office/drawing/2014/main" id="{62148878-B4A1-4468-8C71-441D61B3F83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937742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群組 12">
            <a:extLst>
              <a:ext uri="{FF2B5EF4-FFF2-40B4-BE49-F238E27FC236}">
                <a16:creationId xmlns:a16="http://schemas.microsoft.com/office/drawing/2014/main" id="{55423750-5AC9-4308-9DA3-59CD982379B9}"/>
              </a:ext>
            </a:extLst>
          </p:cNvPr>
          <p:cNvGrpSpPr/>
          <p:nvPr/>
        </p:nvGrpSpPr>
        <p:grpSpPr>
          <a:xfrm>
            <a:off x="237347" y="1985598"/>
            <a:ext cx="6069106" cy="3448622"/>
            <a:chOff x="340659" y="2600246"/>
            <a:chExt cx="6064470" cy="3448622"/>
          </a:xfrm>
        </p:grpSpPr>
        <p:pic>
          <p:nvPicPr>
            <p:cNvPr id="6146" name="Picture 2" descr="Different Types of Cross-Validations in Machine Learning.">
              <a:extLst>
                <a:ext uri="{FF2B5EF4-FFF2-40B4-BE49-F238E27FC236}">
                  <a16:creationId xmlns:a16="http://schemas.microsoft.com/office/drawing/2014/main" id="{99184AEA-6665-42A0-B052-FE4614C06A3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1717"/>
            <a:stretch/>
          </p:blipFill>
          <p:spPr bwMode="auto">
            <a:xfrm>
              <a:off x="340659" y="2600246"/>
              <a:ext cx="5814242" cy="344862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6026786-2D5E-4102-B298-0CF658704FC0}"/>
                </a:ext>
              </a:extLst>
            </p:cNvPr>
            <p:cNvSpPr/>
            <p:nvPr/>
          </p:nvSpPr>
          <p:spPr>
            <a:xfrm>
              <a:off x="4998454" y="2832847"/>
              <a:ext cx="582706" cy="215152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EBDA18D7-AC1E-4217-A1E7-AB6B1FDF2861}"/>
                </a:ext>
              </a:extLst>
            </p:cNvPr>
            <p:cNvSpPr/>
            <p:nvPr/>
          </p:nvSpPr>
          <p:spPr>
            <a:xfrm>
              <a:off x="4998454" y="4984377"/>
              <a:ext cx="582706" cy="69028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箭號: 向右 3">
              <a:extLst>
                <a:ext uri="{FF2B5EF4-FFF2-40B4-BE49-F238E27FC236}">
                  <a16:creationId xmlns:a16="http://schemas.microsoft.com/office/drawing/2014/main" id="{ED28C6C6-0F4C-4975-8C13-43EF2BBD7049}"/>
                </a:ext>
              </a:extLst>
            </p:cNvPr>
            <p:cNvSpPr/>
            <p:nvPr/>
          </p:nvSpPr>
          <p:spPr>
            <a:xfrm>
              <a:off x="2524194" y="3908611"/>
              <a:ext cx="233083" cy="5289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文字方塊 10">
              <a:extLst>
                <a:ext uri="{FF2B5EF4-FFF2-40B4-BE49-F238E27FC236}">
                  <a16:creationId xmlns:a16="http://schemas.microsoft.com/office/drawing/2014/main" id="{52C034D8-DBC1-4BC0-806D-8DDED4CC62BE}"/>
                </a:ext>
              </a:extLst>
            </p:cNvPr>
            <p:cNvSpPr txBox="1"/>
            <p:nvPr/>
          </p:nvSpPr>
          <p:spPr>
            <a:xfrm>
              <a:off x="5644985" y="3439756"/>
              <a:ext cx="760144" cy="276999"/>
            </a:xfrm>
            <a:prstGeom prst="rect">
              <a:avLst/>
            </a:prstGeom>
            <a:noFill/>
          </p:spPr>
          <p:txBody>
            <a:bodyPr wrap="none" rtlCol="0">
              <a:spAutoFit/>
            </a:bodyPr>
            <a:lstStyle/>
            <a:p>
              <a:r>
                <a:rPr lang="en-US" altLang="zh-TW" sz="1200" b="1" i="1" dirty="0">
                  <a:solidFill>
                    <a:schemeClr val="accent6">
                      <a:lumMod val="10000"/>
                    </a:schemeClr>
                  </a:solidFill>
                </a:rPr>
                <a:t>Training</a:t>
              </a:r>
              <a:endParaRPr lang="zh-TW" altLang="en-US" sz="1200" b="1" i="1" dirty="0">
                <a:solidFill>
                  <a:schemeClr val="accent6">
                    <a:lumMod val="10000"/>
                  </a:schemeClr>
                </a:solidFill>
              </a:endParaRPr>
            </a:p>
          </p:txBody>
        </p:sp>
        <p:sp>
          <p:nvSpPr>
            <p:cNvPr id="12" name="文字方塊 11">
              <a:extLst>
                <a:ext uri="{FF2B5EF4-FFF2-40B4-BE49-F238E27FC236}">
                  <a16:creationId xmlns:a16="http://schemas.microsoft.com/office/drawing/2014/main" id="{FE5EBABE-6052-4826-8F69-38C03D45BBA2}"/>
                </a:ext>
              </a:extLst>
            </p:cNvPr>
            <p:cNvSpPr txBox="1"/>
            <p:nvPr/>
          </p:nvSpPr>
          <p:spPr>
            <a:xfrm>
              <a:off x="5644985" y="5106279"/>
              <a:ext cx="691215" cy="276999"/>
            </a:xfrm>
            <a:prstGeom prst="rect">
              <a:avLst/>
            </a:prstGeom>
            <a:noFill/>
          </p:spPr>
          <p:txBody>
            <a:bodyPr wrap="none" rtlCol="0">
              <a:spAutoFit/>
            </a:bodyPr>
            <a:lstStyle/>
            <a:p>
              <a:r>
                <a:rPr lang="en-US" altLang="zh-TW" sz="1200" b="1" i="1" dirty="0">
                  <a:solidFill>
                    <a:schemeClr val="accent6">
                      <a:lumMod val="10000"/>
                    </a:schemeClr>
                  </a:solidFill>
                </a:rPr>
                <a:t>Testing</a:t>
              </a:r>
              <a:endParaRPr lang="zh-TW" altLang="en-US" sz="1200" b="1" i="1" dirty="0">
                <a:solidFill>
                  <a:schemeClr val="accent6">
                    <a:lumMod val="10000"/>
                  </a:schemeClr>
                </a:solidFill>
              </a:endParaRPr>
            </a:p>
          </p:txBody>
        </p:sp>
      </p:grpSp>
      <p:sp>
        <p:nvSpPr>
          <p:cNvPr id="5" name="矩形 4">
            <a:extLst>
              <a:ext uri="{FF2B5EF4-FFF2-40B4-BE49-F238E27FC236}">
                <a16:creationId xmlns:a16="http://schemas.microsoft.com/office/drawing/2014/main" id="{C5FB080E-5009-4C02-88AD-68486F0CC771}"/>
              </a:ext>
            </a:extLst>
          </p:cNvPr>
          <p:cNvSpPr/>
          <p:nvPr/>
        </p:nvSpPr>
        <p:spPr>
          <a:xfrm>
            <a:off x="340659" y="1711325"/>
            <a:ext cx="6069106" cy="369332"/>
          </a:xfrm>
          <a:prstGeom prst="rect">
            <a:avLst/>
          </a:prstGeom>
        </p:spPr>
        <p:txBody>
          <a:bodyPr wrap="square">
            <a:spAutoFit/>
          </a:bodyPr>
          <a:lstStyle/>
          <a:p>
            <a:pPr algn="ctr"/>
            <a:r>
              <a:rPr lang="en-US" altLang="zh-TW" b="1" dirty="0">
                <a:solidFill>
                  <a:srgbClr val="0D0D0D"/>
                </a:solidFill>
                <a:latin typeface="微軟正黑體" panose="020B0604030504040204" pitchFamily="34" charset="-120"/>
                <a:ea typeface="微軟正黑體" panose="020B0604030504040204" pitchFamily="34" charset="-120"/>
              </a:rPr>
              <a:t>Stratified K-Fold</a:t>
            </a:r>
            <a:endParaRPr lang="zh-TW" altLang="en-US" dirty="0">
              <a:solidFill>
                <a:srgbClr val="0D0D0D"/>
              </a:solidFill>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94AD18CC-A290-44D0-9154-87C594352393}"/>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dirty="0"/>
              <a:t>問題防堵</a:t>
            </a:r>
            <a:r>
              <a:rPr lang="en-US" altLang="zh-TW" dirty="0"/>
              <a:t>:</a:t>
            </a:r>
            <a:r>
              <a:rPr lang="zh-TW" altLang="en-US" dirty="0"/>
              <a:t> </a:t>
            </a:r>
            <a:r>
              <a:rPr lang="en-US" altLang="zh-TW" dirty="0"/>
              <a:t>K-Fold </a:t>
            </a:r>
            <a:r>
              <a:rPr lang="zh-TW" altLang="en-US" dirty="0"/>
              <a:t>交叉驗證</a:t>
            </a:r>
            <a:r>
              <a:rPr lang="en-US" altLang="zh-TW" dirty="0"/>
              <a:t>-</a:t>
            </a:r>
            <a:r>
              <a:rPr lang="zh-TW" altLang="en-US" dirty="0"/>
              <a:t>資料不平衡處理</a:t>
            </a:r>
            <a:endParaRPr lang="en-US" altLang="zh-TW" dirty="0"/>
          </a:p>
        </p:txBody>
      </p:sp>
      <p:sp>
        <p:nvSpPr>
          <p:cNvPr id="8" name="矩形 7">
            <a:extLst>
              <a:ext uri="{FF2B5EF4-FFF2-40B4-BE49-F238E27FC236}">
                <a16:creationId xmlns:a16="http://schemas.microsoft.com/office/drawing/2014/main" id="{C4EFEA7E-DCDE-48F7-B07E-89FA2C80278F}"/>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0" name="圖片 9">
            <a:extLst>
              <a:ext uri="{FF2B5EF4-FFF2-40B4-BE49-F238E27FC236}">
                <a16:creationId xmlns:a16="http://schemas.microsoft.com/office/drawing/2014/main" id="{49B8B142-C4A7-479A-9D38-CE6F67E8F8CC}"/>
              </a:ext>
            </a:extLst>
          </p:cNvPr>
          <p:cNvPicPr>
            <a:picLocks noChangeAspect="1"/>
          </p:cNvPicPr>
          <p:nvPr/>
        </p:nvPicPr>
        <p:blipFill>
          <a:blip r:embed="rId4"/>
          <a:stretch>
            <a:fillRect/>
          </a:stretch>
        </p:blipFill>
        <p:spPr>
          <a:xfrm>
            <a:off x="6755892" y="2789419"/>
            <a:ext cx="5198761" cy="1963297"/>
          </a:xfrm>
          <a:prstGeom prst="rect">
            <a:avLst/>
          </a:prstGeom>
        </p:spPr>
      </p:pic>
      <p:sp>
        <p:nvSpPr>
          <p:cNvPr id="14" name="矩形 13">
            <a:extLst>
              <a:ext uri="{FF2B5EF4-FFF2-40B4-BE49-F238E27FC236}">
                <a16:creationId xmlns:a16="http://schemas.microsoft.com/office/drawing/2014/main" id="{F3C6A766-C830-429E-86BE-3C8C1EE89C3C}"/>
              </a:ext>
            </a:extLst>
          </p:cNvPr>
          <p:cNvSpPr/>
          <p:nvPr/>
        </p:nvSpPr>
        <p:spPr>
          <a:xfrm>
            <a:off x="6698252" y="1735953"/>
            <a:ext cx="5362684" cy="369332"/>
          </a:xfrm>
          <a:prstGeom prst="rect">
            <a:avLst/>
          </a:prstGeom>
        </p:spPr>
        <p:txBody>
          <a:bodyPr wrap="square">
            <a:spAutoFit/>
          </a:bodyPr>
          <a:lstStyle/>
          <a:p>
            <a:pPr algn="ctr"/>
            <a:r>
              <a:rPr lang="en-US" altLang="zh-TW" b="1" dirty="0">
                <a:solidFill>
                  <a:srgbClr val="0D0D0D"/>
                </a:solidFill>
                <a:latin typeface="微軟正黑體" panose="020B0604030504040204" pitchFamily="34" charset="-120"/>
                <a:ea typeface="微軟正黑體" panose="020B0604030504040204" pitchFamily="34" charset="-120"/>
              </a:rPr>
              <a:t>Over-sampling /</a:t>
            </a:r>
            <a:r>
              <a:rPr lang="zh-TW" altLang="en-US" b="1" dirty="0">
                <a:solidFill>
                  <a:srgbClr val="0D0D0D"/>
                </a:solidFill>
                <a:latin typeface="微軟正黑體" panose="020B0604030504040204" pitchFamily="34" charset="-120"/>
                <a:ea typeface="微軟正黑體" panose="020B0604030504040204" pitchFamily="34" charset="-120"/>
              </a:rPr>
              <a:t> </a:t>
            </a:r>
            <a:r>
              <a:rPr lang="en-US" altLang="zh-TW" b="1" dirty="0">
                <a:solidFill>
                  <a:srgbClr val="0D0D0D"/>
                </a:solidFill>
                <a:latin typeface="微軟正黑體" panose="020B0604030504040204" pitchFamily="34" charset="-120"/>
                <a:ea typeface="微軟正黑體" panose="020B0604030504040204" pitchFamily="34" charset="-120"/>
              </a:rPr>
              <a:t>Under-sampling</a:t>
            </a:r>
            <a:endParaRPr lang="en-US" altLang="zh-TW" dirty="0">
              <a:solidFill>
                <a:srgbClr val="0D0D0D"/>
              </a:solidFill>
              <a:latin typeface="微軟正黑體" panose="020B0604030504040204" pitchFamily="34" charset="-120"/>
              <a:ea typeface="微軟正黑體" panose="020B0604030504040204" pitchFamily="34" charset="-120"/>
            </a:endParaRPr>
          </a:p>
        </p:txBody>
      </p:sp>
      <p:sp>
        <p:nvSpPr>
          <p:cNvPr id="15" name="矩形 14">
            <a:extLst>
              <a:ext uri="{FF2B5EF4-FFF2-40B4-BE49-F238E27FC236}">
                <a16:creationId xmlns:a16="http://schemas.microsoft.com/office/drawing/2014/main" id="{21BCB3CB-5211-4CB5-8A0E-90E68CF93603}"/>
              </a:ext>
            </a:extLst>
          </p:cNvPr>
          <p:cNvSpPr/>
          <p:nvPr/>
        </p:nvSpPr>
        <p:spPr>
          <a:xfrm>
            <a:off x="6755892" y="5459238"/>
            <a:ext cx="5362684" cy="307777"/>
          </a:xfrm>
          <a:prstGeom prst="rect">
            <a:avLst/>
          </a:prstGeom>
        </p:spPr>
        <p:txBody>
          <a:bodyPr wrap="square">
            <a:spAutoFit/>
          </a:bodyPr>
          <a:lstStyle/>
          <a:p>
            <a:r>
              <a:rPr lang="zh-TW" altLang="en-US" sz="1400" dirty="0">
                <a:solidFill>
                  <a:srgbClr val="0D0D0D"/>
                </a:solidFill>
                <a:latin typeface="微軟正黑體" panose="020B0604030504040204" pitchFamily="34" charset="-120"/>
                <a:ea typeface="微軟正黑體" panose="020B0604030504040204" pitchFamily="34" charset="-120"/>
              </a:rPr>
              <a:t>在訓練資料上進行過度取樣或不足取樣，以平衡不同類別的數量</a:t>
            </a:r>
            <a:endParaRPr lang="en-US" altLang="zh-TW" sz="1400" dirty="0">
              <a:solidFill>
                <a:srgbClr val="0D0D0D"/>
              </a:solidFill>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EA23A121-E2A3-4196-BCDF-CD526D3FF04A}"/>
              </a:ext>
            </a:extLst>
          </p:cNvPr>
          <p:cNvSpPr/>
          <p:nvPr/>
        </p:nvSpPr>
        <p:spPr>
          <a:xfrm>
            <a:off x="400098" y="5505405"/>
            <a:ext cx="5754803" cy="523220"/>
          </a:xfrm>
          <a:prstGeom prst="rect">
            <a:avLst/>
          </a:prstGeom>
        </p:spPr>
        <p:txBody>
          <a:bodyPr wrap="square">
            <a:spAutoFit/>
          </a:bodyPr>
          <a:lstStyle/>
          <a:p>
            <a:r>
              <a:rPr lang="zh-TW" altLang="en-US" sz="1400" dirty="0">
                <a:solidFill>
                  <a:srgbClr val="0D0D0D"/>
                </a:solidFill>
                <a:latin typeface="微軟正黑體" panose="020B0604030504040204" pitchFamily="34" charset="-120"/>
                <a:ea typeface="微軟正黑體" panose="020B0604030504040204" pitchFamily="34" charset="-120"/>
              </a:rPr>
              <a:t>使用分層 </a:t>
            </a:r>
            <a:r>
              <a:rPr lang="en-US" altLang="zh-TW" sz="1400" dirty="0">
                <a:solidFill>
                  <a:srgbClr val="0D0D0D"/>
                </a:solidFill>
                <a:latin typeface="微軟正黑體" panose="020B0604030504040204" pitchFamily="34" charset="-120"/>
                <a:ea typeface="微軟正黑體" panose="020B0604030504040204" pitchFamily="34" charset="-120"/>
              </a:rPr>
              <a:t>K-fold </a:t>
            </a:r>
            <a:r>
              <a:rPr lang="zh-TW" altLang="en-US" sz="1400" dirty="0">
                <a:solidFill>
                  <a:srgbClr val="0D0D0D"/>
                </a:solidFill>
                <a:latin typeface="微軟正黑體" panose="020B0604030504040204" pitchFamily="34" charset="-120"/>
                <a:ea typeface="微軟正黑體" panose="020B0604030504040204" pitchFamily="34" charset="-120"/>
              </a:rPr>
              <a:t>交叉驗證，確保每個 </a:t>
            </a:r>
            <a:r>
              <a:rPr lang="en-US" altLang="zh-TW" sz="1400" dirty="0">
                <a:solidFill>
                  <a:srgbClr val="0D0D0D"/>
                </a:solidFill>
                <a:latin typeface="微軟正黑體" panose="020B0604030504040204" pitchFamily="34" charset="-120"/>
                <a:ea typeface="微軟正黑體" panose="020B0604030504040204" pitchFamily="34" charset="-120"/>
              </a:rPr>
              <a:t>fold </a:t>
            </a:r>
            <a:r>
              <a:rPr lang="zh-TW" altLang="en-US" sz="1400" dirty="0">
                <a:solidFill>
                  <a:srgbClr val="0D0D0D"/>
                </a:solidFill>
                <a:latin typeface="微軟正黑體" panose="020B0604030504040204" pitchFamily="34" charset="-120"/>
                <a:ea typeface="微軟正黑體" panose="020B0604030504040204" pitchFamily="34" charset="-120"/>
              </a:rPr>
              <a:t>中的類別分佈與整體資料集一致，這樣可以減少資料不平衡的影響</a:t>
            </a:r>
            <a:endParaRPr lang="en-US" altLang="zh-TW" sz="1400" dirty="0">
              <a:solidFill>
                <a:srgbClr val="0D0D0D"/>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68809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r>
              <a:rPr kumimoji="0" lang="en-US" altLang="zh-TW" sz="280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Fine Tune</a:t>
            </a:r>
            <a:endParaRPr kumimoji="0" lang="zh-TW" altLang="en-US" sz="280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9019415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139883F-F7EF-44C0-A6DE-A85CC3BF9FBB}"/>
              </a:ext>
            </a:extLst>
          </p:cNvPr>
          <p:cNvSpPr txBox="1"/>
          <p:nvPr/>
        </p:nvSpPr>
        <p:spPr>
          <a:xfrm>
            <a:off x="390524" y="1340768"/>
            <a:ext cx="5606864" cy="4693593"/>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defRPr/>
            </a:pPr>
            <a:r>
              <a:rPr lang="zh-TW" altLang="en-US" b="1" dirty="0">
                <a:solidFill>
                  <a:srgbClr val="249DCE">
                    <a:lumMod val="75000"/>
                  </a:srgbClr>
                </a:solidFill>
                <a:latin typeface="微軟正黑體" panose="020B0604030504040204" pitchFamily="34" charset="-120"/>
                <a:ea typeface="微軟正黑體" panose="020B0604030504040204" pitchFamily="34" charset="-120"/>
              </a:rPr>
              <a:t>概念</a:t>
            </a:r>
            <a:endParaRPr kumimoji="0" lang="zh-TW" altLang="en-US" sz="18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a:p>
            <a:r>
              <a:rPr lang="zh-TW" altLang="en-US" sz="1200" i="0" dirty="0">
                <a:solidFill>
                  <a:schemeClr val="accent6">
                    <a:lumMod val="10000"/>
                  </a:schemeClr>
                </a:solidFill>
                <a:effectLst/>
                <a:latin typeface="微軟正黑體" panose="020B0604030504040204" pitchFamily="34" charset="-120"/>
                <a:ea typeface="微軟正黑體" panose="020B0604030504040204" pitchFamily="34" charset="-120"/>
              </a:rPr>
              <a:t>模型評估和調參是模型開發過程中至關重要的步驟。這些技術和方法可以提升模型的性能和穩定性，確保其泛化能力和可靠性。</a:t>
            </a:r>
            <a:endParaRPr lang="en-US" altLang="zh-TW" sz="1200" i="0" dirty="0">
              <a:solidFill>
                <a:schemeClr val="accent6">
                  <a:lumMod val="10000"/>
                </a:schemeClr>
              </a:solidFill>
              <a:effectLst/>
              <a:latin typeface="微軟正黑體" panose="020B0604030504040204" pitchFamily="34" charset="-120"/>
              <a:ea typeface="微軟正黑體" panose="020B0604030504040204" pitchFamily="34" charset="-120"/>
            </a:endParaRPr>
          </a:p>
          <a:p>
            <a:pPr lvl="1"/>
            <a:endParaRPr lang="en-US" altLang="zh-TW" sz="1200" i="0" dirty="0">
              <a:solidFill>
                <a:schemeClr val="accent6">
                  <a:lumMod val="10000"/>
                </a:schemeClr>
              </a:solidFill>
              <a:effectLs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b="1" i="0" dirty="0">
                <a:solidFill>
                  <a:schemeClr val="accent6">
                    <a:lumMod val="10000"/>
                  </a:schemeClr>
                </a:solidFill>
                <a:effectLst/>
                <a:latin typeface="微軟正黑體" panose="020B0604030504040204" pitchFamily="34" charset="-120"/>
                <a:ea typeface="微軟正黑體" panose="020B0604030504040204" pitchFamily="34" charset="-120"/>
              </a:rPr>
              <a:t>網格搜索（</a:t>
            </a:r>
            <a:r>
              <a:rPr lang="en-US" altLang="zh-TW" sz="1600" b="1" i="0" dirty="0">
                <a:solidFill>
                  <a:schemeClr val="accent6">
                    <a:lumMod val="10000"/>
                  </a:schemeClr>
                </a:solidFill>
                <a:effectLst/>
                <a:latin typeface="微軟正黑體" panose="020B0604030504040204" pitchFamily="34" charset="-120"/>
                <a:ea typeface="微軟正黑體" panose="020B0604030504040204" pitchFamily="34" charset="-120"/>
              </a:rPr>
              <a:t>Grid Search</a:t>
            </a:r>
            <a:r>
              <a:rPr lang="zh-TW" altLang="en-US" sz="1600" b="1" i="0" dirty="0">
                <a:solidFill>
                  <a:schemeClr val="accent6">
                    <a:lumMod val="10000"/>
                  </a:schemeClr>
                </a:solidFill>
                <a:effectLst/>
                <a:latin typeface="微軟正黑體" panose="020B0604030504040204" pitchFamily="34" charset="-120"/>
                <a:ea typeface="微軟正黑體" panose="020B0604030504040204" pitchFamily="34" charset="-120"/>
              </a:rPr>
              <a:t>）</a:t>
            </a:r>
            <a:r>
              <a:rPr lang="en-US" altLang="zh-TW" sz="1600" b="1" i="0" dirty="0">
                <a:solidFill>
                  <a:schemeClr val="accent6">
                    <a:lumMod val="10000"/>
                  </a:schemeClr>
                </a:solidFill>
                <a:effectLst/>
                <a:latin typeface="微軟正黑體" panose="020B0604030504040204" pitchFamily="34" charset="-120"/>
                <a:ea typeface="微軟正黑體" panose="020B0604030504040204" pitchFamily="34" charset="-120"/>
              </a:rPr>
              <a:t>: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窮舉搜索</a:t>
            </a: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在所有可能的參數中，透過</a:t>
            </a:r>
            <a:r>
              <a:rPr lang="zh-TW" altLang="en-US" sz="1200" dirty="0">
                <a:solidFill>
                  <a:srgbClr val="0070C0"/>
                </a:solidFill>
                <a:latin typeface="微軟正黑體" panose="020B0604030504040204" pitchFamily="34" charset="-120"/>
                <a:ea typeface="微軟正黑體" panose="020B0604030504040204" pitchFamily="34" charset="-120"/>
              </a:rPr>
              <a:t>排列組合嘗試每一種可能性</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將表現最好的參數最為最終的超參數搜尋結果。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缺點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 </a:t>
            </a: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有許多超參數要尋找時，排列組合就會變非常多，導致搜索的時間變長花費的資源也變大。 因此這種暴力式的搜索方法適合在小的資料集上被採用</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dirty="0" err="1">
                <a:solidFill>
                  <a:schemeClr val="accent6">
                    <a:lumMod val="10000"/>
                  </a:schemeClr>
                </a:solidFill>
                <a:latin typeface="微軟正黑體" panose="020B0604030504040204" pitchFamily="34" charset="-120"/>
                <a:ea typeface="微軟正黑體" panose="020B0604030504040204" pitchFamily="34" charset="-120"/>
              </a:rPr>
              <a:t>Sklearn</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中有提供 </a:t>
            </a:r>
            <a:r>
              <a:rPr lang="en-US" altLang="zh-TW" sz="1200" dirty="0" err="1">
                <a:solidFill>
                  <a:srgbClr val="0070C0"/>
                </a:solidFill>
                <a:latin typeface="微軟正黑體" panose="020B0604030504040204" pitchFamily="34" charset="-120"/>
                <a:ea typeface="微軟正黑體" panose="020B0604030504040204" pitchFamily="34" charset="-120"/>
              </a:rPr>
              <a:t>GridSearchCV</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方法，可設定參數列表，並透過所有可能的參數組合一 個個嘗試找到最合適的參數</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i="0" dirty="0">
              <a:solidFill>
                <a:schemeClr val="accent6">
                  <a:lumMod val="10000"/>
                </a:schemeClr>
              </a:solidFill>
              <a:effectLs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b="1" i="0" dirty="0">
                <a:solidFill>
                  <a:schemeClr val="accent6">
                    <a:lumMod val="10000"/>
                  </a:schemeClr>
                </a:solidFill>
                <a:effectLst/>
                <a:latin typeface="微軟正黑體" panose="020B0604030504040204" pitchFamily="34" charset="-120"/>
                <a:ea typeface="微軟正黑體" panose="020B0604030504040204" pitchFamily="34" charset="-120"/>
              </a:rPr>
              <a:t>隨機搜索（</a:t>
            </a:r>
            <a:r>
              <a:rPr lang="en-US" altLang="zh-TW" sz="1600" b="1" i="0" dirty="0">
                <a:solidFill>
                  <a:schemeClr val="accent6">
                    <a:lumMod val="10000"/>
                  </a:schemeClr>
                </a:solidFill>
                <a:effectLst/>
                <a:latin typeface="微軟正黑體" panose="020B0604030504040204" pitchFamily="34" charset="-120"/>
                <a:ea typeface="微軟正黑體" panose="020B0604030504040204" pitchFamily="34" charset="-120"/>
              </a:rPr>
              <a:t>Random Search</a:t>
            </a:r>
            <a:r>
              <a:rPr lang="zh-TW" altLang="en-US" sz="1600" b="1" i="0" dirty="0">
                <a:solidFill>
                  <a:schemeClr val="accent6">
                    <a:lumMod val="10000"/>
                  </a:schemeClr>
                </a:solidFill>
                <a:effectLst/>
                <a:latin typeface="微軟正黑體" panose="020B0604030504040204" pitchFamily="34" charset="-120"/>
                <a:ea typeface="微軟正黑體" panose="020B0604030504040204" pitchFamily="34" charset="-120"/>
              </a:rPr>
              <a:t>）</a:t>
            </a:r>
            <a:r>
              <a:rPr lang="en-US" altLang="zh-TW" sz="1600" b="1" i="0" dirty="0">
                <a:solidFill>
                  <a:schemeClr val="accent6">
                    <a:lumMod val="10000"/>
                  </a:schemeClr>
                </a:solidFill>
                <a:effectLst/>
                <a:latin typeface="微軟正黑體" panose="020B0604030504040204" pitchFamily="34" charset="-120"/>
                <a:ea typeface="微軟正黑體" panose="020B0604030504040204" pitchFamily="34" charset="-120"/>
              </a:rPr>
              <a:t>:</a:t>
            </a:r>
            <a:r>
              <a:rPr lang="zh-TW" altLang="en-US" sz="1600" b="1" i="0" dirty="0">
                <a:solidFill>
                  <a:schemeClr val="accent6">
                    <a:lumMod val="10000"/>
                  </a:schemeClr>
                </a:solidFill>
                <a:effectLst/>
                <a:latin typeface="微軟正黑體" panose="020B0604030504040204" pitchFamily="34" charset="-120"/>
                <a:ea typeface="微軟正黑體" panose="020B0604030504040204" pitchFamily="34" charset="-120"/>
              </a:rPr>
              <a:t> </a:t>
            </a:r>
            <a:endParaRPr lang="en-US" altLang="zh-TW" sz="1600" b="1" i="0" dirty="0">
              <a:solidFill>
                <a:schemeClr val="accent6">
                  <a:lumMod val="10000"/>
                </a:schemeClr>
              </a:solidFill>
              <a:effectLs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在所有可能的候選參數中</a:t>
            </a:r>
            <a:r>
              <a:rPr lang="zh-TW" altLang="en-US" sz="1200" dirty="0">
                <a:solidFill>
                  <a:srgbClr val="0070C0"/>
                </a:solidFill>
                <a:latin typeface="微軟正黑體" panose="020B0604030504040204" pitchFamily="34" charset="-120"/>
                <a:ea typeface="微軟正黑體" panose="020B0604030504040204" pitchFamily="34" charset="-120"/>
              </a:rPr>
              <a:t>隨機</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挑選一個數值並嘗試。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優點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 </a:t>
            </a: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如需調的參數較多時，使用隨機搜索可以降低搜索時間，同時又能確保一定的模型準確性。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dirty="0" err="1">
                <a:solidFill>
                  <a:schemeClr val="accent6">
                    <a:lumMod val="10000"/>
                  </a:schemeClr>
                </a:solidFill>
                <a:latin typeface="微軟正黑體" panose="020B0604030504040204" pitchFamily="34" charset="-120"/>
                <a:ea typeface="微軟正黑體" panose="020B0604030504040204" pitchFamily="34" charset="-120"/>
              </a:rPr>
              <a:t>Sklearn</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有提供 </a:t>
            </a:r>
            <a:r>
              <a:rPr lang="en-US" altLang="zh-TW" sz="1200" dirty="0" err="1">
                <a:solidFill>
                  <a:srgbClr val="0070C0"/>
                </a:solidFill>
                <a:latin typeface="微軟正黑體" panose="020B0604030504040204" pitchFamily="34" charset="-120"/>
                <a:ea typeface="微軟正黑體" panose="020B0604030504040204" pitchFamily="34" charset="-120"/>
              </a:rPr>
              <a:t>RandomizedSearchCV</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方法可以呼叫，與網格搜索的差別在於可將欲搜尋的超參數設定一個期望的範圍。該方法會在此範圍中隨機抽一個數值並進行模型訓練並 驗證模型。並找出所有隨機組合中表現最好的一組超參數。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3" y="116631"/>
            <a:ext cx="2130959"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Hyper Parameter Optimal</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6" name="標題 1">
            <a:extLst>
              <a:ext uri="{FF2B5EF4-FFF2-40B4-BE49-F238E27FC236}">
                <a16:creationId xmlns:a16="http://schemas.microsoft.com/office/drawing/2014/main" id="{9633B459-CD1E-4B57-AF15-6B4981B29061}"/>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r>
              <a:rPr lang="zh-TW" altLang="en-US" dirty="0"/>
              <a:t>超參數微調 </a:t>
            </a:r>
          </a:p>
        </p:txBody>
      </p:sp>
      <p:pic>
        <p:nvPicPr>
          <p:cNvPr id="3" name="圖片 2">
            <a:extLst>
              <a:ext uri="{FF2B5EF4-FFF2-40B4-BE49-F238E27FC236}">
                <a16:creationId xmlns:a16="http://schemas.microsoft.com/office/drawing/2014/main" id="{73B65BD8-3733-4C43-B8AB-EC50E23101BC}"/>
              </a:ext>
            </a:extLst>
          </p:cNvPr>
          <p:cNvPicPr>
            <a:picLocks noChangeAspect="1"/>
          </p:cNvPicPr>
          <p:nvPr/>
        </p:nvPicPr>
        <p:blipFill>
          <a:blip r:embed="rId3"/>
          <a:stretch>
            <a:fillRect/>
          </a:stretch>
        </p:blipFill>
        <p:spPr>
          <a:xfrm>
            <a:off x="6412292" y="2898322"/>
            <a:ext cx="5276099" cy="1863051"/>
          </a:xfrm>
          <a:prstGeom prst="rect">
            <a:avLst/>
          </a:prstGeom>
        </p:spPr>
      </p:pic>
    </p:spTree>
    <p:extLst>
      <p:ext uri="{BB962C8B-B14F-4D97-AF65-F5344CB8AC3E}">
        <p14:creationId xmlns:p14="http://schemas.microsoft.com/office/powerpoint/2010/main" val="31364443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28061A6-D991-41DF-8853-38995649B5DE}"/>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圓角 6">
            <a:extLst>
              <a:ext uri="{FF2B5EF4-FFF2-40B4-BE49-F238E27FC236}">
                <a16:creationId xmlns:a16="http://schemas.microsoft.com/office/drawing/2014/main" id="{6E7F4F13-64B4-4682-9571-B727D53042B9}"/>
              </a:ext>
            </a:extLst>
          </p:cNvPr>
          <p:cNvSpPr/>
          <p:nvPr/>
        </p:nvSpPr>
        <p:spPr>
          <a:xfrm>
            <a:off x="191343" y="116631"/>
            <a:ext cx="2130959"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Hyper Parameter Optimal</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標題 1">
            <a:extLst>
              <a:ext uri="{FF2B5EF4-FFF2-40B4-BE49-F238E27FC236}">
                <a16:creationId xmlns:a16="http://schemas.microsoft.com/office/drawing/2014/main" id="{7767420A-D011-4D04-BD47-9C016C50E61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r>
              <a:rPr lang="zh-TW" altLang="en-US" dirty="0"/>
              <a:t>貝葉斯優化（</a:t>
            </a:r>
            <a:r>
              <a:rPr lang="en-US" altLang="zh-TW" dirty="0"/>
              <a:t>Bayesian Optimization</a:t>
            </a:r>
            <a:r>
              <a:rPr lang="zh-TW" altLang="en-US" dirty="0"/>
              <a:t>）</a:t>
            </a:r>
          </a:p>
        </p:txBody>
      </p:sp>
      <p:sp>
        <p:nvSpPr>
          <p:cNvPr id="5" name="矩形 4">
            <a:extLst>
              <a:ext uri="{FF2B5EF4-FFF2-40B4-BE49-F238E27FC236}">
                <a16:creationId xmlns:a16="http://schemas.microsoft.com/office/drawing/2014/main" id="{3ED83450-4C02-4A1E-A60D-D2BB42557D69}"/>
              </a:ext>
            </a:extLst>
          </p:cNvPr>
          <p:cNvSpPr/>
          <p:nvPr/>
        </p:nvSpPr>
        <p:spPr>
          <a:xfrm>
            <a:off x="449003" y="1467665"/>
            <a:ext cx="4768455" cy="2308324"/>
          </a:xfrm>
          <a:prstGeom prst="rect">
            <a:avLst/>
          </a:prstGeom>
        </p:spPr>
        <p:txBody>
          <a:bodyPr wrap="square">
            <a:spAutoFit/>
          </a:bodyPr>
          <a:lstStyle/>
          <a:p>
            <a:pPr marL="228600" indent="-228600">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初始觀測</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隨機選取幾組超參數，計算黑箱函數的輸出，獲得初始數據。</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indent="-228600">
              <a:buFont typeface="+mj-lt"/>
              <a:buAutoNum type="arabicPeriod"/>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構建代理模型</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使用初始數據訓練代理模型，近似黑箱函數。</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indent="-228600">
              <a:buFont typeface="+mj-lt"/>
              <a:buAutoNum type="arabicPeriod"/>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優化獲得函數</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通過優化獲得函數選擇下一組超參數。</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indent="-228600">
              <a:buFont typeface="+mj-lt"/>
              <a:buAutoNum type="arabicPeriod"/>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更新代理模型</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使用新選擇的超參數進行黑箱函數計算，並將結果加入數據集中，更新代理模型。</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indent="-228600">
              <a:buFont typeface="+mj-lt"/>
              <a:buAutoNum type="arabicPeriod"/>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indent="-228600">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重複步驟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3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和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4</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不斷重複，直到滿足終止條件，如達到最大迭代次數或性能提升不明顯。</a:t>
            </a:r>
          </a:p>
        </p:txBody>
      </p:sp>
      <p:sp>
        <p:nvSpPr>
          <p:cNvPr id="9" name="矩形 8">
            <a:extLst>
              <a:ext uri="{FF2B5EF4-FFF2-40B4-BE49-F238E27FC236}">
                <a16:creationId xmlns:a16="http://schemas.microsoft.com/office/drawing/2014/main" id="{464BAB51-6783-42AD-92B6-A58659C178CA}"/>
              </a:ext>
            </a:extLst>
          </p:cNvPr>
          <p:cNvSpPr/>
          <p:nvPr/>
        </p:nvSpPr>
        <p:spPr>
          <a:xfrm>
            <a:off x="556579" y="4469376"/>
            <a:ext cx="4660880" cy="461665"/>
          </a:xfrm>
          <a:prstGeom prst="rect">
            <a:avLst/>
          </a:prstGeom>
          <a:solidFill>
            <a:srgbClr val="FFC000"/>
          </a:solidFill>
        </p:spPr>
        <p:txBody>
          <a:bodyPr wrap="square">
            <a:spAutoFit/>
          </a:bodyPr>
          <a:lstStyle/>
          <a:p>
            <a:r>
              <a:rPr lang="zh-TW" altLang="en-US" sz="1200" b="1" i="0" dirty="0">
                <a:solidFill>
                  <a:srgbClr val="0D0D0D"/>
                </a:solidFill>
                <a:effectLst/>
                <a:latin typeface="微軟正黑體" panose="020B0604030504040204" pitchFamily="34" charset="-120"/>
                <a:ea typeface="微軟正黑體" panose="020B0604030504040204" pitchFamily="34" charset="-120"/>
              </a:rPr>
              <a:t>貝葉斯優化（</a:t>
            </a:r>
            <a:r>
              <a:rPr lang="en-US" altLang="zh-TW" sz="1200" b="1" i="0" dirty="0">
                <a:solidFill>
                  <a:srgbClr val="0D0D0D"/>
                </a:solidFill>
                <a:effectLst/>
                <a:latin typeface="微軟正黑體" panose="020B0604030504040204" pitchFamily="34" charset="-120"/>
                <a:ea typeface="微軟正黑體" panose="020B0604030504040204" pitchFamily="34" charset="-120"/>
              </a:rPr>
              <a:t>Bayesian Optimization</a:t>
            </a:r>
            <a:r>
              <a:rPr lang="zh-TW" altLang="en-US" sz="1200" b="1" i="0" dirty="0">
                <a:solidFill>
                  <a:srgbClr val="0D0D0D"/>
                </a:solidFill>
                <a:effectLst/>
                <a:latin typeface="微軟正黑體" panose="020B0604030504040204" pitchFamily="34" charset="-120"/>
                <a:ea typeface="微軟正黑體" panose="020B0604030504040204" pitchFamily="34" charset="-120"/>
              </a:rPr>
              <a:t>）是一種基於貝葉斯統計方法的優化技術，主要用於黑箱函數（</a:t>
            </a:r>
            <a:r>
              <a:rPr lang="en-US" altLang="zh-TW" sz="1200" b="1" i="0" dirty="0">
                <a:solidFill>
                  <a:srgbClr val="0D0D0D"/>
                </a:solidFill>
                <a:effectLst/>
                <a:latin typeface="微軟正黑體" panose="020B0604030504040204" pitchFamily="34" charset="-120"/>
                <a:ea typeface="微軟正黑體" panose="020B0604030504040204" pitchFamily="34" charset="-120"/>
              </a:rPr>
              <a:t>black-box function</a:t>
            </a:r>
            <a:r>
              <a:rPr lang="zh-TW" altLang="en-US" sz="1200" b="1" i="0" dirty="0">
                <a:solidFill>
                  <a:srgbClr val="0D0D0D"/>
                </a:solidFill>
                <a:effectLst/>
                <a:latin typeface="微軟正黑體" panose="020B0604030504040204" pitchFamily="34" charset="-120"/>
                <a:ea typeface="微軟正黑體" panose="020B0604030504040204" pitchFamily="34" charset="-120"/>
              </a:rPr>
              <a:t>）的優化。</a:t>
            </a:r>
            <a:endParaRPr lang="en-US" altLang="zh-TW" sz="1200" b="1" i="0" dirty="0">
              <a:solidFill>
                <a:srgbClr val="0D0D0D"/>
              </a:solidFill>
              <a:effectLst/>
              <a:latin typeface="微軟正黑體" panose="020B0604030504040204" pitchFamily="34" charset="-120"/>
              <a:ea typeface="微軟正黑體" panose="020B0604030504040204" pitchFamily="34" charset="-120"/>
            </a:endParaRPr>
          </a:p>
        </p:txBody>
      </p:sp>
      <p:grpSp>
        <p:nvGrpSpPr>
          <p:cNvPr id="13" name="群組 12">
            <a:extLst>
              <a:ext uri="{FF2B5EF4-FFF2-40B4-BE49-F238E27FC236}">
                <a16:creationId xmlns:a16="http://schemas.microsoft.com/office/drawing/2014/main" id="{72FE8763-48C8-4249-A8A5-FFC3E64CEB44}"/>
              </a:ext>
            </a:extLst>
          </p:cNvPr>
          <p:cNvGrpSpPr/>
          <p:nvPr/>
        </p:nvGrpSpPr>
        <p:grpSpPr>
          <a:xfrm>
            <a:off x="7311836" y="1270019"/>
            <a:ext cx="3217087" cy="5011939"/>
            <a:chOff x="7302871" y="1351461"/>
            <a:chExt cx="3217087" cy="5011939"/>
          </a:xfrm>
        </p:grpSpPr>
        <p:pic>
          <p:nvPicPr>
            <p:cNvPr id="4" name="圖片 3">
              <a:extLst>
                <a:ext uri="{FF2B5EF4-FFF2-40B4-BE49-F238E27FC236}">
                  <a16:creationId xmlns:a16="http://schemas.microsoft.com/office/drawing/2014/main" id="{062787AA-F73C-49BB-83F0-D5FF4A485E36}"/>
                </a:ext>
              </a:extLst>
            </p:cNvPr>
            <p:cNvPicPr>
              <a:picLocks noChangeAspect="1"/>
            </p:cNvPicPr>
            <p:nvPr/>
          </p:nvPicPr>
          <p:blipFill rotWithShape="1">
            <a:blip r:embed="rId2"/>
            <a:srcRect r="14711"/>
            <a:stretch/>
          </p:blipFill>
          <p:spPr>
            <a:xfrm>
              <a:off x="7370107" y="1351461"/>
              <a:ext cx="3091705" cy="1460351"/>
            </a:xfrm>
            <a:prstGeom prst="rect">
              <a:avLst/>
            </a:prstGeom>
          </p:spPr>
        </p:pic>
        <p:pic>
          <p:nvPicPr>
            <p:cNvPr id="10" name="圖片 9">
              <a:extLst>
                <a:ext uri="{FF2B5EF4-FFF2-40B4-BE49-F238E27FC236}">
                  <a16:creationId xmlns:a16="http://schemas.microsoft.com/office/drawing/2014/main" id="{CBD1AB41-19CE-4389-BB89-E65288B63A8E}"/>
                </a:ext>
              </a:extLst>
            </p:cNvPr>
            <p:cNvPicPr>
              <a:picLocks noChangeAspect="1"/>
            </p:cNvPicPr>
            <p:nvPr/>
          </p:nvPicPr>
          <p:blipFill rotWithShape="1">
            <a:blip r:embed="rId3"/>
            <a:srcRect r="14954"/>
            <a:stretch/>
          </p:blipFill>
          <p:spPr>
            <a:xfrm>
              <a:off x="7370107" y="3109666"/>
              <a:ext cx="3033193" cy="1436799"/>
            </a:xfrm>
            <a:prstGeom prst="rect">
              <a:avLst/>
            </a:prstGeom>
          </p:spPr>
        </p:pic>
        <p:pic>
          <p:nvPicPr>
            <p:cNvPr id="12" name="圖片 11">
              <a:extLst>
                <a:ext uri="{FF2B5EF4-FFF2-40B4-BE49-F238E27FC236}">
                  <a16:creationId xmlns:a16="http://schemas.microsoft.com/office/drawing/2014/main" id="{9456D9FE-167D-4F0F-A06D-838D4B7E71B7}"/>
                </a:ext>
              </a:extLst>
            </p:cNvPr>
            <p:cNvPicPr>
              <a:picLocks noChangeAspect="1"/>
            </p:cNvPicPr>
            <p:nvPr/>
          </p:nvPicPr>
          <p:blipFill rotWithShape="1">
            <a:blip r:embed="rId4"/>
            <a:srcRect r="14066"/>
            <a:stretch/>
          </p:blipFill>
          <p:spPr>
            <a:xfrm>
              <a:off x="7302871" y="4849880"/>
              <a:ext cx="3217087" cy="1513520"/>
            </a:xfrm>
            <a:prstGeom prst="rect">
              <a:avLst/>
            </a:prstGeom>
          </p:spPr>
        </p:pic>
      </p:grpSp>
      <p:sp>
        <p:nvSpPr>
          <p:cNvPr id="14" name="橢圓 13">
            <a:extLst>
              <a:ext uri="{FF2B5EF4-FFF2-40B4-BE49-F238E27FC236}">
                <a16:creationId xmlns:a16="http://schemas.microsoft.com/office/drawing/2014/main" id="{FC657DEA-A360-4605-9B39-262D68CD2C06}"/>
              </a:ext>
            </a:extLst>
          </p:cNvPr>
          <p:cNvSpPr/>
          <p:nvPr/>
        </p:nvSpPr>
        <p:spPr>
          <a:xfrm>
            <a:off x="9341224" y="3746623"/>
            <a:ext cx="260601" cy="260601"/>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093F0F03-C15C-4A10-8609-D89E628EBC47}"/>
              </a:ext>
            </a:extLst>
          </p:cNvPr>
          <p:cNvSpPr/>
          <p:nvPr/>
        </p:nvSpPr>
        <p:spPr>
          <a:xfrm>
            <a:off x="8932152" y="3876923"/>
            <a:ext cx="260601" cy="260601"/>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12BA3D3C-4C42-4613-81E2-19B59EE2DF25}"/>
              </a:ext>
            </a:extLst>
          </p:cNvPr>
          <p:cNvSpPr/>
          <p:nvPr/>
        </p:nvSpPr>
        <p:spPr>
          <a:xfrm>
            <a:off x="8841014" y="5914991"/>
            <a:ext cx="260601" cy="260601"/>
          </a:xfrm>
          <a:prstGeom prst="ellipse">
            <a:avLst/>
          </a:prstGeom>
          <a:noFill/>
          <a:ln>
            <a:solidFill>
              <a:srgbClr val="008A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74D1CC5D-BE3F-4136-BE10-31772A46E02A}"/>
              </a:ext>
            </a:extLst>
          </p:cNvPr>
          <p:cNvSpPr/>
          <p:nvPr/>
        </p:nvSpPr>
        <p:spPr>
          <a:xfrm>
            <a:off x="9871955" y="5457680"/>
            <a:ext cx="260601" cy="260601"/>
          </a:xfrm>
          <a:prstGeom prst="ellipse">
            <a:avLst/>
          </a:prstGeom>
          <a:noFill/>
          <a:ln>
            <a:solidFill>
              <a:srgbClr val="008A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98FDF12B-BF14-4F12-9258-FBE11F534C55}"/>
              </a:ext>
            </a:extLst>
          </p:cNvPr>
          <p:cNvSpPr/>
          <p:nvPr/>
        </p:nvSpPr>
        <p:spPr>
          <a:xfrm>
            <a:off x="9491892" y="5587980"/>
            <a:ext cx="260601" cy="260601"/>
          </a:xfrm>
          <a:prstGeom prst="ellipse">
            <a:avLst/>
          </a:prstGeom>
          <a:noFill/>
          <a:ln>
            <a:solidFill>
              <a:srgbClr val="008A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箭號: 弧形右彎 14">
            <a:extLst>
              <a:ext uri="{FF2B5EF4-FFF2-40B4-BE49-F238E27FC236}">
                <a16:creationId xmlns:a16="http://schemas.microsoft.com/office/drawing/2014/main" id="{43F4EE9B-D434-4903-81F6-5F7F7F1C8D72}"/>
              </a:ext>
            </a:extLst>
          </p:cNvPr>
          <p:cNvSpPr/>
          <p:nvPr/>
        </p:nvSpPr>
        <p:spPr>
          <a:xfrm>
            <a:off x="6956161" y="3629492"/>
            <a:ext cx="608534" cy="2168257"/>
          </a:xfrm>
          <a:prstGeom prst="curv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0" name="文字方塊 29">
            <a:extLst>
              <a:ext uri="{FF2B5EF4-FFF2-40B4-BE49-F238E27FC236}">
                <a16:creationId xmlns:a16="http://schemas.microsoft.com/office/drawing/2014/main" id="{E30E14CA-D561-41F9-8096-BE8319C2D7F0}"/>
              </a:ext>
            </a:extLst>
          </p:cNvPr>
          <p:cNvSpPr txBox="1"/>
          <p:nvPr/>
        </p:nvSpPr>
        <p:spPr>
          <a:xfrm>
            <a:off x="5871882" y="4235294"/>
            <a:ext cx="1808738" cy="830997"/>
          </a:xfrm>
          <a:prstGeom prst="rect">
            <a:avLst/>
          </a:prstGeom>
          <a:solidFill>
            <a:schemeClr val="bg1"/>
          </a:solidFill>
        </p:spPr>
        <p:txBody>
          <a:bodyPr wrap="square" rtlCol="0">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根據代理函數猜測那些點是有潛力的最小值，</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並在潛力區域進行細部採樣</a:t>
            </a:r>
          </a:p>
        </p:txBody>
      </p:sp>
      <p:sp>
        <p:nvSpPr>
          <p:cNvPr id="31" name="橢圓 30">
            <a:extLst>
              <a:ext uri="{FF2B5EF4-FFF2-40B4-BE49-F238E27FC236}">
                <a16:creationId xmlns:a16="http://schemas.microsoft.com/office/drawing/2014/main" id="{10F29A85-3C05-469E-BC14-C2E437DCB5E7}"/>
              </a:ext>
            </a:extLst>
          </p:cNvPr>
          <p:cNvSpPr/>
          <p:nvPr/>
        </p:nvSpPr>
        <p:spPr>
          <a:xfrm>
            <a:off x="7564695" y="2841546"/>
            <a:ext cx="301040" cy="3010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3</a:t>
            </a:r>
            <a:endParaRPr lang="zh-TW" altLang="en-US" dirty="0">
              <a:solidFill>
                <a:schemeClr val="accent6">
                  <a:lumMod val="10000"/>
                </a:schemeClr>
              </a:solidFill>
            </a:endParaRPr>
          </a:p>
        </p:txBody>
      </p:sp>
      <p:sp>
        <p:nvSpPr>
          <p:cNvPr id="33" name="橢圓 32">
            <a:extLst>
              <a:ext uri="{FF2B5EF4-FFF2-40B4-BE49-F238E27FC236}">
                <a16:creationId xmlns:a16="http://schemas.microsoft.com/office/drawing/2014/main" id="{867548E3-4447-49B9-AA47-9859FEA9A0B4}"/>
              </a:ext>
            </a:extLst>
          </p:cNvPr>
          <p:cNvSpPr/>
          <p:nvPr/>
        </p:nvSpPr>
        <p:spPr>
          <a:xfrm>
            <a:off x="7576122" y="4559144"/>
            <a:ext cx="306256" cy="3062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4</a:t>
            </a:r>
            <a:endParaRPr lang="zh-TW" altLang="en-US" dirty="0">
              <a:solidFill>
                <a:schemeClr val="accent6">
                  <a:lumMod val="10000"/>
                </a:schemeClr>
              </a:solidFill>
            </a:endParaRPr>
          </a:p>
        </p:txBody>
      </p:sp>
    </p:spTree>
    <p:extLst>
      <p:ext uri="{BB962C8B-B14F-4D97-AF65-F5344CB8AC3E}">
        <p14:creationId xmlns:p14="http://schemas.microsoft.com/office/powerpoint/2010/main" val="21443783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yperparameter Bayesian Optimization: Enhancing Machine Learning  Performance | by Everton Gomede, PhD | Medium">
            <a:extLst>
              <a:ext uri="{FF2B5EF4-FFF2-40B4-BE49-F238E27FC236}">
                <a16:creationId xmlns:a16="http://schemas.microsoft.com/office/drawing/2014/main" id="{80DAB871-5629-476D-8EC5-FF041A6E6D4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52542" y="1515035"/>
            <a:ext cx="6286916" cy="424366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28061A6-D991-41DF-8853-38995649B5DE}"/>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圓角 6">
            <a:extLst>
              <a:ext uri="{FF2B5EF4-FFF2-40B4-BE49-F238E27FC236}">
                <a16:creationId xmlns:a16="http://schemas.microsoft.com/office/drawing/2014/main" id="{6E7F4F13-64B4-4682-9571-B727D53042B9}"/>
              </a:ext>
            </a:extLst>
          </p:cNvPr>
          <p:cNvSpPr/>
          <p:nvPr/>
        </p:nvSpPr>
        <p:spPr>
          <a:xfrm>
            <a:off x="191343" y="116631"/>
            <a:ext cx="2130959"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Hyper Parameter Optimal</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標題 1">
            <a:extLst>
              <a:ext uri="{FF2B5EF4-FFF2-40B4-BE49-F238E27FC236}">
                <a16:creationId xmlns:a16="http://schemas.microsoft.com/office/drawing/2014/main" id="{7767420A-D011-4D04-BD47-9C016C50E61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r>
              <a:rPr lang="zh-TW" altLang="en-US" dirty="0"/>
              <a:t>貝葉斯優化（</a:t>
            </a:r>
            <a:r>
              <a:rPr lang="en-US" altLang="zh-TW" dirty="0"/>
              <a:t>Bayesian Optimization</a:t>
            </a:r>
            <a:r>
              <a:rPr lang="zh-TW" altLang="en-US" dirty="0"/>
              <a:t>）</a:t>
            </a:r>
          </a:p>
        </p:txBody>
      </p:sp>
    </p:spTree>
    <p:extLst>
      <p:ext uri="{BB962C8B-B14F-4D97-AF65-F5344CB8AC3E}">
        <p14:creationId xmlns:p14="http://schemas.microsoft.com/office/powerpoint/2010/main" val="28909951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zh-TW" sz="2400" dirty="0">
                <a:solidFill>
                  <a:srgbClr val="737572">
                    <a:lumMod val="50000"/>
                  </a:srgbClr>
                </a:solidFill>
              </a:rPr>
              <a:t>Boosting</a:t>
            </a:r>
            <a:endPar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Bagging</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zh-TW" sz="2400" dirty="0">
                <a:solidFill>
                  <a:srgbClr val="737572">
                    <a:lumMod val="50000"/>
                  </a:srgbClr>
                </a:solidFill>
              </a:rPr>
              <a:t>Stacking</a:t>
            </a:r>
            <a:endPar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集成學習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p>
        </p:txBody>
      </p:sp>
    </p:spTree>
    <p:extLst>
      <p:ext uri="{BB962C8B-B14F-4D97-AF65-F5344CB8AC3E}">
        <p14:creationId xmlns:p14="http://schemas.microsoft.com/office/powerpoint/2010/main" val="22683537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28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417850762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長槍之王」AK-47突擊步槍連美軍都丟下自己的武器跑去撿| ETtoday軍武新聞| ETtoday新聞雲">
            <a:extLst>
              <a:ext uri="{FF2B5EF4-FFF2-40B4-BE49-F238E27FC236}">
                <a16:creationId xmlns:a16="http://schemas.microsoft.com/office/drawing/2014/main" id="{B095EDB2-9B78-4379-83DF-F4985B975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10"/>
          <a:stretch/>
        </p:blipFill>
        <p:spPr bwMode="auto">
          <a:xfrm>
            <a:off x="9120336" y="4509120"/>
            <a:ext cx="1584176" cy="96846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Understanding the Bias-Variance Tradeoff</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是根據樣本擬合出的模型的輸出預測結果與樣本真實 結果的差距，即模型準不準？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欠擬合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穩：</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則是“不同的訓練數據集訓練出的模型”的輸出值之 間的差異，即模型的穩不穩？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差異</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：誤差，對像是單個模型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：變異數，對像是多個模型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9458" name="Picture 2" descr="Machine Learning Strategies Part 07: Addressing Bias and Variance | by  Mohammad Faizan | Medium">
            <a:extLst>
              <a:ext uri="{FF2B5EF4-FFF2-40B4-BE49-F238E27FC236}">
                <a16:creationId xmlns:a16="http://schemas.microsoft.com/office/drawing/2014/main" id="{AFEA0373-B01C-4180-BB71-B00C269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700808"/>
            <a:ext cx="3323447"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233A8E1-A05E-4DFC-ABED-D20CBE479AE8}"/>
              </a:ext>
            </a:extLst>
          </p:cNvPr>
          <p:cNvSpPr txBox="1"/>
          <p:nvPr/>
        </p:nvSpPr>
        <p:spPr>
          <a:xfrm>
            <a:off x="7032104" y="5589240"/>
            <a:ext cx="3767378" cy="646331"/>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一般來說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差，實務上好處理，靠調整參數就行。</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但是遇到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差，通常和系統穩定性有關，</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這時候通常要更換系統零件，或是模型才有辦法解決</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9464" name="Picture 8" descr="SAO靈魂工作室】MARUI M4A1 Carbine 電動槍| 露天市集| 全台最大的網路購物市集">
            <a:extLst>
              <a:ext uri="{FF2B5EF4-FFF2-40B4-BE49-F238E27FC236}">
                <a16:creationId xmlns:a16="http://schemas.microsoft.com/office/drawing/2014/main" id="{6306A587-652B-4C9D-8C56-8D78B6B7DB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60096" y="4653136"/>
            <a:ext cx="1586369" cy="78128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2911776-3CCC-46F5-B678-4BF39E97094B}"/>
              </a:ext>
            </a:extLst>
          </p:cNvPr>
          <p:cNvCxnSpPr>
            <a:cxnSpLocks/>
          </p:cNvCxnSpPr>
          <p:nvPr/>
        </p:nvCxnSpPr>
        <p:spPr>
          <a:xfrm>
            <a:off x="8832304" y="1916832"/>
            <a:ext cx="0" cy="27363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466" name="Picture 10" descr="Statistical Process Control - PRETESH BISWAS">
            <a:extLst>
              <a:ext uri="{FF2B5EF4-FFF2-40B4-BE49-F238E27FC236}">
                <a16:creationId xmlns:a16="http://schemas.microsoft.com/office/drawing/2014/main" id="{F8838B14-D732-401C-AA18-59603F0E7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7" t="8127"/>
          <a:stretch/>
        </p:blipFill>
        <p:spPr bwMode="auto">
          <a:xfrm>
            <a:off x="2063552" y="4149080"/>
            <a:ext cx="3240360" cy="20655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A6656D4-DFF8-4962-A0FB-C40AAC0D63D6}"/>
              </a:ext>
            </a:extLst>
          </p:cNvPr>
          <p:cNvSpPr txBox="1"/>
          <p:nvPr/>
        </p:nvSpPr>
        <p:spPr>
          <a:xfrm>
            <a:off x="767408" y="5517232"/>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High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E7E8B92C-6921-4E76-9657-6C3DF3FE126D}"/>
              </a:ext>
            </a:extLst>
          </p:cNvPr>
          <p:cNvSpPr txBox="1"/>
          <p:nvPr/>
        </p:nvSpPr>
        <p:spPr>
          <a:xfrm>
            <a:off x="767408" y="4581128"/>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Low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06697419-645B-4CD0-ACC0-D679A510F4B4}"/>
              </a:ext>
            </a:extLst>
          </p:cNvPr>
          <p:cNvCxnSpPr/>
          <p:nvPr/>
        </p:nvCxnSpPr>
        <p:spPr>
          <a:xfrm>
            <a:off x="1847528" y="6237312"/>
            <a:ext cx="3816424" cy="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059398-6E47-4513-8BA5-539B6529DE17}"/>
              </a:ext>
            </a:extLst>
          </p:cNvPr>
          <p:cNvSpPr txBox="1"/>
          <p:nvPr/>
        </p:nvSpPr>
        <p:spPr>
          <a:xfrm>
            <a:off x="5303912" y="5877272"/>
            <a:ext cx="67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time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150BC33-AAB9-4DD4-8645-439FE4FC041C}"/>
              </a:ext>
            </a:extLst>
          </p:cNvPr>
          <p:cNvCxnSpPr>
            <a:cxnSpLocks/>
          </p:cNvCxnSpPr>
          <p:nvPr/>
        </p:nvCxnSpPr>
        <p:spPr>
          <a:xfrm flipV="1">
            <a:off x="1991544" y="4077072"/>
            <a:ext cx="0" cy="216024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5F5AC03-8056-4691-9B6C-30ADF0EDC44A}"/>
              </a:ext>
            </a:extLst>
          </p:cNvPr>
          <p:cNvSpPr txBox="1"/>
          <p:nvPr/>
        </p:nvSpPr>
        <p:spPr>
          <a:xfrm>
            <a:off x="1415480" y="414908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指標</a:t>
            </a:r>
          </a:p>
        </p:txBody>
      </p:sp>
    </p:spTree>
    <p:extLst>
      <p:ext uri="{BB962C8B-B14F-4D97-AF65-F5344CB8AC3E}">
        <p14:creationId xmlns:p14="http://schemas.microsoft.com/office/powerpoint/2010/main" val="34018638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Bias-Variance Tradeoff Summary</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4">
            <a:extLst>
              <a:ext uri="{FF2B5EF4-FFF2-40B4-BE49-F238E27FC236}">
                <a16:creationId xmlns:a16="http://schemas.microsoft.com/office/drawing/2014/main" id="{CF36A437-1DE9-4C64-8099-13358A8F320E}"/>
              </a:ext>
            </a:extLst>
          </p:cNvPr>
          <p:cNvGraphicFramePr>
            <a:graphicFrameLocks noGrp="1"/>
          </p:cNvGraphicFramePr>
          <p:nvPr/>
        </p:nvGraphicFramePr>
        <p:xfrm>
          <a:off x="335360" y="1268760"/>
          <a:ext cx="7488832" cy="5115879"/>
        </p:xfrm>
        <a:graphic>
          <a:graphicData uri="http://schemas.openxmlformats.org/drawingml/2006/table">
            <a:tbl>
              <a:tblPr firstRow="1" bandRow="1">
                <a:tableStyleId>{2D5ABB26-0587-4C30-8999-92F81FD0307C}</a:tableStyleId>
              </a:tblPr>
              <a:tblGrid>
                <a:gridCol w="1872208">
                  <a:extLst>
                    <a:ext uri="{9D8B030D-6E8A-4147-A177-3AD203B41FA5}">
                      <a16:colId xmlns:a16="http://schemas.microsoft.com/office/drawing/2014/main" val="1842415443"/>
                    </a:ext>
                  </a:extLst>
                </a:gridCol>
                <a:gridCol w="1872208">
                  <a:extLst>
                    <a:ext uri="{9D8B030D-6E8A-4147-A177-3AD203B41FA5}">
                      <a16:colId xmlns:a16="http://schemas.microsoft.com/office/drawing/2014/main" val="2532170115"/>
                    </a:ext>
                  </a:extLst>
                </a:gridCol>
                <a:gridCol w="1872208">
                  <a:extLst>
                    <a:ext uri="{9D8B030D-6E8A-4147-A177-3AD203B41FA5}">
                      <a16:colId xmlns:a16="http://schemas.microsoft.com/office/drawing/2014/main" val="2042037420"/>
                    </a:ext>
                  </a:extLst>
                </a:gridCol>
                <a:gridCol w="1872208">
                  <a:extLst>
                    <a:ext uri="{9D8B030D-6E8A-4147-A177-3AD203B41FA5}">
                      <a16:colId xmlns:a16="http://schemas.microsoft.com/office/drawing/2014/main" val="2330702401"/>
                    </a:ext>
                  </a:extLst>
                </a:gridCol>
              </a:tblGrid>
              <a:tr h="432556">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Underfitting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模型太簡單</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很穩不夠準</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Just right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Overfitting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模型太複雜</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很準不夠穩</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5022"/>
                  </a:ext>
                </a:extLst>
              </a:tr>
              <a:tr h="663252">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Symptoms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altLang="zh-TW" sz="1000" b="0" i="0" kern="1200" dirty="0">
                          <a:solidFill>
                            <a:schemeClr val="accent6">
                              <a:lumMod val="10000"/>
                            </a:schemeClr>
                          </a:solidFill>
                          <a:effectLst/>
                          <a:latin typeface="+mn-lt"/>
                          <a:ea typeface="+mn-ea"/>
                          <a:cs typeface="+mn-cs"/>
                        </a:rPr>
                        <a:t>- Training error is </a:t>
                      </a:r>
                      <a:r>
                        <a:rPr lang="en-US" altLang="zh-TW" sz="1000" b="1" i="0" kern="1200" dirty="0">
                          <a:solidFill>
                            <a:schemeClr val="accent6">
                              <a:lumMod val="10000"/>
                            </a:schemeClr>
                          </a:solidFill>
                          <a:effectLst/>
                          <a:latin typeface="+mn-lt"/>
                          <a:ea typeface="+mn-ea"/>
                          <a:cs typeface="+mn-cs"/>
                        </a:rPr>
                        <a:t>higher</a:t>
                      </a:r>
                      <a:r>
                        <a:rPr lang="en-US" altLang="zh-TW" sz="1000" b="0" i="0" kern="1200" dirty="0">
                          <a:solidFill>
                            <a:schemeClr val="accent6">
                              <a:lumMod val="10000"/>
                            </a:schemeClr>
                          </a:solidFill>
                          <a:effectLst/>
                          <a:latin typeface="+mn-lt"/>
                          <a:ea typeface="+mn-ea"/>
                          <a:cs typeface="+mn-cs"/>
                        </a:rPr>
                        <a:t> than expected( often testing error too)</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much </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lower</a:t>
                      </a: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 than test error</a:t>
                      </a:r>
                    </a:p>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lower than the expected error</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435035"/>
                  </a:ext>
                </a:extLst>
              </a:tr>
              <a:tr h="94798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Regression 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759909"/>
                  </a:ext>
                </a:extLst>
              </a:tr>
              <a:tr h="100171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Classification</a:t>
                      </a: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750364"/>
                  </a:ext>
                </a:extLst>
              </a:tr>
              <a:tr h="1154491">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Deep Learning</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42227"/>
                  </a:ext>
                </a:extLst>
              </a:tr>
              <a:tr h="840553">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Possible</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remedies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complex model (</a:t>
                      </a:r>
                      <a:r>
                        <a:rPr lang="en-US" altLang="zh-TW" sz="1000" dirty="0" err="1">
                          <a:solidFill>
                            <a:schemeClr val="accent6">
                              <a:lumMod val="10000"/>
                            </a:schemeClr>
                          </a:solidFill>
                          <a:latin typeface="微軟正黑體" panose="020B0604030504040204" pitchFamily="34" charset="-120"/>
                          <a:ea typeface="微軟正黑體" panose="020B0604030504040204" pitchFamily="34" charset="-120"/>
                        </a:rPr>
                        <a:t>e.g</a:t>
                      </a: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 linear to non linear)</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feature</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Boosting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Training and Testing errors are similar and closer to the expected error</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Add more training data</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simpler model</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Bagging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64374"/>
                  </a:ext>
                </a:extLst>
              </a:tr>
            </a:tbl>
          </a:graphicData>
        </a:graphic>
      </p:graphicFrame>
      <p:pic>
        <p:nvPicPr>
          <p:cNvPr id="6" name="圖片 5">
            <a:extLst>
              <a:ext uri="{FF2B5EF4-FFF2-40B4-BE49-F238E27FC236}">
                <a16:creationId xmlns:a16="http://schemas.microsoft.com/office/drawing/2014/main" id="{17BAC25E-3398-4906-B4E5-515A2453F891}"/>
              </a:ext>
            </a:extLst>
          </p:cNvPr>
          <p:cNvPicPr>
            <a:picLocks noChangeAspect="1"/>
          </p:cNvPicPr>
          <p:nvPr/>
        </p:nvPicPr>
        <p:blipFill rotWithShape="1">
          <a:blip r:embed="rId2"/>
          <a:srcRect r="67057"/>
          <a:stretch/>
        </p:blipFill>
        <p:spPr>
          <a:xfrm>
            <a:off x="2639616" y="2492896"/>
            <a:ext cx="936104" cy="803357"/>
          </a:xfrm>
          <a:prstGeom prst="rect">
            <a:avLst/>
          </a:prstGeom>
        </p:spPr>
      </p:pic>
      <p:pic>
        <p:nvPicPr>
          <p:cNvPr id="17" name="圖片 16">
            <a:extLst>
              <a:ext uri="{FF2B5EF4-FFF2-40B4-BE49-F238E27FC236}">
                <a16:creationId xmlns:a16="http://schemas.microsoft.com/office/drawing/2014/main" id="{7E167AB9-2213-496A-A972-D6661B52D662}"/>
              </a:ext>
            </a:extLst>
          </p:cNvPr>
          <p:cNvPicPr>
            <a:picLocks noChangeAspect="1"/>
          </p:cNvPicPr>
          <p:nvPr/>
        </p:nvPicPr>
        <p:blipFill rotWithShape="1">
          <a:blip r:embed="rId2"/>
          <a:srcRect l="34811" r="33876"/>
          <a:stretch/>
        </p:blipFill>
        <p:spPr>
          <a:xfrm>
            <a:off x="4583832" y="2492896"/>
            <a:ext cx="864096" cy="780155"/>
          </a:xfrm>
          <a:prstGeom prst="rect">
            <a:avLst/>
          </a:prstGeom>
        </p:spPr>
      </p:pic>
      <p:pic>
        <p:nvPicPr>
          <p:cNvPr id="18" name="圖片 17">
            <a:extLst>
              <a:ext uri="{FF2B5EF4-FFF2-40B4-BE49-F238E27FC236}">
                <a16:creationId xmlns:a16="http://schemas.microsoft.com/office/drawing/2014/main" id="{FB1049FE-DBA8-41F6-8692-71C50E4E019A}"/>
              </a:ext>
            </a:extLst>
          </p:cNvPr>
          <p:cNvPicPr>
            <a:picLocks noChangeAspect="1"/>
          </p:cNvPicPr>
          <p:nvPr/>
        </p:nvPicPr>
        <p:blipFill rotWithShape="1">
          <a:blip r:embed="rId2"/>
          <a:srcRect l="69348"/>
          <a:stretch/>
        </p:blipFill>
        <p:spPr>
          <a:xfrm>
            <a:off x="6456040" y="2492896"/>
            <a:ext cx="864096" cy="796988"/>
          </a:xfrm>
          <a:prstGeom prst="rect">
            <a:avLst/>
          </a:prstGeom>
        </p:spPr>
      </p:pic>
      <p:pic>
        <p:nvPicPr>
          <p:cNvPr id="8" name="圖片 7">
            <a:extLst>
              <a:ext uri="{FF2B5EF4-FFF2-40B4-BE49-F238E27FC236}">
                <a16:creationId xmlns:a16="http://schemas.microsoft.com/office/drawing/2014/main" id="{43735CD4-95D5-4620-990F-D8DB788E647A}"/>
              </a:ext>
            </a:extLst>
          </p:cNvPr>
          <p:cNvPicPr>
            <a:picLocks noChangeAspect="1"/>
          </p:cNvPicPr>
          <p:nvPr/>
        </p:nvPicPr>
        <p:blipFill rotWithShape="1">
          <a:blip r:embed="rId3">
            <a:duotone>
              <a:schemeClr val="accent5">
                <a:shade val="45000"/>
                <a:satMod val="135000"/>
              </a:schemeClr>
              <a:prstClr val="white"/>
            </a:duotone>
          </a:blip>
          <a:srcRect r="68423"/>
          <a:stretch/>
        </p:blipFill>
        <p:spPr>
          <a:xfrm>
            <a:off x="2639616" y="3429000"/>
            <a:ext cx="864096" cy="845355"/>
          </a:xfrm>
          <a:prstGeom prst="rect">
            <a:avLst/>
          </a:prstGeom>
        </p:spPr>
      </p:pic>
      <p:pic>
        <p:nvPicPr>
          <p:cNvPr id="20" name="圖片 19">
            <a:extLst>
              <a:ext uri="{FF2B5EF4-FFF2-40B4-BE49-F238E27FC236}">
                <a16:creationId xmlns:a16="http://schemas.microsoft.com/office/drawing/2014/main" id="{B63533A4-33AB-4A9D-976A-654C88B15450}"/>
              </a:ext>
            </a:extLst>
          </p:cNvPr>
          <p:cNvPicPr>
            <a:picLocks noChangeAspect="1"/>
          </p:cNvPicPr>
          <p:nvPr/>
        </p:nvPicPr>
        <p:blipFill rotWithShape="1">
          <a:blip r:embed="rId3">
            <a:duotone>
              <a:schemeClr val="accent5">
                <a:shade val="45000"/>
                <a:satMod val="135000"/>
              </a:schemeClr>
              <a:prstClr val="white"/>
            </a:duotone>
          </a:blip>
          <a:srcRect l="69234"/>
          <a:stretch/>
        </p:blipFill>
        <p:spPr>
          <a:xfrm>
            <a:off x="6456040" y="3429000"/>
            <a:ext cx="864096" cy="867635"/>
          </a:xfrm>
          <a:prstGeom prst="rect">
            <a:avLst/>
          </a:prstGeom>
        </p:spPr>
      </p:pic>
      <p:pic>
        <p:nvPicPr>
          <p:cNvPr id="21" name="圖片 20">
            <a:extLst>
              <a:ext uri="{FF2B5EF4-FFF2-40B4-BE49-F238E27FC236}">
                <a16:creationId xmlns:a16="http://schemas.microsoft.com/office/drawing/2014/main" id="{6A58CBFC-FE3D-45D4-8377-507751EC27F5}"/>
              </a:ext>
            </a:extLst>
          </p:cNvPr>
          <p:cNvPicPr>
            <a:picLocks noChangeAspect="1"/>
          </p:cNvPicPr>
          <p:nvPr/>
        </p:nvPicPr>
        <p:blipFill rotWithShape="1">
          <a:blip r:embed="rId3">
            <a:duotone>
              <a:schemeClr val="accent5">
                <a:shade val="45000"/>
                <a:satMod val="135000"/>
              </a:schemeClr>
              <a:prstClr val="white"/>
            </a:duotone>
          </a:blip>
          <a:srcRect l="34391" r="34085"/>
          <a:stretch/>
        </p:blipFill>
        <p:spPr>
          <a:xfrm>
            <a:off x="4583832" y="3429000"/>
            <a:ext cx="864096" cy="846791"/>
          </a:xfrm>
          <a:prstGeom prst="rect">
            <a:avLst/>
          </a:prstGeom>
        </p:spPr>
      </p:pic>
      <p:pic>
        <p:nvPicPr>
          <p:cNvPr id="10" name="圖片 9">
            <a:extLst>
              <a:ext uri="{FF2B5EF4-FFF2-40B4-BE49-F238E27FC236}">
                <a16:creationId xmlns:a16="http://schemas.microsoft.com/office/drawing/2014/main" id="{DA6FD1E9-D87B-49FE-A4DD-9F61BC81DE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67903"/>
          <a:stretch/>
        </p:blipFill>
        <p:spPr>
          <a:xfrm>
            <a:off x="2567608" y="4437112"/>
            <a:ext cx="1084867" cy="1017775"/>
          </a:xfrm>
          <a:prstGeom prst="rect">
            <a:avLst/>
          </a:prstGeom>
        </p:spPr>
      </p:pic>
      <p:pic>
        <p:nvPicPr>
          <p:cNvPr id="23" name="圖片 22">
            <a:extLst>
              <a:ext uri="{FF2B5EF4-FFF2-40B4-BE49-F238E27FC236}">
                <a16:creationId xmlns:a16="http://schemas.microsoft.com/office/drawing/2014/main" id="{DCC4A719-C7CF-429F-9FF3-36755A071579}"/>
              </a:ext>
            </a:extLst>
          </p:cNvPr>
          <p:cNvPicPr>
            <a:picLocks noChangeAspect="1"/>
          </p:cNvPicPr>
          <p:nvPr/>
        </p:nvPicPr>
        <p:blipFill rotWithShape="1">
          <a:blip r:embed="rId6"/>
          <a:srcRect l="34534" r="34109"/>
          <a:stretch/>
        </p:blipFill>
        <p:spPr>
          <a:xfrm>
            <a:off x="4367808" y="4437112"/>
            <a:ext cx="1080120" cy="1037266"/>
          </a:xfrm>
          <a:prstGeom prst="rect">
            <a:avLst/>
          </a:prstGeom>
        </p:spPr>
      </p:pic>
      <p:pic>
        <p:nvPicPr>
          <p:cNvPr id="24" name="圖片 23">
            <a:extLst>
              <a:ext uri="{FF2B5EF4-FFF2-40B4-BE49-F238E27FC236}">
                <a16:creationId xmlns:a16="http://schemas.microsoft.com/office/drawing/2014/main" id="{6F144495-8D0F-4554-BCC7-6461533D25ED}"/>
              </a:ext>
            </a:extLst>
          </p:cNvPr>
          <p:cNvPicPr>
            <a:picLocks noChangeAspect="1"/>
          </p:cNvPicPr>
          <p:nvPr/>
        </p:nvPicPr>
        <p:blipFill rotWithShape="1">
          <a:blip r:embed="rId6"/>
          <a:srcRect l="68499"/>
          <a:stretch/>
        </p:blipFill>
        <p:spPr>
          <a:xfrm>
            <a:off x="6312024" y="4437113"/>
            <a:ext cx="1080120" cy="1032504"/>
          </a:xfrm>
          <a:prstGeom prst="rect">
            <a:avLst/>
          </a:prstGeom>
        </p:spPr>
      </p:pic>
      <p:pic>
        <p:nvPicPr>
          <p:cNvPr id="12" name="圖片 11">
            <a:extLst>
              <a:ext uri="{FF2B5EF4-FFF2-40B4-BE49-F238E27FC236}">
                <a16:creationId xmlns:a16="http://schemas.microsoft.com/office/drawing/2014/main" id="{A1F69F5F-608A-4EFC-939F-6A162D6F099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184232" y="1412776"/>
            <a:ext cx="3524742" cy="4648849"/>
          </a:xfrm>
          <a:prstGeom prst="rect">
            <a:avLst/>
          </a:prstGeom>
        </p:spPr>
      </p:pic>
    </p:spTree>
    <p:extLst>
      <p:ext uri="{BB962C8B-B14F-4D97-AF65-F5344CB8AC3E}">
        <p14:creationId xmlns:p14="http://schemas.microsoft.com/office/powerpoint/2010/main" val="4067268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EF764747-18AF-E0F9-469A-3E8788E8C862}"/>
              </a:ext>
            </a:extLst>
          </p:cNvPr>
          <p:cNvGrpSpPr/>
          <p:nvPr/>
        </p:nvGrpSpPr>
        <p:grpSpPr>
          <a:xfrm>
            <a:off x="2653646" y="1837292"/>
            <a:ext cx="7243388" cy="3238219"/>
            <a:chOff x="2752258" y="2052445"/>
            <a:chExt cx="7243388" cy="3238219"/>
          </a:xfrm>
        </p:grpSpPr>
        <p:pic>
          <p:nvPicPr>
            <p:cNvPr id="6" name="圖片 5">
              <a:extLst>
                <a:ext uri="{FF2B5EF4-FFF2-40B4-BE49-F238E27FC236}">
                  <a16:creationId xmlns:a16="http://schemas.microsoft.com/office/drawing/2014/main" id="{F262036E-0D1B-A4C7-6B29-5D70BF12E5F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52258" y="2052445"/>
              <a:ext cx="6687483" cy="2753109"/>
            </a:xfrm>
            <a:prstGeom prst="rect">
              <a:avLst/>
            </a:prstGeom>
          </p:spPr>
        </p:pic>
        <p:sp>
          <p:nvSpPr>
            <p:cNvPr id="7" name="文字方塊 6">
              <a:extLst>
                <a:ext uri="{FF2B5EF4-FFF2-40B4-BE49-F238E27FC236}">
                  <a16:creationId xmlns:a16="http://schemas.microsoft.com/office/drawing/2014/main" id="{5B1FFE55-C634-79A4-77D7-DA2B2D29E5AC}"/>
                </a:ext>
              </a:extLst>
            </p:cNvPr>
            <p:cNvSpPr txBox="1"/>
            <p:nvPr/>
          </p:nvSpPr>
          <p:spPr>
            <a:xfrm>
              <a:off x="2812677" y="4952110"/>
              <a:ext cx="3444688" cy="338554"/>
            </a:xfrm>
            <a:prstGeom prst="rect">
              <a:avLst/>
            </a:prstGeom>
            <a:no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一個分類器</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 hyperplane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分不出來</a:t>
              </a:r>
            </a:p>
          </p:txBody>
        </p:sp>
        <p:sp>
          <p:nvSpPr>
            <p:cNvPr id="8" name="文字方塊 7">
              <a:extLst>
                <a:ext uri="{FF2B5EF4-FFF2-40B4-BE49-F238E27FC236}">
                  <a16:creationId xmlns:a16="http://schemas.microsoft.com/office/drawing/2014/main" id="{44EEFCA6-33F7-CB2C-3C77-3D9ECF3AD5A6}"/>
                </a:ext>
              </a:extLst>
            </p:cNvPr>
            <p:cNvSpPr txBox="1"/>
            <p:nvPr/>
          </p:nvSpPr>
          <p:spPr>
            <a:xfrm>
              <a:off x="6299947" y="4952110"/>
              <a:ext cx="3695699" cy="338554"/>
            </a:xfrm>
            <a:prstGeom prst="rect">
              <a:avLst/>
            </a:prstGeom>
            <a:no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兩個分類器</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 hyperplane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就分得出來</a:t>
              </a:r>
            </a:p>
          </p:txBody>
        </p:sp>
      </p:grpSp>
      <p:sp>
        <p:nvSpPr>
          <p:cNvPr id="10" name="矩形 9">
            <a:extLst>
              <a:ext uri="{FF2B5EF4-FFF2-40B4-BE49-F238E27FC236}">
                <a16:creationId xmlns:a16="http://schemas.microsoft.com/office/drawing/2014/main" id="{27452D03-C31B-B766-B0C4-95CE9B26272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標題 1">
            <a:extLst>
              <a:ext uri="{FF2B5EF4-FFF2-40B4-BE49-F238E27FC236}">
                <a16:creationId xmlns:a16="http://schemas.microsoft.com/office/drawing/2014/main" id="{458437C0-7FD3-681A-0985-5663A3F36EC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3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spTree>
    <p:extLst>
      <p:ext uri="{BB962C8B-B14F-4D97-AF65-F5344CB8AC3E}">
        <p14:creationId xmlns:p14="http://schemas.microsoft.com/office/powerpoint/2010/main" val="610211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如何建模</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523220"/>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using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domain knowledge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of the data to create features that make machine learning algorithms work. </a:t>
            </a:r>
            <a:br>
              <a:rPr kumimoji="0" lang="en-US" altLang="zh-TW"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selecting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manipulating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and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transforming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raw data into features that can be used in supervised learning.</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特徵工程是一種「轉化成適合模型資料特徵」的優化手段</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Transformations</a:t>
            </a: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extraction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creation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Exploratory data</a:t>
            </a:r>
            <a:r>
              <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analysis</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Benchmark</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2" name="矩形 1">
            <a:extLst>
              <a:ext uri="{FF2B5EF4-FFF2-40B4-BE49-F238E27FC236}">
                <a16:creationId xmlns:a16="http://schemas.microsoft.com/office/drawing/2014/main" id="{ADFF5229-939B-4DEF-8A56-1244F4408365}"/>
              </a:ext>
            </a:extLst>
          </p:cNvPr>
          <p:cNvSpPr/>
          <p:nvPr/>
        </p:nvSpPr>
        <p:spPr>
          <a:xfrm>
            <a:off x="3869267" y="2332335"/>
            <a:ext cx="74167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特徵創建是改進機器學習模型的一種方法，通過添加新的特徵或對現有特徵進行轉換。可以提高模型對數據的表徵能力，從而改善預測性能。</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63" name="矩形 62">
            <a:extLst>
              <a:ext uri="{FF2B5EF4-FFF2-40B4-BE49-F238E27FC236}">
                <a16:creationId xmlns:a16="http://schemas.microsoft.com/office/drawing/2014/main" id="{9FDA6660-C99C-4E47-8FAA-C6330752BA6D}"/>
              </a:ext>
            </a:extLst>
          </p:cNvPr>
          <p:cNvSpPr/>
          <p:nvPr/>
        </p:nvSpPr>
        <p:spPr>
          <a:xfrm>
            <a:off x="4394200" y="3187468"/>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特徵轉換是將原始數據轉換為模型更易理解或更適合建模的形式的過程。包括對數據進行標準化、正規化、離散化或轉換成其他分布。</a:t>
            </a:r>
          </a:p>
        </p:txBody>
      </p:sp>
      <p:sp>
        <p:nvSpPr>
          <p:cNvPr id="64" name="矩形 63">
            <a:extLst>
              <a:ext uri="{FF2B5EF4-FFF2-40B4-BE49-F238E27FC236}">
                <a16:creationId xmlns:a16="http://schemas.microsoft.com/office/drawing/2014/main" id="{31C15C2D-1C38-4FB3-B220-96BCB648096D}"/>
              </a:ext>
            </a:extLst>
          </p:cNvPr>
          <p:cNvSpPr/>
          <p:nvPr/>
        </p:nvSpPr>
        <p:spPr>
          <a:xfrm>
            <a:off x="4394200" y="4042602"/>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特徵提取是通過從原始數據中提取最具代表性和有用的信息來改善模型性能的過程。涉及使用統計技術、信號處理方法或機器學習算法來捕捉數據的重要特徵。</a:t>
            </a:r>
          </a:p>
        </p:txBody>
      </p:sp>
      <p:sp>
        <p:nvSpPr>
          <p:cNvPr id="65" name="矩形 64">
            <a:extLst>
              <a:ext uri="{FF2B5EF4-FFF2-40B4-BE49-F238E27FC236}">
                <a16:creationId xmlns:a16="http://schemas.microsoft.com/office/drawing/2014/main" id="{6E1DC8A0-1113-4DE1-9403-595CA0527468}"/>
              </a:ext>
            </a:extLst>
          </p:cNvPr>
          <p:cNvSpPr/>
          <p:nvPr/>
        </p:nvSpPr>
        <p:spPr>
          <a:xfrm>
            <a:off x="4013200" y="4880802"/>
            <a:ext cx="753533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探索性數據分析是一個探索性方法，通過對數據的結構和特性進行深入分析，以發現其中的模式、趨勢和關係。</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65">
            <a:extLst>
              <a:ext uri="{FF2B5EF4-FFF2-40B4-BE49-F238E27FC236}">
                <a16:creationId xmlns:a16="http://schemas.microsoft.com/office/drawing/2014/main" id="{69376E36-F8F8-475D-A1E6-986AB113CB4A}"/>
              </a:ext>
            </a:extLst>
          </p:cNvPr>
          <p:cNvSpPr/>
          <p:nvPr/>
        </p:nvSpPr>
        <p:spPr>
          <a:xfrm>
            <a:off x="3005667" y="5651269"/>
            <a:ext cx="823806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基準模型用作評估其他更複雜模型性能的標準。一般是一個被廣泛接受且易於理解的模型。</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通常情況下，基準模型是一個簡單的模型，例如線性回歸或決策樹，並且可以提供對比以評估新模型的優劣。</a:t>
            </a:r>
          </a:p>
        </p:txBody>
      </p:sp>
      <p:sp>
        <p:nvSpPr>
          <p:cNvPr id="68" name="矩形: 圓角 67">
            <a:extLst>
              <a:ext uri="{FF2B5EF4-FFF2-40B4-BE49-F238E27FC236}">
                <a16:creationId xmlns:a16="http://schemas.microsoft.com/office/drawing/2014/main" id="{C5DA2959-F43E-4BD6-97B6-0AA4C377B13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7657329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583408" cy="475514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rPr>
              <a:t>概念</a:t>
            </a: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集成學習（</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Ensemble Learning</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）是通過組合多個基模型（也稱為基學習器）來提高模型性能的一種機器學習技術。通過將多個模型的預測結果進行組合，集成學習可以獲得比單個模型更好的泛化能力和魯棒性。</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袋裝法（</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Bagging</a:t>
            </a: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袋裝法是一種並行集成學習方法，通過對數據集進行多次有放回的隨機抽樣，生成多個不同的訓練子集，並在這些子集上訓練多個基模型。最終預測結果通過對這些基模型的預測結果進行平均或投票得到。袋裝法可以有效減少模型的方差，提高穩定性。隨機森林（</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Random Forest</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）是袋裝法的一種典型應用。</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提升法（</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Boosting</a:t>
            </a: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提升法是一種序列集成學習方法，通過迭代地訓練一系列基模型，每個基模型都試圖修正前一個基模型的錯誤。每次訓練時，提升法會增加錯誤樣本的權重，使後續的基模型更加關注難分類的樣本。最終預測結果通過對這些基模型的加權投票或加權平均得到。提升法可以顯著降低偏差，提高預測準確性。常見的提升法包括</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AdaBoost</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和梯度提升（</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Gradient Boosting</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堆疊法（</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Stacking</a:t>
            </a: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堆疊法是一種將多個不同類型的基模型組合在一起的集成學習方法。它將基模型的預測結果作為新的特徵輸入到一個元模型（</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Meta-model</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）進行訓練，元模型負責最終的預測輸出。堆疊法可以綜合利用不同模型的優勢，進一步提高預測性能。常見的堆疊法應用包括各類回歸和分類問題。</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B71C8C8D-7BBC-400A-A10D-A0AEEC38BEB6}"/>
              </a:ext>
            </a:extLst>
          </p:cNvPr>
          <p:cNvSpPr/>
          <p:nvPr/>
        </p:nvSpPr>
        <p:spPr>
          <a:xfrm>
            <a:off x="6096000" y="5373216"/>
            <a:ext cx="5970795"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ABB52DAC-7CEF-4807-9F03-AEB8BD5C44D0}"/>
              </a:ext>
            </a:extLst>
          </p:cNvPr>
          <p:cNvSpPr txBox="1"/>
          <p:nvPr/>
        </p:nvSpPr>
        <p:spPr>
          <a:xfrm>
            <a:off x="6960096" y="5429680"/>
            <a:ext cx="492710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Key word: Base Learner</a:t>
            </a:r>
          </a:p>
          <a:p>
            <a:pPr>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被拿來 </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ensemble</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 的基礎模型。 </a:t>
            </a:r>
            <a:endParaRPr lang="en-US" altLang="zh-TW" sz="1400" b="1" i="1" dirty="0">
              <a:solidFill>
                <a:srgbClr val="D8D8D8">
                  <a:lumMod val="10000"/>
                </a:srgbClr>
              </a:solidFill>
              <a:latin typeface="微軟正黑體" panose="020B0604030504040204" pitchFamily="34" charset="-120"/>
              <a:ea typeface="微軟正黑體" panose="020B0604030504040204" pitchFamily="34" charset="-120"/>
            </a:endParaRPr>
          </a:p>
          <a:p>
            <a:pPr>
              <a:defRPr/>
            </a:pP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Train by base learning algorithm</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ex. Decision tree</a:t>
            </a:r>
          </a:p>
        </p:txBody>
      </p:sp>
      <p:pic>
        <p:nvPicPr>
          <p:cNvPr id="15" name="圖片 14">
            <a:extLst>
              <a:ext uri="{FF2B5EF4-FFF2-40B4-BE49-F238E27FC236}">
                <a16:creationId xmlns:a16="http://schemas.microsoft.com/office/drawing/2014/main" id="{2F31776C-C53E-43B1-9669-F83DD577F642}"/>
              </a:ext>
            </a:extLst>
          </p:cNvPr>
          <p:cNvPicPr>
            <a:picLocks noChangeAspect="1"/>
          </p:cNvPicPr>
          <p:nvPr/>
        </p:nvPicPr>
        <p:blipFill>
          <a:blip r:embed="rId3"/>
          <a:stretch>
            <a:fillRect/>
          </a:stretch>
        </p:blipFill>
        <p:spPr>
          <a:xfrm>
            <a:off x="6240016" y="5445224"/>
            <a:ext cx="598012" cy="642694"/>
          </a:xfrm>
          <a:prstGeom prst="rect">
            <a:avLst/>
          </a:prstGeom>
        </p:spPr>
      </p:pic>
      <p:sp>
        <p:nvSpPr>
          <p:cNvPr id="26" name="標題 1">
            <a:extLst>
              <a:ext uri="{FF2B5EF4-FFF2-40B4-BE49-F238E27FC236}">
                <a16:creationId xmlns:a16="http://schemas.microsoft.com/office/drawing/2014/main" id="{9633B459-CD1E-4B57-AF15-6B4981B29061}"/>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3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pic>
        <p:nvPicPr>
          <p:cNvPr id="3" name="圖片 2">
            <a:extLst>
              <a:ext uri="{FF2B5EF4-FFF2-40B4-BE49-F238E27FC236}">
                <a16:creationId xmlns:a16="http://schemas.microsoft.com/office/drawing/2014/main" id="{34B6DB68-EFD9-FF2B-B0A2-2190650EE1F9}"/>
              </a:ext>
            </a:extLst>
          </p:cNvPr>
          <p:cNvPicPr>
            <a:picLocks noChangeAspect="1"/>
          </p:cNvPicPr>
          <p:nvPr/>
        </p:nvPicPr>
        <p:blipFill>
          <a:blip r:embed="rId4"/>
          <a:stretch>
            <a:fillRect/>
          </a:stretch>
        </p:blipFill>
        <p:spPr>
          <a:xfrm>
            <a:off x="7361660" y="1805862"/>
            <a:ext cx="3593212" cy="2711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文字方塊 5">
            <a:extLst>
              <a:ext uri="{FF2B5EF4-FFF2-40B4-BE49-F238E27FC236}">
                <a16:creationId xmlns:a16="http://schemas.microsoft.com/office/drawing/2014/main" id="{B61C47DB-94B0-3B26-841E-6066FB44851B}"/>
              </a:ext>
            </a:extLst>
          </p:cNvPr>
          <p:cNvSpPr txBox="1"/>
          <p:nvPr/>
        </p:nvSpPr>
        <p:spPr>
          <a:xfrm>
            <a:off x="7510183" y="4736957"/>
            <a:ext cx="3444688" cy="369332"/>
          </a:xfrm>
          <a:prstGeom prst="rect">
            <a:avLst/>
          </a:prstGeom>
          <a:noFill/>
        </p:spPr>
        <p:txBody>
          <a:bodyPr wrap="square">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「三個臭皮匠勝過一個諸葛亮」</a:t>
            </a:r>
          </a:p>
        </p:txBody>
      </p:sp>
    </p:spTree>
    <p:extLst>
      <p:ext uri="{BB962C8B-B14F-4D97-AF65-F5344CB8AC3E}">
        <p14:creationId xmlns:p14="http://schemas.microsoft.com/office/powerpoint/2010/main" val="27954333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defRPr/>
            </a:pPr>
            <a:r>
              <a:rPr lang="en-US" altLang="zh-TW" sz="2800" b="1" spc="0" dirty="0">
                <a:solidFill>
                  <a:srgbClr val="D8D8D8">
                    <a:lumMod val="10000"/>
                  </a:srgbClr>
                </a:solidFill>
                <a:latin typeface="微軟正黑體" panose="020B0604030504040204" pitchFamily="34" charset="-120"/>
                <a:ea typeface="微軟正黑體" panose="020B0604030504040204" pitchFamily="34" charset="-120"/>
              </a:rPr>
              <a:t>Bagging</a:t>
            </a:r>
          </a:p>
        </p:txBody>
      </p:sp>
    </p:spTree>
    <p:extLst>
      <p:ext uri="{BB962C8B-B14F-4D97-AF65-F5344CB8AC3E}">
        <p14:creationId xmlns:p14="http://schemas.microsoft.com/office/powerpoint/2010/main" val="424591064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061EFFFD-E9AE-B3F5-CBD7-8CA35CB721BE}"/>
              </a:ext>
            </a:extLst>
          </p:cNvPr>
          <p:cNvSpPr txBox="1"/>
          <p:nvPr/>
        </p:nvSpPr>
        <p:spPr>
          <a:xfrm>
            <a:off x="390524" y="1340768"/>
            <a:ext cx="5583408" cy="186204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rPr>
              <a:t>概念</a:t>
            </a:r>
          </a:p>
          <a:p>
            <a:pPr algn="l"/>
            <a:r>
              <a:rPr lang="zh-TW" altLang="en-US" sz="16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引導取樣（</a:t>
            </a:r>
            <a:r>
              <a:rPr lang="en-US" altLang="zh-TW" sz="1600" b="1" i="0" dirty="0">
                <a:solidFill>
                  <a:srgbClr val="0D0D0D"/>
                </a:solidFill>
                <a:effectLst/>
                <a:highlight>
                  <a:srgbClr val="FFFFFF"/>
                </a:highlight>
                <a:latin typeface="微軟正黑體" panose="020B0604030504040204" pitchFamily="34" charset="-120"/>
                <a:ea typeface="微軟正黑體" panose="020B0604030504040204" pitchFamily="34" charset="-120"/>
              </a:rPr>
              <a:t>Bootstrap Sampling</a:t>
            </a:r>
            <a:r>
              <a:rPr lang="zh-TW" altLang="en-US" sz="16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endParaRPr lang="en-US" altLang="zh-TW" sz="16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在統計學中，引導取樣是一種反覆從數據源中有放回地抽取樣本數據的方式，是一種幫助減少分類器方差和降低過擬合的統計方法，用於估計母體參數。這種方法的核心思想是</a:t>
            </a:r>
            <a:r>
              <a:rPr lang="zh-TW" altLang="en-US" sz="1200" b="0" i="0" dirty="0">
                <a:solidFill>
                  <a:srgbClr val="0070C0"/>
                </a:solidFill>
                <a:effectLst/>
                <a:highlight>
                  <a:srgbClr val="FFFFFF"/>
                </a:highlight>
                <a:latin typeface="微軟正黑體" panose="020B0604030504040204" pitchFamily="34" charset="-120"/>
                <a:ea typeface="微軟正黑體" panose="020B0604030504040204" pitchFamily="34" charset="-120"/>
              </a:rPr>
              <a:t>通過多次取樣</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來模擬原始數據集的分佈，從而能夠更好地估計數據集的特性。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rgbClr val="D8D8D8">
                    <a:lumMod val="10000"/>
                  </a:srgbClr>
                </a:solidFill>
                <a:latin typeface="Microsoft JhengHei UI" panose="020B0604030504040204" pitchFamily="34" charset="-120"/>
                <a:ea typeface="Microsoft JhengHei UI" panose="020B0604030504040204" pitchFamily="34" charset="-120"/>
                <a:cs typeface="+mn-cs"/>
              </a:rPr>
              <a:t>Bootstrap Sampling</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圓角 16">
            <a:extLst>
              <a:ext uri="{FF2B5EF4-FFF2-40B4-BE49-F238E27FC236}">
                <a16:creationId xmlns:a16="http://schemas.microsoft.com/office/drawing/2014/main" id="{7B31C7A6-C636-A4C6-2D73-B4301C2FFA02}"/>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pic>
        <p:nvPicPr>
          <p:cNvPr id="1026" name="Picture 2" descr="Applications of Bootstrapping. A basic introduction to the bootstrap… | by  Jillian Green | Medium">
            <a:extLst>
              <a:ext uri="{FF2B5EF4-FFF2-40B4-BE49-F238E27FC236}">
                <a16:creationId xmlns:a16="http://schemas.microsoft.com/office/drawing/2014/main" id="{4CE0E802-5C2E-E50E-76DD-8A0CA0C40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471" y="3327971"/>
            <a:ext cx="7201862" cy="2947324"/>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A596BAD5-4F48-3B67-59E8-0EF60C40E8D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bright="20000" contrast="-40000"/>
                    </a14:imgEffect>
                  </a14:imgLayer>
                </a14:imgProps>
              </a:ext>
            </a:extLst>
          </a:blip>
          <a:srcRect t="12307"/>
          <a:stretch/>
        </p:blipFill>
        <p:spPr>
          <a:xfrm>
            <a:off x="6517343" y="1443317"/>
            <a:ext cx="4293622" cy="1882589"/>
          </a:xfrm>
          <a:prstGeom prst="rect">
            <a:avLst/>
          </a:prstGeom>
        </p:spPr>
      </p:pic>
    </p:spTree>
    <p:extLst>
      <p:ext uri="{BB962C8B-B14F-4D97-AF65-F5344CB8AC3E}">
        <p14:creationId xmlns:p14="http://schemas.microsoft.com/office/powerpoint/2010/main" val="25787374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Bagging </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6">
                    <a:lumMod val="10000"/>
                  </a:schemeClr>
                </a:solidFill>
              </a:rPr>
              <a:t>Like Random Forest, sampling from data or features</a:t>
            </a: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6FF6EB6D-9872-2C25-8DD9-83B934112D64}"/>
              </a:ext>
            </a:extLst>
          </p:cNvPr>
          <p:cNvSpPr txBox="1"/>
          <p:nvPr/>
        </p:nvSpPr>
        <p:spPr>
          <a:xfrm>
            <a:off x="410136" y="1455874"/>
            <a:ext cx="6109446" cy="369332"/>
          </a:xfrm>
          <a:prstGeom prst="rect">
            <a:avLst/>
          </a:prstGeom>
          <a:noFill/>
        </p:spPr>
        <p:txBody>
          <a:bodyPr wrap="square">
            <a:spAutoFit/>
          </a:bodyPr>
          <a:lstStyle/>
          <a:p>
            <a:r>
              <a:rPr lang="en-US" altLang="zh-TW" dirty="0">
                <a:solidFill>
                  <a:schemeClr val="accent6">
                    <a:lumMod val="10000"/>
                  </a:schemeClr>
                </a:solidFill>
              </a:rPr>
              <a:t>Bagging = </a:t>
            </a:r>
            <a:r>
              <a:rPr lang="en-US" altLang="zh-TW" dirty="0">
                <a:solidFill>
                  <a:srgbClr val="C00000"/>
                </a:solidFill>
              </a:rPr>
              <a:t>b</a:t>
            </a:r>
            <a:r>
              <a:rPr lang="en-US" altLang="zh-TW" dirty="0">
                <a:solidFill>
                  <a:schemeClr val="accent6">
                    <a:lumMod val="10000"/>
                  </a:schemeClr>
                </a:solidFill>
              </a:rPr>
              <a:t>ootstrapping + </a:t>
            </a:r>
            <a:r>
              <a:rPr lang="en-US" altLang="zh-TW" dirty="0">
                <a:solidFill>
                  <a:srgbClr val="C00000"/>
                </a:solidFill>
              </a:rPr>
              <a:t>agg</a:t>
            </a:r>
            <a:r>
              <a:rPr lang="en-US" altLang="zh-TW" dirty="0">
                <a:solidFill>
                  <a:schemeClr val="accent6">
                    <a:lumMod val="10000"/>
                  </a:schemeClr>
                </a:solidFill>
              </a:rPr>
              <a:t>regatin</a:t>
            </a:r>
            <a:r>
              <a:rPr lang="en-US" altLang="zh-TW" dirty="0">
                <a:solidFill>
                  <a:srgbClr val="C00000"/>
                </a:solidFill>
              </a:rPr>
              <a:t>g</a:t>
            </a:r>
            <a:endParaRPr lang="zh-TW" altLang="en-US" dirty="0">
              <a:solidFill>
                <a:srgbClr val="C00000"/>
              </a:solidFill>
            </a:endParaRPr>
          </a:p>
        </p:txBody>
      </p:sp>
      <p:pic>
        <p:nvPicPr>
          <p:cNvPr id="16" name="圖片 15">
            <a:extLst>
              <a:ext uri="{FF2B5EF4-FFF2-40B4-BE49-F238E27FC236}">
                <a16:creationId xmlns:a16="http://schemas.microsoft.com/office/drawing/2014/main" id="{A046302E-EC2C-4928-0EE3-1D5D1D04C120}"/>
              </a:ext>
            </a:extLst>
          </p:cNvPr>
          <p:cNvPicPr>
            <a:picLocks noChangeAspect="1"/>
          </p:cNvPicPr>
          <p:nvPr/>
        </p:nvPicPr>
        <p:blipFill>
          <a:blip r:embed="rId2"/>
          <a:stretch>
            <a:fillRect/>
          </a:stretch>
        </p:blipFill>
        <p:spPr>
          <a:xfrm>
            <a:off x="5773271" y="1757083"/>
            <a:ext cx="6221506" cy="3515152"/>
          </a:xfrm>
          <a:prstGeom prst="rect">
            <a:avLst/>
          </a:prstGeom>
        </p:spPr>
      </p:pic>
      <p:sp>
        <p:nvSpPr>
          <p:cNvPr id="17" name="矩形: 圓角 16">
            <a:extLst>
              <a:ext uri="{FF2B5EF4-FFF2-40B4-BE49-F238E27FC236}">
                <a16:creationId xmlns:a16="http://schemas.microsoft.com/office/drawing/2014/main" id="{7B31C7A6-C636-A4C6-2D73-B4301C2FFA02}"/>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sp>
        <p:nvSpPr>
          <p:cNvPr id="19" name="文字方塊 18">
            <a:extLst>
              <a:ext uri="{FF2B5EF4-FFF2-40B4-BE49-F238E27FC236}">
                <a16:creationId xmlns:a16="http://schemas.microsoft.com/office/drawing/2014/main" id="{AE4FBD6E-5941-6545-DF43-19FA42DB641E}"/>
              </a:ext>
            </a:extLst>
          </p:cNvPr>
          <p:cNvSpPr txBox="1"/>
          <p:nvPr/>
        </p:nvSpPr>
        <p:spPr>
          <a:xfrm>
            <a:off x="437030" y="2085217"/>
            <a:ext cx="5094194" cy="1200329"/>
          </a:xfrm>
          <a:prstGeom prst="rect">
            <a:avLst/>
          </a:prstGeom>
          <a:noFill/>
        </p:spPr>
        <p:txBody>
          <a:bodyPr wrap="square">
            <a:spAutoFit/>
          </a:bodyPr>
          <a:lstStyle/>
          <a:p>
            <a:pPr algn="l"/>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袋裝法（</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Bagging</a:t>
            </a: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algn="l"/>
            <a:endPar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袋裝法是一種應用引導取樣的集成學習方法。它通過多次從訓練集中隨機抽取子集並訓練多個基模型，最終通過對這些基模型的預測結果進行平均或投票來獲得最終預測結果。袋裝法可以有效地減少模型的方差，提高模型的穩定性和泛化能力。</a:t>
            </a:r>
          </a:p>
        </p:txBody>
      </p:sp>
      <p:pic>
        <p:nvPicPr>
          <p:cNvPr id="20" name="圖片 19">
            <a:extLst>
              <a:ext uri="{FF2B5EF4-FFF2-40B4-BE49-F238E27FC236}">
                <a16:creationId xmlns:a16="http://schemas.microsoft.com/office/drawing/2014/main" id="{BD4457A6-C0E3-10B2-E1AD-AB53B7B698E7}"/>
              </a:ext>
            </a:extLst>
          </p:cNvPr>
          <p:cNvPicPr>
            <a:picLocks noChangeAspect="1"/>
          </p:cNvPicPr>
          <p:nvPr/>
        </p:nvPicPr>
        <p:blipFill rotWithShape="1">
          <a:blip r:embed="rId3"/>
          <a:srcRect r="53914"/>
          <a:stretch/>
        </p:blipFill>
        <p:spPr>
          <a:xfrm>
            <a:off x="1824877" y="3382457"/>
            <a:ext cx="2280957" cy="2839050"/>
          </a:xfrm>
          <a:prstGeom prst="rect">
            <a:avLst/>
          </a:prstGeom>
        </p:spPr>
      </p:pic>
      <p:sp>
        <p:nvSpPr>
          <p:cNvPr id="22" name="文字方塊 21">
            <a:extLst>
              <a:ext uri="{FF2B5EF4-FFF2-40B4-BE49-F238E27FC236}">
                <a16:creationId xmlns:a16="http://schemas.microsoft.com/office/drawing/2014/main" id="{DD9D7834-5A3C-EA25-AAE3-53BC0B3B9FED}"/>
              </a:ext>
            </a:extLst>
          </p:cNvPr>
          <p:cNvSpPr txBox="1"/>
          <p:nvPr/>
        </p:nvSpPr>
        <p:spPr>
          <a:xfrm>
            <a:off x="7716372" y="5705145"/>
            <a:ext cx="3328146" cy="369332"/>
          </a:xfrm>
          <a:prstGeom prst="rect">
            <a:avLst/>
          </a:prstGeom>
          <a:noFill/>
        </p:spPr>
        <p:txBody>
          <a:bodyPr wrap="squar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民主 </a:t>
            </a:r>
            <a:r>
              <a:rPr lang="en-US" altLang="zh-TW" b="1" dirty="0">
                <a:solidFill>
                  <a:srgbClr val="C00000"/>
                </a:solidFill>
                <a:latin typeface="微軟正黑體" panose="020B0604030504040204" pitchFamily="34" charset="-120"/>
                <a:ea typeface="微軟正黑體" panose="020B0604030504040204" pitchFamily="34" charset="-120"/>
              </a:rPr>
              <a:t>= Bagging </a:t>
            </a:r>
            <a:r>
              <a:rPr lang="zh-TW" altLang="en-US" b="1" dirty="0">
                <a:solidFill>
                  <a:srgbClr val="C00000"/>
                </a:solidFill>
                <a:latin typeface="微軟正黑體" panose="020B0604030504040204" pitchFamily="34" charset="-120"/>
                <a:ea typeface="微軟正黑體" panose="020B0604030504040204" pitchFamily="34" charset="-120"/>
              </a:rPr>
              <a:t>的核心思想</a:t>
            </a:r>
          </a:p>
        </p:txBody>
      </p:sp>
    </p:spTree>
    <p:extLst>
      <p:ext uri="{BB962C8B-B14F-4D97-AF65-F5344CB8AC3E}">
        <p14:creationId xmlns:p14="http://schemas.microsoft.com/office/powerpoint/2010/main" val="18270558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9C12706-3FAE-7B93-3C53-E20C25937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268506"/>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5836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1525B5B-FBED-0ACF-9902-858326DCD85B}"/>
              </a:ext>
            </a:extLst>
          </p:cNvPr>
          <p:cNvPicPr>
            <a:picLocks noChangeAspect="1"/>
          </p:cNvPicPr>
          <p:nvPr/>
        </p:nvPicPr>
        <p:blipFill>
          <a:blip r:embed="rId2"/>
          <a:stretch>
            <a:fillRect/>
          </a:stretch>
        </p:blipFill>
        <p:spPr>
          <a:xfrm>
            <a:off x="6417785" y="1573381"/>
            <a:ext cx="5255207" cy="2420322"/>
          </a:xfrm>
          <a:prstGeom prst="rect">
            <a:avLst/>
          </a:prstGeom>
        </p:spPr>
      </p:pic>
      <p:pic>
        <p:nvPicPr>
          <p:cNvPr id="7" name="圖片 6">
            <a:extLst>
              <a:ext uri="{FF2B5EF4-FFF2-40B4-BE49-F238E27FC236}">
                <a16:creationId xmlns:a16="http://schemas.microsoft.com/office/drawing/2014/main" id="{70F4FD0D-0C81-3EEA-0AB6-A30ACA5A26F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80796" y="1586752"/>
            <a:ext cx="5991722" cy="3686595"/>
          </a:xfrm>
          <a:prstGeom prst="rect">
            <a:avLst/>
          </a:prstGeom>
        </p:spPr>
      </p:pic>
      <p:sp>
        <p:nvSpPr>
          <p:cNvPr id="8" name="標題 1">
            <a:extLst>
              <a:ext uri="{FF2B5EF4-FFF2-40B4-BE49-F238E27FC236}">
                <a16:creationId xmlns:a16="http://schemas.microsoft.com/office/drawing/2014/main" id="{1A010C19-C1A7-0EAA-670B-97050BF088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Out of Bag sample</a:t>
            </a:r>
            <a:endParaRPr lang="zh-TW" altLang="en-US" sz="3200" b="1" spc="0" dirty="0">
              <a:solidFill>
                <a:srgbClr val="D8D8D8">
                  <a:lumMod val="10000"/>
                </a:srgbClr>
              </a:solidFill>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37DA01AA-61F5-38F1-D8CF-15576F48CCC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6">
                    <a:lumMod val="10000"/>
                  </a:schemeClr>
                </a:solidFill>
              </a:rPr>
              <a:t>Like Random Forest, sampling from data or features</a:t>
            </a: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E11D0DF5-BB49-5D6C-2A30-0E99CBDA17A7}"/>
              </a:ext>
            </a:extLst>
          </p:cNvPr>
          <p:cNvSpPr txBox="1"/>
          <p:nvPr/>
        </p:nvSpPr>
        <p:spPr>
          <a:xfrm>
            <a:off x="6580093" y="4407076"/>
            <a:ext cx="5282453" cy="830997"/>
          </a:xfrm>
          <a:prstGeom prst="rect">
            <a:avLst/>
          </a:prstGeom>
          <a:solidFill>
            <a:srgbClr val="FFC000"/>
          </a:solidFill>
        </p:spPr>
        <p:txBody>
          <a:bodyPr wrap="square">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OOB</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樣本可以用來評估模型的性能。在袋裝法中，由於每個基模型是用不同的訓練子集訓練的，因此每個樣本都有可能成為</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OOB</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樣本。通過使用這些</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OOB</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樣本來測試對應的基模型，可以得到對整個集成模型的性能估計。這種方法不需要額外的驗證集，因此能夠更有效地利用數據。</a:t>
            </a:r>
          </a:p>
        </p:txBody>
      </p:sp>
      <p:sp>
        <p:nvSpPr>
          <p:cNvPr id="14" name="矩形: 圓角 13">
            <a:extLst>
              <a:ext uri="{FF2B5EF4-FFF2-40B4-BE49-F238E27FC236}">
                <a16:creationId xmlns:a16="http://schemas.microsoft.com/office/drawing/2014/main" id="{AD61CE52-D1AF-F921-2472-258B280C785D}"/>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spTree>
    <p:extLst>
      <p:ext uri="{BB962C8B-B14F-4D97-AF65-F5344CB8AC3E}">
        <p14:creationId xmlns:p14="http://schemas.microsoft.com/office/powerpoint/2010/main" val="50328541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1A010C19-C1A7-0EAA-670B-97050BF088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Bagging - </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隨機森林</a:t>
            </a:r>
          </a:p>
        </p:txBody>
      </p:sp>
      <p:sp>
        <p:nvSpPr>
          <p:cNvPr id="9" name="矩形 8">
            <a:extLst>
              <a:ext uri="{FF2B5EF4-FFF2-40B4-BE49-F238E27FC236}">
                <a16:creationId xmlns:a16="http://schemas.microsoft.com/office/drawing/2014/main" id="{37DA01AA-61F5-38F1-D8CF-15576F48CCC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0EF9FF82-D574-4AEE-A4AB-23A5D3751FCE}"/>
              </a:ext>
            </a:extLst>
          </p:cNvPr>
          <p:cNvSpPr txBox="1"/>
          <p:nvPr/>
        </p:nvSpPr>
        <p:spPr>
          <a:xfrm>
            <a:off x="390524" y="1340768"/>
            <a:ext cx="5583408" cy="124649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rPr>
              <a:t>概念</a:t>
            </a:r>
          </a:p>
          <a:p>
            <a:pPr algn="l"/>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隨機森林是由很多決策樹構成的，不同決策樹之間沒有關聯。 進行分類任務時，新輸入樣本進入，就讓森林中的每一棵決策樹分別進行判斷和分類，每個決策樹會得到一個自己的分類結果，決策樹分類結果中哪一個分類最多，那麼隨機森林 就會把這個結果當做最終的結果。</a:t>
            </a:r>
            <a:endParaRPr kumimoji="0" lang="en-US" altLang="zh-TW" sz="12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A6FA8DA9-5313-C1F5-6EAE-ECE7717F849D}"/>
              </a:ext>
            </a:extLst>
          </p:cNvPr>
          <p:cNvPicPr>
            <a:picLocks noChangeAspect="1"/>
          </p:cNvPicPr>
          <p:nvPr/>
        </p:nvPicPr>
        <p:blipFill>
          <a:blip r:embed="rId2"/>
          <a:stretch>
            <a:fillRect/>
          </a:stretch>
        </p:blipFill>
        <p:spPr>
          <a:xfrm>
            <a:off x="6705601" y="1437486"/>
            <a:ext cx="4518211" cy="3268981"/>
          </a:xfrm>
          <a:prstGeom prst="rect">
            <a:avLst/>
          </a:prstGeom>
        </p:spPr>
      </p:pic>
      <p:pic>
        <p:nvPicPr>
          <p:cNvPr id="6" name="圖片 5">
            <a:extLst>
              <a:ext uri="{FF2B5EF4-FFF2-40B4-BE49-F238E27FC236}">
                <a16:creationId xmlns:a16="http://schemas.microsoft.com/office/drawing/2014/main" id="{3EFC4E1E-EC8F-8BD7-2C12-3A97F487765B}"/>
              </a:ext>
            </a:extLst>
          </p:cNvPr>
          <p:cNvPicPr>
            <a:picLocks noChangeAspect="1"/>
          </p:cNvPicPr>
          <p:nvPr/>
        </p:nvPicPr>
        <p:blipFill>
          <a:blip r:embed="rId3"/>
          <a:stretch>
            <a:fillRect/>
          </a:stretch>
        </p:blipFill>
        <p:spPr>
          <a:xfrm>
            <a:off x="6593268" y="4744442"/>
            <a:ext cx="4988011" cy="1584639"/>
          </a:xfrm>
          <a:prstGeom prst="rect">
            <a:avLst/>
          </a:prstGeom>
        </p:spPr>
      </p:pic>
      <p:sp>
        <p:nvSpPr>
          <p:cNvPr id="12" name="文字方塊 11">
            <a:extLst>
              <a:ext uri="{FF2B5EF4-FFF2-40B4-BE49-F238E27FC236}">
                <a16:creationId xmlns:a16="http://schemas.microsoft.com/office/drawing/2014/main" id="{4F582342-3F8D-0151-EB1C-AAA8956185C9}"/>
              </a:ext>
            </a:extLst>
          </p:cNvPr>
          <p:cNvSpPr txBox="1"/>
          <p:nvPr/>
        </p:nvSpPr>
        <p:spPr>
          <a:xfrm>
            <a:off x="428066" y="2990758"/>
            <a:ext cx="5874122" cy="2246769"/>
          </a:xfrm>
          <a:prstGeom prst="rect">
            <a:avLst/>
          </a:prstGeom>
          <a:noFill/>
        </p:spPr>
        <p:txBody>
          <a:bodyPr wrap="square">
            <a:spAutoFit/>
          </a:bodyPr>
          <a:lstStyle/>
          <a:p>
            <a:pPr algn="l"/>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超參數</a:t>
            </a: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pPr algn="l"/>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r>
              <a:rPr lang="en-US" altLang="zh-TW" sz="1200" b="1" dirty="0" err="1">
                <a:solidFill>
                  <a:schemeClr val="accent6">
                    <a:lumMod val="10000"/>
                  </a:schemeClr>
                </a:solidFill>
                <a:latin typeface="微軟正黑體" panose="020B0604030504040204" pitchFamily="34" charset="-120"/>
                <a:ea typeface="微軟正黑體" panose="020B0604030504040204" pitchFamily="34" charset="-120"/>
              </a:rPr>
              <a:t>n_estimators</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（樹的數量）</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r>
              <a:rPr lang="en-US" altLang="zh-TW" sz="1200" b="1" dirty="0" err="1">
                <a:solidFill>
                  <a:schemeClr val="accent6">
                    <a:lumMod val="10000"/>
                  </a:schemeClr>
                </a:solidFill>
                <a:latin typeface="微軟正黑體" panose="020B0604030504040204" pitchFamily="34" charset="-120"/>
                <a:ea typeface="微軟正黑體" panose="020B0604030504040204" pitchFamily="34" charset="-120"/>
              </a:rPr>
              <a:t>max_features</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（最大特徵數）</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r>
              <a:rPr lang="en-US" altLang="zh-TW" sz="1200" b="1" dirty="0" err="1">
                <a:solidFill>
                  <a:schemeClr val="accent6">
                    <a:lumMod val="10000"/>
                  </a:schemeClr>
                </a:solidFill>
                <a:latin typeface="微軟正黑體" panose="020B0604030504040204" pitchFamily="34" charset="-120"/>
                <a:ea typeface="微軟正黑體" panose="020B0604030504040204" pitchFamily="34" charset="-120"/>
              </a:rPr>
              <a:t>max_depth</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（最大深度）</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r>
              <a:rPr lang="en-US" altLang="zh-TW" sz="1200" b="1" dirty="0" err="1">
                <a:solidFill>
                  <a:schemeClr val="accent6">
                    <a:lumMod val="10000"/>
                  </a:schemeClr>
                </a:solidFill>
                <a:latin typeface="微軟正黑體" panose="020B0604030504040204" pitchFamily="34" charset="-120"/>
                <a:ea typeface="微軟正黑體" panose="020B0604030504040204" pitchFamily="34" charset="-120"/>
              </a:rPr>
              <a:t>min_samples_split</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（最小分裂樣本數）和 </a:t>
            </a:r>
            <a:r>
              <a:rPr lang="en-US" altLang="zh-TW" sz="1200" b="1" dirty="0" err="1">
                <a:solidFill>
                  <a:schemeClr val="accent6">
                    <a:lumMod val="10000"/>
                  </a:schemeClr>
                </a:solidFill>
                <a:latin typeface="微軟正黑體" panose="020B0604030504040204" pitchFamily="34" charset="-120"/>
                <a:ea typeface="微軟正黑體" panose="020B0604030504040204" pitchFamily="34" charset="-120"/>
              </a:rPr>
              <a:t>min_samples_leaf</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（最小葉子樣本數）</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bootstrap</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（是否使用自助抽樣）</a:t>
            </a:r>
          </a:p>
        </p:txBody>
      </p:sp>
      <p:sp>
        <p:nvSpPr>
          <p:cNvPr id="13" name="矩形: 圓角 12">
            <a:extLst>
              <a:ext uri="{FF2B5EF4-FFF2-40B4-BE49-F238E27FC236}">
                <a16:creationId xmlns:a16="http://schemas.microsoft.com/office/drawing/2014/main" id="{8F7EC673-0CC6-7CBF-FA72-8B0911CDFABE}"/>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spTree>
    <p:extLst>
      <p:ext uri="{BB962C8B-B14F-4D97-AF65-F5344CB8AC3E}">
        <p14:creationId xmlns:p14="http://schemas.microsoft.com/office/powerpoint/2010/main" val="380779566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AD36F32-4295-25C3-0835-AB097D6A5C71}"/>
              </a:ext>
            </a:extLst>
          </p:cNvPr>
          <p:cNvPicPr>
            <a:picLocks noChangeAspect="1"/>
          </p:cNvPicPr>
          <p:nvPr/>
        </p:nvPicPr>
        <p:blipFill>
          <a:blip r:embed="rId2"/>
          <a:stretch>
            <a:fillRect/>
          </a:stretch>
        </p:blipFill>
        <p:spPr>
          <a:xfrm>
            <a:off x="1229566" y="1540158"/>
            <a:ext cx="9886669" cy="4484404"/>
          </a:xfrm>
          <a:prstGeom prst="rect">
            <a:avLst/>
          </a:prstGeom>
        </p:spPr>
      </p:pic>
      <p:sp>
        <p:nvSpPr>
          <p:cNvPr id="6" name="標題 1">
            <a:extLst>
              <a:ext uri="{FF2B5EF4-FFF2-40B4-BE49-F238E27FC236}">
                <a16:creationId xmlns:a16="http://schemas.microsoft.com/office/drawing/2014/main" id="{A063140A-F8DB-6B48-A642-D1C01D05C01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Voting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vs. Bagging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CBA9B799-E342-863C-983B-759E3C8AB43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159DC82B-57C2-9C7C-2A26-5081BB40DD46}"/>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spTree>
    <p:extLst>
      <p:ext uri="{BB962C8B-B14F-4D97-AF65-F5344CB8AC3E}">
        <p14:creationId xmlns:p14="http://schemas.microsoft.com/office/powerpoint/2010/main" val="1364854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Bagging</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總結</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圓角 1">
            <a:extLst>
              <a:ext uri="{FF2B5EF4-FFF2-40B4-BE49-F238E27FC236}">
                <a16:creationId xmlns:a16="http://schemas.microsoft.com/office/drawing/2014/main" id="{331A710B-9600-CC0B-99BF-B275722D6BFF}"/>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sp>
        <p:nvSpPr>
          <p:cNvPr id="5" name="文字方塊 4">
            <a:extLst>
              <a:ext uri="{FF2B5EF4-FFF2-40B4-BE49-F238E27FC236}">
                <a16:creationId xmlns:a16="http://schemas.microsoft.com/office/drawing/2014/main" id="{8294B194-04EB-212E-2512-8C83AE0ACB42}"/>
              </a:ext>
            </a:extLst>
          </p:cNvPr>
          <p:cNvSpPr txBox="1"/>
          <p:nvPr/>
        </p:nvSpPr>
        <p:spPr>
          <a:xfrm>
            <a:off x="584156" y="1412776"/>
            <a:ext cx="10160043" cy="28931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rPr>
              <a:t>優點</a:t>
            </a:r>
            <a:endParaRPr kumimoji="0" lang="en-US" altLang="zh-TW"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可處理高維度的數據，且不用降維，無需做特徵選擇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可判斷特徵重要程度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不易過擬合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訓練速度較快，易做成並行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對於不平衡的數據集來說，可平衡誤差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如果有很大一部分的特徵遺失，仍可以維持準確度</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rPr>
              <a:t>缺點</a:t>
            </a:r>
            <a:endParaRPr kumimoji="0" lang="en-US" altLang="zh-TW"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隨機森林已被證明在某些噪音較大的分類或回歸問題上會過擬合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黑盒子，無法控制模型內部的執行。只能不斷在參數和隨機種子間測試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可能有很多相似的決策樹，掩蓋真實的結果。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對於小資料或低維資料，可能不能產生很好的分類</a:t>
            </a:r>
            <a:endParaRPr kumimoji="0" lang="zh-TW" altLang="en-US"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02242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defTabSz="913607" rtl="0" eaLnBrk="0" fontAlgn="base" latinLnBrk="0" hangingPunct="0">
              <a:lnSpc>
                <a:spcPct val="90000"/>
              </a:lnSpc>
              <a:spcBef>
                <a:spcPct val="0"/>
              </a:spcBef>
              <a:spcAft>
                <a:spcPct val="0"/>
              </a:spcAft>
              <a:buClrTx/>
              <a:buSzTx/>
              <a:buFontTx/>
              <a:buNone/>
              <a:tabLst/>
              <a:defRPr/>
            </a:pPr>
            <a:r>
              <a:rPr lang="en-US" altLang="zh-TW" sz="2800" b="1" spc="0" dirty="0">
                <a:solidFill>
                  <a:srgbClr val="D8D8D8">
                    <a:lumMod val="10000"/>
                  </a:srgbClr>
                </a:solidFill>
                <a:latin typeface="微軟正黑體" panose="020B0604030504040204" pitchFamily="34" charset="-120"/>
                <a:ea typeface="微軟正黑體" panose="020B0604030504040204" pitchFamily="34" charset="-120"/>
              </a:rPr>
              <a:t>Boosting</a:t>
            </a:r>
            <a:endParaRPr kumimoji="0" lang="zh-TW" altLang="en-US" sz="2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8029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0453BC9-174C-4647-A283-1B969FB107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567687" y="1490134"/>
            <a:ext cx="4158645" cy="4411134"/>
          </a:xfrm>
          <a:prstGeom prst="rect">
            <a:avLst/>
          </a:prstGeom>
        </p:spPr>
      </p:pic>
      <p:pic>
        <p:nvPicPr>
          <p:cNvPr id="6" name="圖片 5">
            <a:extLst>
              <a:ext uri="{FF2B5EF4-FFF2-40B4-BE49-F238E27FC236}">
                <a16:creationId xmlns:a16="http://schemas.microsoft.com/office/drawing/2014/main" id="{F340AD7E-7F22-4054-805C-4D40A56B84A1}"/>
              </a:ext>
            </a:extLst>
          </p:cNvPr>
          <p:cNvPicPr>
            <a:picLocks noChangeAspect="1"/>
          </p:cNvPicPr>
          <p:nvPr/>
        </p:nvPicPr>
        <p:blipFill>
          <a:blip r:embed="rId4"/>
          <a:stretch>
            <a:fillRect/>
          </a:stretch>
        </p:blipFill>
        <p:spPr>
          <a:xfrm>
            <a:off x="301411" y="1693330"/>
            <a:ext cx="6954743" cy="3124201"/>
          </a:xfrm>
          <a:prstGeom prst="rect">
            <a:avLst/>
          </a:prstGeom>
        </p:spPr>
      </p:pic>
      <p:sp>
        <p:nvSpPr>
          <p:cNvPr id="9" name="標題 1">
            <a:extLst>
              <a:ext uri="{FF2B5EF4-FFF2-40B4-BE49-F238E27FC236}">
                <a16:creationId xmlns:a16="http://schemas.microsoft.com/office/drawing/2014/main" id="{2A5550DE-CCA0-45DE-B8DE-94E8A321F1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模型面對空缺值的應對措施</a:t>
            </a:r>
          </a:p>
        </p:txBody>
      </p:sp>
      <p:sp>
        <p:nvSpPr>
          <p:cNvPr id="10" name="矩形 9">
            <a:extLst>
              <a:ext uri="{FF2B5EF4-FFF2-40B4-BE49-F238E27FC236}">
                <a16:creationId xmlns:a16="http://schemas.microsoft.com/office/drawing/2014/main" id="{C6D17465-0871-41B5-8B17-66FD2E48399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在資料分類上，模型面對空缺值的應對措施</a:t>
            </a:r>
          </a:p>
        </p:txBody>
      </p:sp>
      <p:sp>
        <p:nvSpPr>
          <p:cNvPr id="8" name="矩形 7">
            <a:extLst>
              <a:ext uri="{FF2B5EF4-FFF2-40B4-BE49-F238E27FC236}">
                <a16:creationId xmlns:a16="http://schemas.microsoft.com/office/drawing/2014/main" id="{68E84288-D159-449C-AE25-DA60E7FDCF2F}"/>
              </a:ext>
            </a:extLst>
          </p:cNvPr>
          <p:cNvSpPr/>
          <p:nvPr/>
        </p:nvSpPr>
        <p:spPr>
          <a:xfrm>
            <a:off x="2082800" y="1574800"/>
            <a:ext cx="3657600" cy="889000"/>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Machine Learning Techniques for Pattern Classification with Missing Data</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A90B3019-5497-442D-B5F5-40D1568A970B}"/>
              </a:ext>
            </a:extLst>
          </p:cNvPr>
          <p:cNvSpPr/>
          <p:nvPr/>
        </p:nvSpPr>
        <p:spPr>
          <a:xfrm>
            <a:off x="5757333" y="2793999"/>
            <a:ext cx="1642534" cy="2057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E82713AD-2271-49DE-A9CB-8C0BD04798AB}"/>
              </a:ext>
            </a:extLst>
          </p:cNvPr>
          <p:cNvSpPr/>
          <p:nvPr/>
        </p:nvSpPr>
        <p:spPr>
          <a:xfrm>
            <a:off x="1127623" y="50948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8F7A332-B83A-49BC-9CBC-1E7B07C4183A}"/>
              </a:ext>
            </a:extLst>
          </p:cNvPr>
          <p:cNvSpPr txBox="1"/>
          <p:nvPr/>
        </p:nvSpPr>
        <p:spPr>
          <a:xfrm>
            <a:off x="1958048" y="51513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經驗談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有時候面對空缺值不一定非得要補值，根據不同的場域有時候空缺欄位也可以是一種特徵資訊。但大原則能夠補值對模型性能提升都是會有幫助的。</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6" name="圖片 15">
            <a:extLst>
              <a:ext uri="{FF2B5EF4-FFF2-40B4-BE49-F238E27FC236}">
                <a16:creationId xmlns:a16="http://schemas.microsoft.com/office/drawing/2014/main" id="{9665E73E-72DC-4318-BCE4-937C4E27BBFC}"/>
              </a:ext>
            </a:extLst>
          </p:cNvPr>
          <p:cNvPicPr>
            <a:picLocks noChangeAspect="1"/>
          </p:cNvPicPr>
          <p:nvPr/>
        </p:nvPicPr>
        <p:blipFill>
          <a:blip r:embed="rId5"/>
          <a:stretch>
            <a:fillRect/>
          </a:stretch>
        </p:blipFill>
        <p:spPr>
          <a:xfrm>
            <a:off x="1284080" y="5166861"/>
            <a:ext cx="598012" cy="642694"/>
          </a:xfrm>
          <a:prstGeom prst="rect">
            <a:avLst/>
          </a:prstGeom>
        </p:spPr>
      </p:pic>
      <p:sp>
        <p:nvSpPr>
          <p:cNvPr id="17" name="矩形: 圓角 16">
            <a:extLst>
              <a:ext uri="{FF2B5EF4-FFF2-40B4-BE49-F238E27FC236}">
                <a16:creationId xmlns:a16="http://schemas.microsoft.com/office/drawing/2014/main" id="{3857A7A4-ACD7-4A4B-8647-31FDDB7ED34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7647890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Boosting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6">
                    <a:lumMod val="10000"/>
                  </a:schemeClr>
                </a:solidFill>
              </a:rPr>
              <a:t>Boost weak learners too strong learners (sequential learners)</a:t>
            </a: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圓角 1">
            <a:extLst>
              <a:ext uri="{FF2B5EF4-FFF2-40B4-BE49-F238E27FC236}">
                <a16:creationId xmlns:a16="http://schemas.microsoft.com/office/drawing/2014/main" id="{331A710B-9600-CC0B-99BF-B275722D6BFF}"/>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pic>
        <p:nvPicPr>
          <p:cNvPr id="4" name="圖片 3">
            <a:extLst>
              <a:ext uri="{FF2B5EF4-FFF2-40B4-BE49-F238E27FC236}">
                <a16:creationId xmlns:a16="http://schemas.microsoft.com/office/drawing/2014/main" id="{1F6EF7EF-E21A-C7EF-0313-71AB063AF336}"/>
              </a:ext>
            </a:extLst>
          </p:cNvPr>
          <p:cNvPicPr>
            <a:picLocks noChangeAspect="1"/>
          </p:cNvPicPr>
          <p:nvPr/>
        </p:nvPicPr>
        <p:blipFill rotWithShape="1">
          <a:blip r:embed="rId2"/>
          <a:srcRect l="48135"/>
          <a:stretch/>
        </p:blipFill>
        <p:spPr>
          <a:xfrm>
            <a:off x="1900520" y="3424517"/>
            <a:ext cx="2480286" cy="2743200"/>
          </a:xfrm>
          <a:prstGeom prst="rect">
            <a:avLst/>
          </a:prstGeom>
        </p:spPr>
      </p:pic>
      <p:sp>
        <p:nvSpPr>
          <p:cNvPr id="8" name="文字方塊 7">
            <a:extLst>
              <a:ext uri="{FF2B5EF4-FFF2-40B4-BE49-F238E27FC236}">
                <a16:creationId xmlns:a16="http://schemas.microsoft.com/office/drawing/2014/main" id="{1E242B7E-663D-48DC-3222-711B8AC11A18}"/>
              </a:ext>
            </a:extLst>
          </p:cNvPr>
          <p:cNvSpPr txBox="1"/>
          <p:nvPr/>
        </p:nvSpPr>
        <p:spPr>
          <a:xfrm>
            <a:off x="437030" y="2085217"/>
            <a:ext cx="5094194" cy="1384995"/>
          </a:xfrm>
          <a:prstGeom prst="rect">
            <a:avLst/>
          </a:prstGeom>
          <a:noFill/>
        </p:spPr>
        <p:txBody>
          <a:bodyPr wrap="square">
            <a:spAutoFit/>
          </a:bodyPr>
          <a:lstStyle/>
          <a:p>
            <a:pPr algn="l"/>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提升法（</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 Boosting </a:t>
            </a: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algn="l"/>
            <a:endPar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Boosting</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算法是將很多個弱的分類器</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(weak classifier)</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進行合成變成一個強分類器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(Strong classifier)</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，分類器之間是有關聯性的，透過將舊分類器</a:t>
            </a:r>
            <a:r>
              <a:rPr lang="zh-TW" altLang="en-US" sz="1200" dirty="0">
                <a:solidFill>
                  <a:srgbClr val="0070C0"/>
                </a:solidFill>
                <a:latin typeface="微軟正黑體" panose="020B0604030504040204" pitchFamily="34" charset="-120"/>
                <a:ea typeface="微軟正黑體" panose="020B0604030504040204" pitchFamily="34" charset="-120"/>
              </a:rPr>
              <a:t>錯誤歸類權重提升</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，然後交給下一棵樹，訓練新的分類器，這樣新的分類器就會學習到錯誤分類資料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(misclassified data)</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的特性，進而提升分類結果。</a:t>
            </a:r>
            <a:endPar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34AB9A6C-95D1-715B-FCFE-66DFF46AF325}"/>
              </a:ext>
            </a:extLst>
          </p:cNvPr>
          <p:cNvSpPr txBox="1"/>
          <p:nvPr/>
        </p:nvSpPr>
        <p:spPr>
          <a:xfrm>
            <a:off x="7286065" y="5651357"/>
            <a:ext cx="3623982" cy="369332"/>
          </a:xfrm>
          <a:prstGeom prst="rect">
            <a:avLst/>
          </a:prstGeom>
          <a:noFill/>
        </p:spPr>
        <p:txBody>
          <a:bodyPr wrap="squar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訓練精英 </a:t>
            </a:r>
            <a:r>
              <a:rPr lang="en-US" altLang="zh-TW" b="1" dirty="0">
                <a:solidFill>
                  <a:srgbClr val="C00000"/>
                </a:solidFill>
                <a:latin typeface="微軟正黑體" panose="020B0604030504040204" pitchFamily="34" charset="-120"/>
                <a:ea typeface="微軟正黑體" panose="020B0604030504040204" pitchFamily="34" charset="-120"/>
              </a:rPr>
              <a:t>=</a:t>
            </a:r>
            <a:r>
              <a:rPr lang="zh-TW" altLang="en-US" b="1" dirty="0">
                <a:solidFill>
                  <a:srgbClr val="C00000"/>
                </a:solidFill>
                <a:latin typeface="微軟正黑體" panose="020B0604030504040204" pitchFamily="34" charset="-120"/>
                <a:ea typeface="微軟正黑體" panose="020B0604030504040204" pitchFamily="34" charset="-120"/>
              </a:rPr>
              <a:t> </a:t>
            </a:r>
            <a:r>
              <a:rPr lang="en-US" altLang="zh-TW" b="1" dirty="0">
                <a:solidFill>
                  <a:srgbClr val="C00000"/>
                </a:solidFill>
                <a:latin typeface="微軟正黑體" panose="020B0604030504040204" pitchFamily="34" charset="-120"/>
                <a:ea typeface="微軟正黑體" panose="020B0604030504040204" pitchFamily="34" charset="-120"/>
              </a:rPr>
              <a:t>Boosting </a:t>
            </a:r>
            <a:r>
              <a:rPr lang="zh-TW" altLang="en-US" b="1" dirty="0">
                <a:solidFill>
                  <a:srgbClr val="C00000"/>
                </a:solidFill>
                <a:latin typeface="微軟正黑體" panose="020B0604030504040204" pitchFamily="34" charset="-120"/>
                <a:ea typeface="微軟正黑體" panose="020B0604030504040204" pitchFamily="34" charset="-120"/>
              </a:rPr>
              <a:t>的核心思想</a:t>
            </a:r>
          </a:p>
        </p:txBody>
      </p:sp>
      <p:pic>
        <p:nvPicPr>
          <p:cNvPr id="11" name="圖片 10">
            <a:extLst>
              <a:ext uri="{FF2B5EF4-FFF2-40B4-BE49-F238E27FC236}">
                <a16:creationId xmlns:a16="http://schemas.microsoft.com/office/drawing/2014/main" id="{FBB1DF84-1BEE-8F41-260D-3306168CCB44}"/>
              </a:ext>
            </a:extLst>
          </p:cNvPr>
          <p:cNvPicPr>
            <a:picLocks noChangeAspect="1"/>
          </p:cNvPicPr>
          <p:nvPr/>
        </p:nvPicPr>
        <p:blipFill>
          <a:blip r:embed="rId3"/>
          <a:stretch>
            <a:fillRect/>
          </a:stretch>
        </p:blipFill>
        <p:spPr>
          <a:xfrm>
            <a:off x="5914882" y="1972237"/>
            <a:ext cx="5990248" cy="3300749"/>
          </a:xfrm>
          <a:prstGeom prst="rect">
            <a:avLst/>
          </a:prstGeom>
        </p:spPr>
      </p:pic>
    </p:spTree>
    <p:extLst>
      <p:ext uri="{BB962C8B-B14F-4D97-AF65-F5344CB8AC3E}">
        <p14:creationId xmlns:p14="http://schemas.microsoft.com/office/powerpoint/2010/main" val="1403219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662BD2C-F240-2E7C-9DC7-E81FA3D54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1430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4981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Boosting </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種類</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6">
                    <a:lumMod val="10000"/>
                  </a:schemeClr>
                </a:solidFill>
              </a:rPr>
              <a:t>Boost weak learners too strong learners (sequential learners)</a:t>
            </a: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圓角 1">
            <a:extLst>
              <a:ext uri="{FF2B5EF4-FFF2-40B4-BE49-F238E27FC236}">
                <a16:creationId xmlns:a16="http://schemas.microsoft.com/office/drawing/2014/main" id="{331A710B-9600-CC0B-99BF-B275722D6BFF}"/>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sp>
        <p:nvSpPr>
          <p:cNvPr id="8" name="文字方塊 7">
            <a:extLst>
              <a:ext uri="{FF2B5EF4-FFF2-40B4-BE49-F238E27FC236}">
                <a16:creationId xmlns:a16="http://schemas.microsoft.com/office/drawing/2014/main" id="{1E242B7E-663D-48DC-3222-711B8AC11A18}"/>
              </a:ext>
            </a:extLst>
          </p:cNvPr>
          <p:cNvSpPr txBox="1"/>
          <p:nvPr/>
        </p:nvSpPr>
        <p:spPr>
          <a:xfrm>
            <a:off x="437030" y="1421829"/>
            <a:ext cx="9289676" cy="1323439"/>
          </a:xfrm>
          <a:prstGeom prst="rect">
            <a:avLst/>
          </a:prstGeom>
          <a:noFill/>
        </p:spPr>
        <p:txBody>
          <a:bodyPr wrap="square">
            <a:spAutoFit/>
          </a:bodyPr>
          <a:lstStyle/>
          <a:p>
            <a:pPr marL="285750" indent="-285750" algn="l">
              <a:buFont typeface="Arial" panose="020B0604020202020204" pitchFamily="34" charset="0"/>
              <a:buChar char="•"/>
            </a:pPr>
            <a:r>
              <a:rPr lang="en-US" altLang="zh-TW" sz="1600" i="0" dirty="0">
                <a:solidFill>
                  <a:srgbClr val="0D0D0D"/>
                </a:solidFill>
                <a:effectLst/>
                <a:highlight>
                  <a:srgbClr val="FFFFFF"/>
                </a:highlight>
                <a:latin typeface="微軟正黑體" panose="020B0604030504040204" pitchFamily="34" charset="-120"/>
                <a:ea typeface="微軟正黑體" panose="020B0604030504040204" pitchFamily="34" charset="-120"/>
              </a:rPr>
              <a:t>AdaBoost: </a:t>
            </a:r>
            <a:r>
              <a:rPr lang="zh-TW" altLang="en-US" sz="1600" i="0" dirty="0">
                <a:solidFill>
                  <a:srgbClr val="0D0D0D"/>
                </a:solidFill>
                <a:effectLst/>
                <a:highlight>
                  <a:srgbClr val="FFFFFF"/>
                </a:highlight>
                <a:latin typeface="微軟正黑體" panose="020B0604030504040204" pitchFamily="34" charset="-120"/>
                <a:ea typeface="微軟正黑體" panose="020B0604030504040204" pitchFamily="34" charset="-120"/>
              </a:rPr>
              <a:t>適合簡單、小型數據集，對噪聲敏感。</a:t>
            </a:r>
          </a:p>
          <a:p>
            <a:pPr marL="285750" indent="-285750" algn="l">
              <a:buFont typeface="Arial" panose="020B0604020202020204" pitchFamily="34" charset="0"/>
              <a:buChar char="•"/>
            </a:pPr>
            <a:r>
              <a:rPr lang="en-US" altLang="zh-TW" sz="1600" i="0" dirty="0">
                <a:solidFill>
                  <a:srgbClr val="0D0D0D"/>
                </a:solidFill>
                <a:effectLst/>
                <a:highlight>
                  <a:srgbClr val="FFFFFF"/>
                </a:highlight>
                <a:latin typeface="微軟正黑體" panose="020B0604030504040204" pitchFamily="34" charset="-120"/>
                <a:ea typeface="微軟正黑體" panose="020B0604030504040204" pitchFamily="34" charset="-120"/>
              </a:rPr>
              <a:t>Gradient Boosting: </a:t>
            </a:r>
            <a:r>
              <a:rPr lang="zh-TW" altLang="en-US" sz="16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最小化損失函數來逐步改進模型，</a:t>
            </a:r>
            <a:r>
              <a:rPr lang="zh-TW" altLang="en-US" sz="1600" i="0" dirty="0">
                <a:solidFill>
                  <a:srgbClr val="0D0D0D"/>
                </a:solidFill>
                <a:effectLst/>
                <a:highlight>
                  <a:srgbClr val="FFFFFF"/>
                </a:highlight>
                <a:latin typeface="微軟正黑體" panose="020B0604030504040204" pitchFamily="34" charset="-120"/>
                <a:ea typeface="微軟正黑體" panose="020B0604030504040204" pitchFamily="34" charset="-120"/>
              </a:rPr>
              <a:t>高靈活性和強預測能力，但訓練和調參複雜。</a:t>
            </a:r>
          </a:p>
          <a:p>
            <a:pPr marL="285750" indent="-285750" algn="l">
              <a:buFont typeface="Arial" panose="020B0604020202020204" pitchFamily="34" charset="0"/>
              <a:buChar char="•"/>
            </a:pPr>
            <a:r>
              <a:rPr lang="en-US" altLang="zh-TW" sz="1600" i="0" dirty="0" err="1">
                <a:solidFill>
                  <a:srgbClr val="0D0D0D"/>
                </a:solidFill>
                <a:effectLst/>
                <a:highlight>
                  <a:srgbClr val="FFFFFF"/>
                </a:highlight>
                <a:latin typeface="微軟正黑體" panose="020B0604030504040204" pitchFamily="34" charset="-120"/>
                <a:ea typeface="微軟正黑體" panose="020B0604030504040204" pitchFamily="34" charset="-120"/>
              </a:rPr>
              <a:t>XGBoost</a:t>
            </a:r>
            <a:r>
              <a:rPr lang="en-US" altLang="zh-TW" sz="1600" i="0" dirty="0">
                <a:solidFill>
                  <a:srgbClr val="0D0D0D"/>
                </a:solidFill>
                <a:effectLst/>
                <a:highlight>
                  <a:srgbClr val="FFFFFF"/>
                </a:highlight>
                <a:latin typeface="微軟正黑體" panose="020B0604030504040204" pitchFamily="34" charset="-120"/>
                <a:ea typeface="微軟正黑體" panose="020B0604030504040204" pitchFamily="34" charset="-120"/>
              </a:rPr>
              <a:t>: </a:t>
            </a:r>
            <a:r>
              <a:rPr lang="zh-TW" altLang="en-US" sz="1600" i="0" dirty="0">
                <a:solidFill>
                  <a:srgbClr val="0D0D0D"/>
                </a:solidFill>
                <a:effectLst/>
                <a:highlight>
                  <a:srgbClr val="FFFFFF"/>
                </a:highlight>
                <a:latin typeface="微軟正黑體" panose="020B0604030504040204" pitchFamily="34" charset="-120"/>
                <a:ea typeface="微軟正黑體" panose="020B0604030504040204" pitchFamily="34" charset="-120"/>
              </a:rPr>
              <a:t>訓練速度和預測性能優異，適合大數據集。</a:t>
            </a:r>
          </a:p>
          <a:p>
            <a:pPr marL="285750" indent="-285750" algn="l">
              <a:buFont typeface="Arial" panose="020B0604020202020204" pitchFamily="34" charset="0"/>
              <a:buChar char="•"/>
            </a:pPr>
            <a:r>
              <a:rPr lang="en-US" altLang="zh-TW" sz="1600" i="0" dirty="0" err="1">
                <a:solidFill>
                  <a:srgbClr val="0D0D0D"/>
                </a:solidFill>
                <a:effectLst/>
                <a:highlight>
                  <a:srgbClr val="FFFFFF"/>
                </a:highlight>
                <a:latin typeface="微軟正黑體" panose="020B0604030504040204" pitchFamily="34" charset="-120"/>
                <a:ea typeface="微軟正黑體" panose="020B0604030504040204" pitchFamily="34" charset="-120"/>
              </a:rPr>
              <a:t>CatBoost</a:t>
            </a:r>
            <a:r>
              <a:rPr lang="en-US" altLang="zh-TW" sz="1600" i="0" dirty="0">
                <a:solidFill>
                  <a:srgbClr val="0D0D0D"/>
                </a:solidFill>
                <a:effectLst/>
                <a:highlight>
                  <a:srgbClr val="FFFFFF"/>
                </a:highlight>
                <a:latin typeface="微軟正黑體" panose="020B0604030504040204" pitchFamily="34" charset="-120"/>
                <a:ea typeface="微軟正黑體" panose="020B0604030504040204" pitchFamily="34" charset="-120"/>
              </a:rPr>
              <a:t>: </a:t>
            </a:r>
            <a:r>
              <a:rPr lang="zh-TW" altLang="en-US" sz="1600" i="0" dirty="0">
                <a:solidFill>
                  <a:srgbClr val="0D0D0D"/>
                </a:solidFill>
                <a:effectLst/>
                <a:highlight>
                  <a:srgbClr val="FFFFFF"/>
                </a:highlight>
                <a:latin typeface="微軟正黑體" panose="020B0604030504040204" pitchFamily="34" charset="-120"/>
                <a:ea typeface="微軟正黑體" panose="020B0604030504040204" pitchFamily="34" charset="-120"/>
              </a:rPr>
              <a:t>對分類特徵處理優秀，泛化能力強。</a:t>
            </a:r>
          </a:p>
          <a:p>
            <a:pPr marL="285750" indent="-285750" algn="l">
              <a:buFont typeface="Arial" panose="020B0604020202020204" pitchFamily="34" charset="0"/>
              <a:buChar char="•"/>
            </a:pPr>
            <a:r>
              <a:rPr lang="en-US" altLang="zh-TW" sz="1600" i="0" dirty="0" err="1">
                <a:solidFill>
                  <a:srgbClr val="0D0D0D"/>
                </a:solidFill>
                <a:effectLst/>
                <a:highlight>
                  <a:srgbClr val="FFFFFF"/>
                </a:highlight>
                <a:latin typeface="微軟正黑體" panose="020B0604030504040204" pitchFamily="34" charset="-120"/>
                <a:ea typeface="微軟正黑體" panose="020B0604030504040204" pitchFamily="34" charset="-120"/>
              </a:rPr>
              <a:t>LightGBM</a:t>
            </a:r>
            <a:r>
              <a:rPr lang="en-US" altLang="zh-TW" sz="1600" i="0" dirty="0">
                <a:solidFill>
                  <a:srgbClr val="0D0D0D"/>
                </a:solidFill>
                <a:effectLst/>
                <a:highlight>
                  <a:srgbClr val="FFFFFF"/>
                </a:highlight>
                <a:latin typeface="微軟正黑體" panose="020B0604030504040204" pitchFamily="34" charset="-120"/>
                <a:ea typeface="微軟正黑體" panose="020B0604030504040204" pitchFamily="34" charset="-120"/>
              </a:rPr>
              <a:t>: </a:t>
            </a:r>
            <a:r>
              <a:rPr lang="zh-TW" altLang="en-US" sz="1600" i="0" dirty="0">
                <a:solidFill>
                  <a:srgbClr val="0D0D0D"/>
                </a:solidFill>
                <a:effectLst/>
                <a:highlight>
                  <a:srgbClr val="FFFFFF"/>
                </a:highlight>
                <a:latin typeface="微軟正黑體" panose="020B0604030504040204" pitchFamily="34" charset="-120"/>
                <a:ea typeface="微軟正黑體" panose="020B0604030504040204" pitchFamily="34" charset="-120"/>
              </a:rPr>
              <a:t>訓練速度最快，適合大數據和高效計算。</a:t>
            </a:r>
          </a:p>
        </p:txBody>
      </p:sp>
      <p:sp>
        <p:nvSpPr>
          <p:cNvPr id="9" name="文字方塊 8">
            <a:extLst>
              <a:ext uri="{FF2B5EF4-FFF2-40B4-BE49-F238E27FC236}">
                <a16:creationId xmlns:a16="http://schemas.microsoft.com/office/drawing/2014/main" id="{3E103B35-CC05-973E-D4C8-FE3C2F3A080D}"/>
              </a:ext>
            </a:extLst>
          </p:cNvPr>
          <p:cNvSpPr txBox="1"/>
          <p:nvPr/>
        </p:nvSpPr>
        <p:spPr>
          <a:xfrm>
            <a:off x="499783" y="3461859"/>
            <a:ext cx="5650005" cy="2369880"/>
          </a:xfrm>
          <a:prstGeom prst="rect">
            <a:avLst/>
          </a:prstGeom>
          <a:noFill/>
        </p:spPr>
        <p:txBody>
          <a:bodyPr wrap="square">
            <a:spAutoFit/>
          </a:bodyPr>
          <a:lstStyle/>
          <a:p>
            <a:pPr algn="l"/>
            <a:r>
              <a:rPr lang="zh-TW" altLang="en-US" sz="16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常見的弱模型類型</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決策樹（</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Decision Trees</a:t>
            </a: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最常用的弱模型，特別是深度為</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1</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的決策樹（即決策樹樹樁）。</a:t>
            </a:r>
          </a:p>
          <a:p>
            <a:pPr marL="628650" lvl="1" indent="-171450" algn="l">
              <a:buFont typeface="Arial" panose="020B0604020202020204" pitchFamily="34" charset="0"/>
              <a:buChar char="•"/>
            </a:pP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決策樹能夠自動處理數據的非線性特徵，是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Boosting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方法中的標準選擇。</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線性模型（</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Linear Models</a:t>
            </a: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在某些情況下，可以使用線性回歸或邏輯回歸作為弱模型。</a:t>
            </a:r>
          </a:p>
          <a:p>
            <a:pPr marL="628650" lvl="1" indent="-171450" algn="l">
              <a:buFont typeface="Arial" panose="020B0604020202020204" pitchFamily="34" charset="0"/>
              <a:buChar char="•"/>
            </a:pP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線性模型在數據較為線性且特徵較少時效果較好，但在處理複雜數據時性能可能不如決策樹。</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其他模型</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雖然不常見，但也可以使用其他類型的模型，如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k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最近鄰（</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K-Nearest Neighbors</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）、支持向量機（</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Support Vector Machines</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）等，但這些模型通常不如決策樹和線性模型效果好，且實施起來更為複雜。</a:t>
            </a:r>
          </a:p>
        </p:txBody>
      </p:sp>
      <p:sp>
        <p:nvSpPr>
          <p:cNvPr id="13" name="文字方塊 12">
            <a:extLst>
              <a:ext uri="{FF2B5EF4-FFF2-40B4-BE49-F238E27FC236}">
                <a16:creationId xmlns:a16="http://schemas.microsoft.com/office/drawing/2014/main" id="{08A6F831-3927-FEE3-A12D-E428AA59178B}"/>
              </a:ext>
            </a:extLst>
          </p:cNvPr>
          <p:cNvSpPr txBox="1"/>
          <p:nvPr/>
        </p:nvSpPr>
        <p:spPr>
          <a:xfrm>
            <a:off x="6633882" y="3503892"/>
            <a:ext cx="5219700" cy="2000548"/>
          </a:xfrm>
          <a:prstGeom prst="rect">
            <a:avLst/>
          </a:prstGeom>
          <a:noFill/>
        </p:spPr>
        <p:txBody>
          <a:bodyPr wrap="square">
            <a:spAutoFit/>
          </a:bodyPr>
          <a:lstStyle/>
          <a:p>
            <a:pPr algn="l"/>
            <a:r>
              <a:rPr lang="zh-TW" altLang="en-US" sz="16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為什麼使用同一種類型的弱模型？</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一致性</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lvl="1"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使用相同類型的弱模型，可以保持模型在每次迭代中的一致性，便於計算和理解。</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穩定性</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lvl="1"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同一類型的模型能夠更穩定地更新每次迭代中的權重和誤差分佈，從而使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Boosting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過程更加穩定。</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效率</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lvl="1"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訓練相同類型的弱模型可以提高訓練效率，因為可以重複使用相同的訓練過程和優化方法。</a:t>
            </a:r>
          </a:p>
        </p:txBody>
      </p:sp>
    </p:spTree>
    <p:extLst>
      <p:ext uri="{BB962C8B-B14F-4D97-AF65-F5344CB8AC3E}">
        <p14:creationId xmlns:p14="http://schemas.microsoft.com/office/powerpoint/2010/main" val="87646248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dirty="0">
                <a:solidFill>
                  <a:srgbClr val="0D0D0D"/>
                </a:solidFill>
                <a:highlight>
                  <a:srgbClr val="FFFFFF"/>
                </a:highlight>
                <a:latin typeface="微軟正黑體" panose="020B0604030504040204" pitchFamily="34" charset="-120"/>
                <a:ea typeface="微軟正黑體" panose="020B0604030504040204" pitchFamily="34" charset="-120"/>
              </a:rPr>
              <a:t>AdaBoost (</a:t>
            </a:r>
            <a:r>
              <a:rPr lang="en-US" altLang="zh-TW" sz="3200" dirty="0">
                <a:solidFill>
                  <a:srgbClr val="0070C0"/>
                </a:solidFill>
                <a:highlight>
                  <a:srgbClr val="FFFFFF"/>
                </a:highlight>
                <a:latin typeface="微軟正黑體" panose="020B0604030504040204" pitchFamily="34" charset="-120"/>
                <a:ea typeface="微軟正黑體" panose="020B0604030504040204" pitchFamily="34" charset="-120"/>
              </a:rPr>
              <a:t>Ada</a:t>
            </a:r>
            <a:r>
              <a:rPr lang="en-US" altLang="zh-TW" sz="3200" dirty="0">
                <a:solidFill>
                  <a:srgbClr val="0D0D0D"/>
                </a:solidFill>
                <a:highlight>
                  <a:srgbClr val="FFFFFF"/>
                </a:highlight>
                <a:latin typeface="微軟正黑體" panose="020B0604030504040204" pitchFamily="34" charset="-120"/>
                <a:ea typeface="微軟正黑體" panose="020B0604030504040204" pitchFamily="34" charset="-120"/>
              </a:rPr>
              <a:t>ptive Boosting)</a:t>
            </a:r>
            <a:endParaRPr lang="zh-TW" altLang="en-US" sz="3200"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6">
                    <a:lumMod val="10000"/>
                  </a:schemeClr>
                </a:solidFill>
              </a:rPr>
              <a:t>Boost weak learners too strong learners (sequential learners)</a:t>
            </a: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圓角 1">
            <a:extLst>
              <a:ext uri="{FF2B5EF4-FFF2-40B4-BE49-F238E27FC236}">
                <a16:creationId xmlns:a16="http://schemas.microsoft.com/office/drawing/2014/main" id="{331A710B-9600-CC0B-99BF-B275722D6BFF}"/>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sp>
        <p:nvSpPr>
          <p:cNvPr id="8" name="文字方塊 7">
            <a:extLst>
              <a:ext uri="{FF2B5EF4-FFF2-40B4-BE49-F238E27FC236}">
                <a16:creationId xmlns:a16="http://schemas.microsoft.com/office/drawing/2014/main" id="{1E242B7E-663D-48DC-3222-711B8AC11A18}"/>
              </a:ext>
            </a:extLst>
          </p:cNvPr>
          <p:cNvSpPr txBox="1"/>
          <p:nvPr/>
        </p:nvSpPr>
        <p:spPr>
          <a:xfrm>
            <a:off x="437030" y="1421829"/>
            <a:ext cx="6905064" cy="2492990"/>
          </a:xfrm>
          <a:prstGeom prst="rect">
            <a:avLst/>
          </a:prstGeom>
          <a:noFill/>
        </p:spPr>
        <p:txBody>
          <a:bodyPr wrap="square">
            <a:spAutoFit/>
          </a:bodyPr>
          <a:lstStyle/>
          <a:p>
            <a:pPr algn="l"/>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簡介</a:t>
            </a:r>
          </a:p>
          <a:p>
            <a:pPr algn="l"/>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AdaBoost </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是一種提升方法，它通過結合多個弱分類器（如決策樹）來提高分類精度。每個弱分類器在前一個弱分類器的基礎上進行調整，特別關注前一個弱分類器錯誤分類的樣本。</a:t>
            </a:r>
          </a:p>
          <a:p>
            <a:pPr algn="l"/>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優點</a:t>
            </a:r>
          </a:p>
          <a:p>
            <a:pPr marL="285750" indent="-285750" algn="l">
              <a:buFont typeface="Arial" panose="020B0604020202020204" pitchFamily="34" charset="0"/>
              <a:buChar char="•"/>
            </a:pP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簡單且易於實現。</a:t>
            </a:r>
          </a:p>
          <a:p>
            <a:pPr marL="285750" indent="-285750" algn="l">
              <a:buFont typeface="Arial" panose="020B0604020202020204" pitchFamily="34" charset="0"/>
              <a:buChar char="•"/>
            </a:pP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適合處理</a:t>
            </a:r>
            <a:r>
              <a:rPr lang="zh-TW" altLang="en-US" sz="1200" b="0" i="0" dirty="0">
                <a:solidFill>
                  <a:srgbClr val="0070C0"/>
                </a:solidFill>
                <a:effectLst/>
                <a:highlight>
                  <a:srgbClr val="FFFFFF"/>
                </a:highlight>
                <a:latin typeface="微軟正黑體" panose="020B0604030504040204" pitchFamily="34" charset="-120"/>
                <a:ea typeface="微軟正黑體" panose="020B0604030504040204" pitchFamily="34" charset="-120"/>
              </a:rPr>
              <a:t>二元分類問題</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t>
            </a:r>
          </a:p>
          <a:p>
            <a:pPr marL="285750" indent="-285750" algn="l">
              <a:buFont typeface="Arial" panose="020B0604020202020204" pitchFamily="34" charset="0"/>
              <a:buChar char="•"/>
            </a:pP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可以使用多種不同的弱分類器。</a:t>
            </a:r>
          </a:p>
          <a:p>
            <a:pPr algn="l"/>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缺點</a:t>
            </a:r>
          </a:p>
          <a:p>
            <a:pPr marL="285750" indent="-285750" algn="l">
              <a:buFont typeface="Arial" panose="020B0604020202020204" pitchFamily="34" charset="0"/>
              <a:buChar char="•"/>
            </a:pP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對於噪聲和異常值敏感。</a:t>
            </a:r>
          </a:p>
          <a:p>
            <a:pPr marL="285750" indent="-285750" algn="l">
              <a:buFont typeface="Arial" panose="020B0604020202020204" pitchFamily="34" charset="0"/>
              <a:buChar char="•"/>
            </a:pP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訓練速度較慢，因為每個分類器都是順序訓練的。</a:t>
            </a:r>
          </a:p>
          <a:p>
            <a:pPr algn="l"/>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性能</a:t>
            </a:r>
          </a:p>
          <a:p>
            <a:pPr marL="285750" indent="-285750" algn="l">
              <a:buFont typeface="Arial" panose="020B0604020202020204" pitchFamily="34" charset="0"/>
              <a:buChar char="•"/>
            </a:pP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在處理小型數據集和簡單分類問題時，表現不錯。</a:t>
            </a:r>
          </a:p>
          <a:p>
            <a:pPr marL="285750" indent="-285750" algn="l">
              <a:buFont typeface="Arial" panose="020B0604020202020204" pitchFamily="34" charset="0"/>
              <a:buChar char="•"/>
            </a:pP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相較於更複雜的提升方法，如 </a:t>
            </a:r>
            <a:r>
              <a:rPr lang="en-US" altLang="zh-TW" sz="1200" b="0" i="0" dirty="0" err="1">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XGBoost</a:t>
            </a:r>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 </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和 </a:t>
            </a:r>
            <a:r>
              <a:rPr lang="en-US" altLang="zh-TW" sz="1200" b="0" i="0" dirty="0" err="1">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LightGBM</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，性能稍差。</a:t>
            </a:r>
          </a:p>
        </p:txBody>
      </p:sp>
      <p:pic>
        <p:nvPicPr>
          <p:cNvPr id="4" name="圖片 3">
            <a:extLst>
              <a:ext uri="{FF2B5EF4-FFF2-40B4-BE49-F238E27FC236}">
                <a16:creationId xmlns:a16="http://schemas.microsoft.com/office/drawing/2014/main" id="{7BB0C87C-9FA8-70DC-584F-EE2490D6BF40}"/>
              </a:ext>
            </a:extLst>
          </p:cNvPr>
          <p:cNvPicPr>
            <a:picLocks noChangeAspect="1"/>
          </p:cNvPicPr>
          <p:nvPr/>
        </p:nvPicPr>
        <p:blipFill>
          <a:blip r:embed="rId2"/>
          <a:stretch>
            <a:fillRect/>
          </a:stretch>
        </p:blipFill>
        <p:spPr>
          <a:xfrm>
            <a:off x="5741334" y="2377219"/>
            <a:ext cx="6145866" cy="2451116"/>
          </a:xfrm>
          <a:prstGeom prst="rect">
            <a:avLst/>
          </a:prstGeom>
        </p:spPr>
      </p:pic>
      <p:sp>
        <p:nvSpPr>
          <p:cNvPr id="9" name="矩形 8">
            <a:extLst>
              <a:ext uri="{FF2B5EF4-FFF2-40B4-BE49-F238E27FC236}">
                <a16:creationId xmlns:a16="http://schemas.microsoft.com/office/drawing/2014/main" id="{66551B5D-B9E2-0812-1FAD-B3487352718D}"/>
              </a:ext>
            </a:extLst>
          </p:cNvPr>
          <p:cNvSpPr/>
          <p:nvPr/>
        </p:nvSpPr>
        <p:spPr>
          <a:xfrm>
            <a:off x="5823621" y="5024347"/>
            <a:ext cx="5836387" cy="1177689"/>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58401BD6-DAE6-6519-2910-63A5ACC1AE99}"/>
              </a:ext>
            </a:extLst>
          </p:cNvPr>
          <p:cNvSpPr txBox="1"/>
          <p:nvPr/>
        </p:nvSpPr>
        <p:spPr>
          <a:xfrm>
            <a:off x="6565649" y="5140061"/>
            <a:ext cx="492710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因為</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AdaBoost</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會針對那些被錯誤分組的樣本加以訓練，</a:t>
            </a:r>
            <a:endParaRPr lang="en-US" altLang="zh-TW" sz="1400" b="1" i="1" dirty="0">
              <a:solidFill>
                <a:srgbClr val="D8D8D8">
                  <a:lumMod val="10000"/>
                </a:srgbClr>
              </a:solidFill>
              <a:latin typeface="微軟正黑體" panose="020B0604030504040204" pitchFamily="34" charset="-120"/>
              <a:ea typeface="微軟正黑體" panose="020B0604030504040204" pitchFamily="34" charset="-120"/>
            </a:endParaRPr>
          </a:p>
          <a:p>
            <a:pPr>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因此如果資料本身就存在著噪聲</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(noise)</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數據和異常數據時，</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AdaBoost</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就容易因為這些資料而有過於敏感的情況。</a:t>
            </a:r>
          </a:p>
        </p:txBody>
      </p:sp>
      <p:pic>
        <p:nvPicPr>
          <p:cNvPr id="11" name="圖片 10">
            <a:extLst>
              <a:ext uri="{FF2B5EF4-FFF2-40B4-BE49-F238E27FC236}">
                <a16:creationId xmlns:a16="http://schemas.microsoft.com/office/drawing/2014/main" id="{74B6A958-D740-6B01-E2A4-E793CDB877B0}"/>
              </a:ext>
            </a:extLst>
          </p:cNvPr>
          <p:cNvPicPr>
            <a:picLocks noChangeAspect="1"/>
          </p:cNvPicPr>
          <p:nvPr/>
        </p:nvPicPr>
        <p:blipFill>
          <a:blip r:embed="rId3"/>
          <a:stretch>
            <a:fillRect/>
          </a:stretch>
        </p:blipFill>
        <p:spPr>
          <a:xfrm>
            <a:off x="5869119" y="5281856"/>
            <a:ext cx="598012" cy="642694"/>
          </a:xfrm>
          <a:prstGeom prst="rect">
            <a:avLst/>
          </a:prstGeom>
        </p:spPr>
      </p:pic>
      <p:pic>
        <p:nvPicPr>
          <p:cNvPr id="13" name="圖片 12">
            <a:extLst>
              <a:ext uri="{FF2B5EF4-FFF2-40B4-BE49-F238E27FC236}">
                <a16:creationId xmlns:a16="http://schemas.microsoft.com/office/drawing/2014/main" id="{1528E1FF-D347-B187-F519-D2CA160E72F9}"/>
              </a:ext>
            </a:extLst>
          </p:cNvPr>
          <p:cNvPicPr>
            <a:picLocks noChangeAspect="1"/>
          </p:cNvPicPr>
          <p:nvPr/>
        </p:nvPicPr>
        <p:blipFill rotWithShape="1">
          <a:blip r:embed="rId4"/>
          <a:srcRect r="4797"/>
          <a:stretch/>
        </p:blipFill>
        <p:spPr>
          <a:xfrm>
            <a:off x="1697258" y="5400630"/>
            <a:ext cx="1942414" cy="588030"/>
          </a:xfrm>
          <a:prstGeom prst="rect">
            <a:avLst/>
          </a:prstGeom>
        </p:spPr>
      </p:pic>
      <p:pic>
        <p:nvPicPr>
          <p:cNvPr id="15" name="圖片 14">
            <a:extLst>
              <a:ext uri="{FF2B5EF4-FFF2-40B4-BE49-F238E27FC236}">
                <a16:creationId xmlns:a16="http://schemas.microsoft.com/office/drawing/2014/main" id="{320B1D1A-92DE-2621-FAD6-A41B1AECE183}"/>
              </a:ext>
            </a:extLst>
          </p:cNvPr>
          <p:cNvPicPr>
            <a:picLocks noChangeAspect="1"/>
          </p:cNvPicPr>
          <p:nvPr/>
        </p:nvPicPr>
        <p:blipFill>
          <a:blip r:embed="rId5"/>
          <a:stretch>
            <a:fillRect/>
          </a:stretch>
        </p:blipFill>
        <p:spPr>
          <a:xfrm>
            <a:off x="1741663" y="4055049"/>
            <a:ext cx="2328313" cy="621947"/>
          </a:xfrm>
          <a:prstGeom prst="rect">
            <a:avLst/>
          </a:prstGeom>
        </p:spPr>
      </p:pic>
      <p:pic>
        <p:nvPicPr>
          <p:cNvPr id="17" name="圖片 16">
            <a:extLst>
              <a:ext uri="{FF2B5EF4-FFF2-40B4-BE49-F238E27FC236}">
                <a16:creationId xmlns:a16="http://schemas.microsoft.com/office/drawing/2014/main" id="{11A54147-83EC-81D7-3568-7669C6208F71}"/>
              </a:ext>
            </a:extLst>
          </p:cNvPr>
          <p:cNvPicPr>
            <a:picLocks noChangeAspect="1"/>
          </p:cNvPicPr>
          <p:nvPr/>
        </p:nvPicPr>
        <p:blipFill>
          <a:blip r:embed="rId6"/>
          <a:stretch>
            <a:fillRect/>
          </a:stretch>
        </p:blipFill>
        <p:spPr>
          <a:xfrm>
            <a:off x="4512987" y="4834298"/>
            <a:ext cx="1027201" cy="464865"/>
          </a:xfrm>
          <a:prstGeom prst="rect">
            <a:avLst/>
          </a:prstGeom>
        </p:spPr>
      </p:pic>
      <p:sp>
        <p:nvSpPr>
          <p:cNvPr id="19" name="文字方塊 18">
            <a:extLst>
              <a:ext uri="{FF2B5EF4-FFF2-40B4-BE49-F238E27FC236}">
                <a16:creationId xmlns:a16="http://schemas.microsoft.com/office/drawing/2014/main" id="{4FB4BFF0-4F32-9E59-3DEC-0AADF7F10A08}"/>
              </a:ext>
            </a:extLst>
          </p:cNvPr>
          <p:cNvSpPr txBox="1"/>
          <p:nvPr/>
        </p:nvSpPr>
        <p:spPr>
          <a:xfrm>
            <a:off x="454960" y="4907285"/>
            <a:ext cx="1723465" cy="276999"/>
          </a:xfrm>
          <a:prstGeom prst="rect">
            <a:avLst/>
          </a:prstGeom>
          <a:noFill/>
        </p:spPr>
        <p:txBody>
          <a:bodyPr wrap="square">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Model Weight</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98CFFBA5-E6DB-F597-8EDE-F4328EFC51B6}"/>
              </a:ext>
            </a:extLst>
          </p:cNvPr>
          <p:cNvSpPr txBox="1"/>
          <p:nvPr/>
        </p:nvSpPr>
        <p:spPr>
          <a:xfrm>
            <a:off x="454960" y="4243897"/>
            <a:ext cx="1723465" cy="276999"/>
          </a:xfrm>
          <a:prstGeom prst="rect">
            <a:avLst/>
          </a:prstGeom>
          <a:noFill/>
        </p:spPr>
        <p:txBody>
          <a:bodyPr wrap="square">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Error Rate</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6A3F7607-99F1-970A-A099-ACB1B6038F4A}"/>
              </a:ext>
            </a:extLst>
          </p:cNvPr>
          <p:cNvSpPr txBox="1"/>
          <p:nvPr/>
        </p:nvSpPr>
        <p:spPr>
          <a:xfrm>
            <a:off x="454960" y="5534815"/>
            <a:ext cx="1723465" cy="276999"/>
          </a:xfrm>
          <a:prstGeom prst="rect">
            <a:avLst/>
          </a:prstGeom>
          <a:noFill/>
        </p:spPr>
        <p:txBody>
          <a:bodyPr wrap="square">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Predict Output</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23" name="圖片 22">
            <a:extLst>
              <a:ext uri="{FF2B5EF4-FFF2-40B4-BE49-F238E27FC236}">
                <a16:creationId xmlns:a16="http://schemas.microsoft.com/office/drawing/2014/main" id="{6C533EE3-8F2F-3247-C2FC-E3ED00940301}"/>
              </a:ext>
            </a:extLst>
          </p:cNvPr>
          <p:cNvPicPr>
            <a:picLocks noChangeAspect="1"/>
          </p:cNvPicPr>
          <p:nvPr/>
        </p:nvPicPr>
        <p:blipFill>
          <a:blip r:embed="rId7"/>
          <a:stretch>
            <a:fillRect/>
          </a:stretch>
        </p:blipFill>
        <p:spPr>
          <a:xfrm>
            <a:off x="1768394" y="4822980"/>
            <a:ext cx="2505425" cy="457264"/>
          </a:xfrm>
          <a:prstGeom prst="rect">
            <a:avLst/>
          </a:prstGeom>
        </p:spPr>
      </p:pic>
      <p:sp>
        <p:nvSpPr>
          <p:cNvPr id="25" name="文字方塊 24">
            <a:extLst>
              <a:ext uri="{FF2B5EF4-FFF2-40B4-BE49-F238E27FC236}">
                <a16:creationId xmlns:a16="http://schemas.microsoft.com/office/drawing/2014/main" id="{4B8CE5CB-943A-5AA8-6EE6-CBB60F59F43D}"/>
              </a:ext>
            </a:extLst>
          </p:cNvPr>
          <p:cNvSpPr txBox="1"/>
          <p:nvPr/>
        </p:nvSpPr>
        <p:spPr>
          <a:xfrm>
            <a:off x="3745006" y="5965122"/>
            <a:ext cx="2010335" cy="276999"/>
          </a:xfrm>
          <a:prstGeom prst="rect">
            <a:avLst/>
          </a:prstGeom>
          <a:noFill/>
        </p:spPr>
        <p:txBody>
          <a:bodyPr wrap="square">
            <a:spAutoFit/>
          </a:bodyPr>
          <a:lstStyle/>
          <a:p>
            <a:r>
              <a:rPr lang="en-US" altLang="zh-TW" sz="1200" b="0" i="1" dirty="0">
                <a:solidFill>
                  <a:srgbClr val="242424"/>
                </a:solidFill>
                <a:effectLst/>
                <a:highlight>
                  <a:srgbClr val="FFFFFF"/>
                </a:highlight>
                <a:latin typeface="微軟正黑體" panose="020B0604030504040204" pitchFamily="34" charset="-120"/>
                <a:ea typeface="微軟正黑體" panose="020B0604030504040204" pitchFamily="34" charset="-120"/>
              </a:rPr>
              <a:t>f1(x), f2(x), </a:t>
            </a:r>
            <a:r>
              <a:rPr lang="en-US" altLang="zh-TW" sz="1200" b="0" i="1" dirty="0" err="1">
                <a:solidFill>
                  <a:srgbClr val="242424"/>
                </a:solidFill>
                <a:effectLst/>
                <a:highlight>
                  <a:srgbClr val="FFFFFF"/>
                </a:highlight>
                <a:latin typeface="微軟正黑體" panose="020B0604030504040204" pitchFamily="34" charset="-120"/>
                <a:ea typeface="微軟正黑體" panose="020B0604030504040204" pitchFamily="34" charset="-120"/>
              </a:rPr>
              <a:t>fL</a:t>
            </a:r>
            <a:r>
              <a:rPr lang="en-US" altLang="zh-TW" sz="1200" b="0" i="1" dirty="0">
                <a:solidFill>
                  <a:srgbClr val="242424"/>
                </a:solidFill>
                <a:effectLst/>
                <a:highlight>
                  <a:srgbClr val="FFFFFF"/>
                </a:highlight>
                <a:latin typeface="微軟正黑體" panose="020B0604030504040204" pitchFamily="34" charset="-120"/>
                <a:ea typeface="微軟正黑體" panose="020B0604030504040204" pitchFamily="34" charset="-120"/>
              </a:rPr>
              <a:t>(x) = </a:t>
            </a:r>
            <a:r>
              <a:rPr lang="zh-TW" altLang="en-US" sz="1200" b="0" i="1" dirty="0">
                <a:solidFill>
                  <a:srgbClr val="242424"/>
                </a:solidFill>
                <a:effectLst/>
                <a:highlight>
                  <a:srgbClr val="FFFFFF"/>
                </a:highlight>
                <a:latin typeface="微軟正黑體" panose="020B0604030504040204" pitchFamily="34" charset="-120"/>
                <a:ea typeface="微軟正黑體" panose="020B0604030504040204" pitchFamily="34" charset="-120"/>
              </a:rPr>
              <a:t>分類器</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0876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dirty="0" err="1">
                <a:solidFill>
                  <a:srgbClr val="0D0D0D"/>
                </a:solidFill>
                <a:highlight>
                  <a:srgbClr val="FFFFFF"/>
                </a:highlight>
                <a:latin typeface="微軟正黑體" panose="020B0604030504040204" pitchFamily="34" charset="-120"/>
                <a:ea typeface="微軟正黑體" panose="020B0604030504040204" pitchFamily="34" charset="-120"/>
              </a:rPr>
              <a:t>eXtreme</a:t>
            </a:r>
            <a:r>
              <a:rPr lang="en-US" altLang="zh-TW" sz="3200" dirty="0">
                <a:solidFill>
                  <a:srgbClr val="0D0D0D"/>
                </a:solidFill>
                <a:highlight>
                  <a:srgbClr val="FFFFFF"/>
                </a:highlight>
                <a:latin typeface="微軟正黑體" panose="020B0604030504040204" pitchFamily="34" charset="-120"/>
                <a:ea typeface="微軟正黑體" panose="020B0604030504040204" pitchFamily="34" charset="-120"/>
              </a:rPr>
              <a:t> Gradient Boosting</a:t>
            </a:r>
            <a:endParaRPr lang="zh-TW" altLang="en-US" sz="3200"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6">
                    <a:lumMod val="10000"/>
                  </a:schemeClr>
                </a:solidFill>
              </a:rPr>
              <a:t>Boost weak learners to strong learners (sequential learners)</a:t>
            </a: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圓角 1">
            <a:extLst>
              <a:ext uri="{FF2B5EF4-FFF2-40B4-BE49-F238E27FC236}">
                <a16:creationId xmlns:a16="http://schemas.microsoft.com/office/drawing/2014/main" id="{331A710B-9600-CC0B-99BF-B275722D6BFF}"/>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sp>
        <p:nvSpPr>
          <p:cNvPr id="8" name="文字方塊 7">
            <a:extLst>
              <a:ext uri="{FF2B5EF4-FFF2-40B4-BE49-F238E27FC236}">
                <a16:creationId xmlns:a16="http://schemas.microsoft.com/office/drawing/2014/main" id="{1E242B7E-663D-48DC-3222-711B8AC11A18}"/>
              </a:ext>
            </a:extLst>
          </p:cNvPr>
          <p:cNvSpPr txBox="1"/>
          <p:nvPr/>
        </p:nvSpPr>
        <p:spPr>
          <a:xfrm>
            <a:off x="437030" y="1421829"/>
            <a:ext cx="5658970" cy="2677656"/>
          </a:xfrm>
          <a:prstGeom prst="rect">
            <a:avLst/>
          </a:prstGeom>
          <a:noFill/>
        </p:spPr>
        <p:txBody>
          <a:bodyPr wrap="square">
            <a:spAutoFit/>
          </a:bodyPr>
          <a:lstStyle/>
          <a:p>
            <a:pPr algn="l"/>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簡介</a:t>
            </a:r>
          </a:p>
          <a:p>
            <a:pPr algn="l"/>
            <a:r>
              <a:rPr lang="en-US" altLang="zh-TW" sz="1200" b="0" i="0" dirty="0" err="1">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XGBoost</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t>
            </a:r>
            <a:r>
              <a:rPr lang="en-US" altLang="zh-TW" sz="1200" b="0" i="0" dirty="0" err="1">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eXtreme</a:t>
            </a:r>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 Gradient Boosting</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）是一種集成學習算法，具體來說是一種梯度提升決策樹（</a:t>
            </a:r>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GBDT</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）的實現。它本身是一個完整的機器學習框架，用於建構、訓練和預測模型。</a:t>
            </a:r>
            <a:endPar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pPr algn="l"/>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目標</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：使得樹群的預測值盡量接近真實值，且有盡量大的泛化能力。</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損失函數：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揭示訓練誤差，鼓勵模型儘量去擬合訓練數據，使得最後的模型會有較少的</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bias</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正則化：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定義複雜度的函數，鼓勵更簡單的模型，值越小複雜化越低，泛化能力越強。</a:t>
            </a:r>
          </a:p>
          <a:p>
            <a:endPar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algn="l"/>
            <a:endPar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BA3300F7-18AF-4413-BF83-A5E61C6C526B}"/>
              </a:ext>
            </a:extLst>
          </p:cNvPr>
          <p:cNvPicPr>
            <a:picLocks noChangeAspect="1"/>
          </p:cNvPicPr>
          <p:nvPr/>
        </p:nvPicPr>
        <p:blipFill>
          <a:blip r:embed="rId2"/>
          <a:stretch>
            <a:fillRect/>
          </a:stretch>
        </p:blipFill>
        <p:spPr>
          <a:xfrm>
            <a:off x="421342" y="3742061"/>
            <a:ext cx="5773270" cy="2927872"/>
          </a:xfrm>
          <a:prstGeom prst="rect">
            <a:avLst/>
          </a:prstGeom>
        </p:spPr>
      </p:pic>
      <p:pic>
        <p:nvPicPr>
          <p:cNvPr id="8196" name="Picture 4" descr="An Easy Introduction to Intel-Optimized XGBoost">
            <a:extLst>
              <a:ext uri="{FF2B5EF4-FFF2-40B4-BE49-F238E27FC236}">
                <a16:creationId xmlns:a16="http://schemas.microsoft.com/office/drawing/2014/main" id="{9B9775F5-C8A3-1A6B-0367-819BA01DA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2564" y="-60514"/>
            <a:ext cx="1595718" cy="1196789"/>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A7EF74BA-D480-F57F-204C-A85EB54DAAA6}"/>
              </a:ext>
            </a:extLst>
          </p:cNvPr>
          <p:cNvPicPr>
            <a:picLocks noChangeAspect="1"/>
          </p:cNvPicPr>
          <p:nvPr/>
        </p:nvPicPr>
        <p:blipFill>
          <a:blip r:embed="rId4"/>
          <a:stretch>
            <a:fillRect/>
          </a:stretch>
        </p:blipFill>
        <p:spPr>
          <a:xfrm>
            <a:off x="6178645" y="1392024"/>
            <a:ext cx="5493831" cy="3000683"/>
          </a:xfrm>
          <a:prstGeom prst="rect">
            <a:avLst/>
          </a:prstGeom>
        </p:spPr>
      </p:pic>
      <p:pic>
        <p:nvPicPr>
          <p:cNvPr id="24" name="圖片 23">
            <a:extLst>
              <a:ext uri="{FF2B5EF4-FFF2-40B4-BE49-F238E27FC236}">
                <a16:creationId xmlns:a16="http://schemas.microsoft.com/office/drawing/2014/main" id="{A9E1ECC8-6042-BDAA-203C-1F1256F0147E}"/>
              </a:ext>
            </a:extLst>
          </p:cNvPr>
          <p:cNvPicPr>
            <a:picLocks noChangeAspect="1"/>
          </p:cNvPicPr>
          <p:nvPr/>
        </p:nvPicPr>
        <p:blipFill>
          <a:blip r:embed="rId5"/>
          <a:stretch>
            <a:fillRect/>
          </a:stretch>
        </p:blipFill>
        <p:spPr>
          <a:xfrm>
            <a:off x="6848070" y="4448084"/>
            <a:ext cx="4815013" cy="1089298"/>
          </a:xfrm>
          <a:prstGeom prst="rect">
            <a:avLst/>
          </a:prstGeom>
        </p:spPr>
      </p:pic>
      <p:sp>
        <p:nvSpPr>
          <p:cNvPr id="26" name="文字方塊 25">
            <a:extLst>
              <a:ext uri="{FF2B5EF4-FFF2-40B4-BE49-F238E27FC236}">
                <a16:creationId xmlns:a16="http://schemas.microsoft.com/office/drawing/2014/main" id="{C502686D-5CC6-5B5B-D02C-21D2C7049AE4}"/>
              </a:ext>
            </a:extLst>
          </p:cNvPr>
          <p:cNvSpPr txBox="1"/>
          <p:nvPr/>
        </p:nvSpPr>
        <p:spPr>
          <a:xfrm>
            <a:off x="7542724" y="5759824"/>
            <a:ext cx="3262432" cy="461665"/>
          </a:xfrm>
          <a:prstGeom prst="rect">
            <a:avLst/>
          </a:prstGeom>
          <a:solidFill>
            <a:srgbClr val="FFC000"/>
          </a:solidFill>
        </p:spPr>
        <p:txBody>
          <a:bodyPr wrap="none" rtlCol="0">
            <a:spAutoFit/>
          </a:bodyP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每一次都根據上一次的殘差訓練一個新模型，</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每一階段的輸出加總即為最終預測結果</a:t>
            </a:r>
          </a:p>
        </p:txBody>
      </p:sp>
    </p:spTree>
    <p:extLst>
      <p:ext uri="{BB962C8B-B14F-4D97-AF65-F5344CB8AC3E}">
        <p14:creationId xmlns:p14="http://schemas.microsoft.com/office/powerpoint/2010/main" val="35229192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99CAE484-9836-9630-6874-4DFF3BF517B4}"/>
              </a:ext>
            </a:extLst>
          </p:cNvPr>
          <p:cNvSpPr txBox="1"/>
          <p:nvPr/>
        </p:nvSpPr>
        <p:spPr>
          <a:xfrm>
            <a:off x="4928347" y="2909064"/>
            <a:ext cx="6109446" cy="923330"/>
          </a:xfrm>
          <a:prstGeom prst="rect">
            <a:avLst/>
          </a:prstGeom>
          <a:noFill/>
        </p:spPr>
        <p:txBody>
          <a:bodyPr wrap="square">
            <a:spAutoFit/>
          </a:bodyPr>
          <a:lstStyle/>
          <a:p>
            <a:r>
              <a:rPr lang="en-US" altLang="zh-TW" b="0" i="1" dirty="0">
                <a:solidFill>
                  <a:srgbClr val="242424"/>
                </a:solidFill>
                <a:effectLst/>
                <a:highlight>
                  <a:srgbClr val="FFFFFF"/>
                </a:highlight>
                <a:latin typeface="source-serif-pro"/>
              </a:rPr>
              <a:t>1. Random Forest : Bagging + Decision tree</a:t>
            </a:r>
            <a:br>
              <a:rPr lang="en-US" altLang="zh-TW" dirty="0"/>
            </a:br>
            <a:r>
              <a:rPr lang="en-US" altLang="zh-TW" b="0" i="1" dirty="0">
                <a:solidFill>
                  <a:srgbClr val="242424"/>
                </a:solidFill>
                <a:effectLst/>
                <a:highlight>
                  <a:srgbClr val="FFFFFF"/>
                </a:highlight>
                <a:latin typeface="source-serif-pro"/>
              </a:rPr>
              <a:t>2. Boosting Tree : AdaBoost + Decision tree</a:t>
            </a:r>
            <a:br>
              <a:rPr lang="en-US" altLang="zh-TW" dirty="0"/>
            </a:br>
            <a:r>
              <a:rPr lang="en-US" altLang="zh-TW" b="0" i="1" dirty="0">
                <a:solidFill>
                  <a:srgbClr val="242424"/>
                </a:solidFill>
                <a:effectLst/>
                <a:highlight>
                  <a:srgbClr val="FFFFFF"/>
                </a:highlight>
                <a:latin typeface="source-serif-pro"/>
              </a:rPr>
              <a:t>3. GBDT : Gradient Boost + Decision tree</a:t>
            </a:r>
            <a:endParaRPr lang="zh-TW" altLang="en-US" dirty="0"/>
          </a:p>
        </p:txBody>
      </p:sp>
      <p:pic>
        <p:nvPicPr>
          <p:cNvPr id="5122" name="Picture 2" descr="TREE在劍橋英語詞典中的解釋及翻譯">
            <a:extLst>
              <a:ext uri="{FF2B5EF4-FFF2-40B4-BE49-F238E27FC236}">
                <a16:creationId xmlns:a16="http://schemas.microsoft.com/office/drawing/2014/main" id="{33661BBD-38A6-C405-313E-40E9CD41113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708461" y="2476500"/>
            <a:ext cx="17907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1734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Stacking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6">
                    <a:lumMod val="10000"/>
                  </a:schemeClr>
                </a:solidFill>
              </a:rPr>
              <a:t>Individual learners then combined by second-level learner which is called meta-learner</a:t>
            </a: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圓角 1">
            <a:extLst>
              <a:ext uri="{FF2B5EF4-FFF2-40B4-BE49-F238E27FC236}">
                <a16:creationId xmlns:a16="http://schemas.microsoft.com/office/drawing/2014/main" id="{5638182E-579E-1574-CD28-E4C725CE23C4}"/>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Ensemble Learning</a:t>
            </a:r>
            <a:endParaRPr kumimoji="0" lang="en-US" altLang="zh-TW" sz="1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endParaRPr>
          </a:p>
        </p:txBody>
      </p:sp>
      <p:pic>
        <p:nvPicPr>
          <p:cNvPr id="4" name="圖片 3">
            <a:extLst>
              <a:ext uri="{FF2B5EF4-FFF2-40B4-BE49-F238E27FC236}">
                <a16:creationId xmlns:a16="http://schemas.microsoft.com/office/drawing/2014/main" id="{9A12A704-4773-BB9C-E4B6-94FF990CFA52}"/>
              </a:ext>
            </a:extLst>
          </p:cNvPr>
          <p:cNvPicPr>
            <a:picLocks noChangeAspect="1"/>
          </p:cNvPicPr>
          <p:nvPr/>
        </p:nvPicPr>
        <p:blipFill>
          <a:blip r:embed="rId2"/>
          <a:stretch>
            <a:fillRect/>
          </a:stretch>
        </p:blipFill>
        <p:spPr>
          <a:xfrm>
            <a:off x="7350360" y="1371601"/>
            <a:ext cx="3845381" cy="4853070"/>
          </a:xfrm>
          <a:prstGeom prst="rect">
            <a:avLst/>
          </a:prstGeom>
        </p:spPr>
      </p:pic>
      <p:sp>
        <p:nvSpPr>
          <p:cNvPr id="5" name="文字方塊 4">
            <a:extLst>
              <a:ext uri="{FF2B5EF4-FFF2-40B4-BE49-F238E27FC236}">
                <a16:creationId xmlns:a16="http://schemas.microsoft.com/office/drawing/2014/main" id="{8A770FDA-0179-75D7-6865-B781A3455EA4}"/>
              </a:ext>
            </a:extLst>
          </p:cNvPr>
          <p:cNvSpPr txBox="1"/>
          <p:nvPr/>
        </p:nvSpPr>
        <p:spPr>
          <a:xfrm>
            <a:off x="390524" y="1340768"/>
            <a:ext cx="5201420" cy="318548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rPr>
              <a:t>概念</a:t>
            </a: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堆疊模型是一種集成學習技術，旨在結合多個不同基模型的預測能力以提升總體預測效能。這種方法涉及兩個或</a:t>
            </a:r>
            <a:r>
              <a:rPr lang="zh-TW" altLang="en-US" sz="1200" b="0" i="0" dirty="0">
                <a:solidFill>
                  <a:srgbClr val="0070C0"/>
                </a:solidFill>
                <a:effectLst/>
                <a:highlight>
                  <a:srgbClr val="FFFFFF"/>
                </a:highlight>
                <a:latin typeface="微軟正黑體" panose="020B0604030504040204" pitchFamily="34" charset="-120"/>
                <a:ea typeface="微軟正黑體" panose="020B0604030504040204" pitchFamily="34" charset="-120"/>
              </a:rPr>
              <a:t>多個基模型（首層模型）</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，以及一個</a:t>
            </a:r>
            <a:r>
              <a:rPr lang="zh-TW" altLang="en-US" sz="1200" b="0" i="0" dirty="0">
                <a:solidFill>
                  <a:srgbClr val="0070C0"/>
                </a:solidFill>
                <a:effectLst/>
                <a:highlight>
                  <a:srgbClr val="FFFFFF"/>
                </a:highlight>
                <a:latin typeface="微軟正黑體" panose="020B0604030504040204" pitchFamily="34" charset="-120"/>
                <a:ea typeface="微軟正黑體" panose="020B0604030504040204" pitchFamily="34" charset="-120"/>
              </a:rPr>
              <a:t>次級模型（元模型）</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，後者用於對首層模型的預測結果進行整合。</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堆疊（</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Stacking</a:t>
            </a: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 </a:t>
            </a:r>
            <a:endPar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在堆疊方法中，首先訓練數個基模型，每個模型都在完整的訓練集上進行學習。然後，創建一個新的數據集，其特徵是之前基模型的預測結果，標籤則與原始訓練集相同。此新數據集被用來訓練元模型，以學習如何最有效地合併各個基模型的預測，從而生成最終的預測結果。</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堆疊模型的主要優勢在於它可以捕捉各個基模型在不同方面的表現優勢，並通過元模型進行有效整合，從而通常能提供比任何單一基模型更精確的預測。常見的堆疊配置包括使用決策樹、神經網絡或線性模型作為元模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261732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nsemble Learning: Stacking, Blending &amp; Voting | by Fernando López |  Towards Data Science">
            <a:extLst>
              <a:ext uri="{FF2B5EF4-FFF2-40B4-BE49-F238E27FC236}">
                <a16:creationId xmlns:a16="http://schemas.microsoft.com/office/drawing/2014/main" id="{64F0B971-A06D-A868-996C-4FD901A2F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36" y="367552"/>
            <a:ext cx="7076793" cy="6146310"/>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401F0D7B-4805-E16D-FBC7-F8F27D354EBF}"/>
              </a:ext>
            </a:extLst>
          </p:cNvPr>
          <p:cNvPicPr>
            <a:picLocks noChangeAspect="1"/>
          </p:cNvPicPr>
          <p:nvPr/>
        </p:nvPicPr>
        <p:blipFill>
          <a:blip r:embed="rId3"/>
          <a:stretch>
            <a:fillRect/>
          </a:stretch>
        </p:blipFill>
        <p:spPr>
          <a:xfrm>
            <a:off x="7230166" y="1084730"/>
            <a:ext cx="4773575" cy="4867834"/>
          </a:xfrm>
          <a:prstGeom prst="rect">
            <a:avLst/>
          </a:prstGeom>
        </p:spPr>
      </p:pic>
      <p:sp>
        <p:nvSpPr>
          <p:cNvPr id="11" name="標題 1">
            <a:extLst>
              <a:ext uri="{FF2B5EF4-FFF2-40B4-BE49-F238E27FC236}">
                <a16:creationId xmlns:a16="http://schemas.microsoft.com/office/drawing/2014/main" id="{3FFDDDD6-F986-34DB-070E-671E53151701}"/>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Stacking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8068087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30899D6D-E374-A282-963F-3C556259C50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總結</a:t>
            </a:r>
          </a:p>
        </p:txBody>
      </p:sp>
      <p:sp>
        <p:nvSpPr>
          <p:cNvPr id="6" name="矩形 5">
            <a:extLst>
              <a:ext uri="{FF2B5EF4-FFF2-40B4-BE49-F238E27FC236}">
                <a16:creationId xmlns:a16="http://schemas.microsoft.com/office/drawing/2014/main" id="{361E165A-45FD-4614-B2ED-D373D90E6F6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F72B8D8A-139A-0C0D-6848-0DA1AE895B48}"/>
              </a:ext>
            </a:extLst>
          </p:cNvPr>
          <p:cNvSpPr txBox="1"/>
          <p:nvPr/>
        </p:nvSpPr>
        <p:spPr>
          <a:xfrm>
            <a:off x="338418" y="1565265"/>
            <a:ext cx="9944100" cy="2339102"/>
          </a:xfrm>
          <a:prstGeom prst="rect">
            <a:avLst/>
          </a:prstGeom>
          <a:noFill/>
        </p:spPr>
        <p:txBody>
          <a:bodyPr wrap="square">
            <a:spAutoFit/>
          </a:bodyPr>
          <a:lstStyle/>
          <a:p>
            <a:r>
              <a:rPr lang="en-US" altLang="zh-TW" sz="2800" b="1" dirty="0">
                <a:solidFill>
                  <a:schemeClr val="accent6">
                    <a:lumMod val="10000"/>
                  </a:schemeClr>
                </a:solidFill>
                <a:latin typeface="微軟正黑體" panose="020B0604030504040204" pitchFamily="34" charset="-120"/>
                <a:ea typeface="微軟正黑體" panose="020B0604030504040204" pitchFamily="34" charset="-120"/>
              </a:rPr>
              <a:t>Bagging</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 </a:t>
            </a: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can significantly reduce the variance </a:t>
            </a:r>
          </a:p>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原始訓練樣本中有噪聲資料，透過</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Bagging</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抽樣，不讓有噪資料被訓練到</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2800" b="1" dirty="0">
                <a:solidFill>
                  <a:schemeClr val="accent6">
                    <a:lumMod val="10000"/>
                  </a:schemeClr>
                </a:solidFill>
                <a:latin typeface="微軟正黑體" panose="020B0604030504040204" pitchFamily="34" charset="-120"/>
                <a:ea typeface="微軟正黑體" panose="020B0604030504040204" pitchFamily="34" charset="-120"/>
              </a:rPr>
              <a:t>Boosting </a:t>
            </a: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can significantly reduce the bias </a:t>
            </a:r>
          </a:p>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逐漸提高訓練難度與變換不同面向，避免建構重蹈覆徹的模型 </a:t>
            </a:r>
          </a:p>
        </p:txBody>
      </p:sp>
    </p:spTree>
    <p:extLst>
      <p:ext uri="{BB962C8B-B14F-4D97-AF65-F5344CB8AC3E}">
        <p14:creationId xmlns:p14="http://schemas.microsoft.com/office/powerpoint/2010/main" val="1554109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Outlier Detection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218" name="Picture 2" descr="Outlier Detection in Machine Learning">
            <a:extLst>
              <a:ext uri="{FF2B5EF4-FFF2-40B4-BE49-F238E27FC236}">
                <a16:creationId xmlns:a16="http://schemas.microsoft.com/office/drawing/2014/main" id="{A0B8014B-22F7-4227-82FA-A84BF2C103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1"/>
          <a:stretch/>
        </p:blipFill>
        <p:spPr bwMode="auto">
          <a:xfrm>
            <a:off x="474133" y="2413000"/>
            <a:ext cx="5706725" cy="384771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FB49CEAF-BA97-4DE8-9E44-FE9995E092D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28C33586-91B5-4850-9547-D2196975A03D}"/>
              </a:ext>
            </a:extLst>
          </p:cNvPr>
          <p:cNvPicPr>
            <a:picLocks noChangeAspect="1"/>
          </p:cNvPicPr>
          <p:nvPr/>
        </p:nvPicPr>
        <p:blipFill>
          <a:blip r:embed="rId3"/>
          <a:stretch>
            <a:fillRect/>
          </a:stretch>
        </p:blipFill>
        <p:spPr>
          <a:xfrm>
            <a:off x="6783388" y="2658533"/>
            <a:ext cx="4672433" cy="3007782"/>
          </a:xfrm>
          <a:prstGeom prst="rect">
            <a:avLst/>
          </a:prstGeom>
        </p:spPr>
      </p:pic>
    </p:spTree>
    <p:extLst>
      <p:ext uri="{BB962C8B-B14F-4D97-AF65-F5344CB8AC3E}">
        <p14:creationId xmlns:p14="http://schemas.microsoft.com/office/powerpoint/2010/main" val="181600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模型面對異常值的應對措施</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438581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處理方法</a:t>
            </a: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移除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Removal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從分佈中刪除包含異常值的條目。但是，如果在許多變量上都存在異常值，這種策略可能會導致遺漏大量數據表的情況。</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替換值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Replacing values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將異常值視為缺失值並用合適的填補方法進行替換。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使用任意值或變量分佈中的值來替換最大和最小值。</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離散化是將連續變量、模型和函數轉換為離散的過程。這是通過構建一系列連續的區間（或箱子）來實現的，這些區間跨越了我們所需變量</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模型</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函數的範圍。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1EFE567-BB0D-41CC-9117-C67B2600F08A}"/>
              </a:ext>
            </a:extLst>
          </p:cNvPr>
          <p:cNvPicPr>
            <a:picLocks noChangeAspect="1"/>
          </p:cNvPicPr>
          <p:nvPr/>
        </p:nvPicPr>
        <p:blipFill>
          <a:blip r:embed="rId2"/>
          <a:stretch>
            <a:fillRect/>
          </a:stretch>
        </p:blipFill>
        <p:spPr>
          <a:xfrm>
            <a:off x="7035799" y="1854202"/>
            <a:ext cx="4402666" cy="2201333"/>
          </a:xfrm>
          <a:prstGeom prst="rect">
            <a:avLst/>
          </a:prstGeom>
        </p:spPr>
      </p:pic>
      <p:pic>
        <p:nvPicPr>
          <p:cNvPr id="4" name="圖片 3">
            <a:extLst>
              <a:ext uri="{FF2B5EF4-FFF2-40B4-BE49-F238E27FC236}">
                <a16:creationId xmlns:a16="http://schemas.microsoft.com/office/drawing/2014/main" id="{3AF3C8E8-95EE-4AD2-891C-A3CBB400AB6C}"/>
              </a:ext>
            </a:extLst>
          </p:cNvPr>
          <p:cNvPicPr>
            <a:picLocks noChangeAspect="1"/>
          </p:cNvPicPr>
          <p:nvPr/>
        </p:nvPicPr>
        <p:blipFill>
          <a:blip r:embed="rId3"/>
          <a:stretch>
            <a:fillRect/>
          </a:stretch>
        </p:blipFill>
        <p:spPr>
          <a:xfrm>
            <a:off x="7208838" y="4249031"/>
            <a:ext cx="4051829" cy="2034824"/>
          </a:xfrm>
          <a:prstGeom prst="rect">
            <a:avLst/>
          </a:prstGeom>
        </p:spPr>
      </p:pic>
      <p:sp>
        <p:nvSpPr>
          <p:cNvPr id="5" name="矩形 4">
            <a:extLst>
              <a:ext uri="{FF2B5EF4-FFF2-40B4-BE49-F238E27FC236}">
                <a16:creationId xmlns:a16="http://schemas.microsoft.com/office/drawing/2014/main" id="{FD8BE7CB-CDE0-4B93-98CF-652C9BD9EEEF}"/>
              </a:ext>
            </a:extLst>
          </p:cNvPr>
          <p:cNvSpPr/>
          <p:nvPr/>
        </p:nvSpPr>
        <p:spPr>
          <a:xfrm>
            <a:off x="8249828" y="4192600"/>
            <a:ext cx="19582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86DB35E3-5FA3-4AD1-8032-085BBBA15F63}"/>
              </a:ext>
            </a:extLst>
          </p:cNvPr>
          <p:cNvSpPr/>
          <p:nvPr/>
        </p:nvSpPr>
        <p:spPr>
          <a:xfrm>
            <a:off x="8263117" y="1424000"/>
            <a:ext cx="185659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06DC659-B461-4AB1-BCA2-5AB3F42B159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11109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1507" y="1353942"/>
            <a:ext cx="10948988" cy="353594"/>
          </a:xfrm>
        </p:spPr>
        <p:txBody>
          <a:bodyPr/>
          <a:lstStyle/>
          <a:p>
            <a:pPr algn="ctr"/>
            <a:r>
              <a:rPr lang="zh-TW" altLang="en-US" sz="2400" dirty="0">
                <a:solidFill>
                  <a:schemeClr val="accent6">
                    <a:lumMod val="10000"/>
                  </a:schemeClr>
                </a:solidFill>
                <a:latin typeface="Microsoft YaHei"/>
                <a:ea typeface="Microsoft YaHei"/>
                <a:cs typeface="Arial"/>
              </a:rPr>
              <a:t>請實體和線上參與的夥伴，拿起您的手機掃描 </a:t>
            </a:r>
            <a:r>
              <a:rPr lang="en-US" altLang="zh-TW" sz="2400" dirty="0">
                <a:solidFill>
                  <a:schemeClr val="accent6">
                    <a:lumMod val="10000"/>
                  </a:schemeClr>
                </a:solidFill>
                <a:latin typeface="Microsoft YaHei"/>
                <a:ea typeface="Microsoft YaHei"/>
                <a:cs typeface="Arial"/>
              </a:rPr>
              <a:t>QR Code</a:t>
            </a:r>
            <a:r>
              <a:rPr lang="zh-TW" altLang="en-US" sz="2400" dirty="0">
                <a:solidFill>
                  <a:schemeClr val="accent6">
                    <a:lumMod val="10000"/>
                  </a:schemeClr>
                </a:solidFill>
                <a:latin typeface="Microsoft YaHei"/>
                <a:ea typeface="Microsoft YaHei"/>
                <a:cs typeface="Arial"/>
              </a:rPr>
              <a:t>，加入社群 ✋</a:t>
            </a:r>
            <a:endParaRPr lang="zh-TW" altLang="en-US" sz="2400" dirty="0">
              <a:solidFill>
                <a:schemeClr val="accent6">
                  <a:lumMod val="10000"/>
                </a:schemeClr>
              </a:solidFill>
            </a:endParaRPr>
          </a:p>
        </p:txBody>
      </p:sp>
      <p:sp>
        <p:nvSpPr>
          <p:cNvPr id="11" name="矩形 10">
            <a:extLst>
              <a:ext uri="{FF2B5EF4-FFF2-40B4-BE49-F238E27FC236}">
                <a16:creationId xmlns:a16="http://schemas.microsoft.com/office/drawing/2014/main" id="{120B27DF-C516-5879-56D5-8F1F2DE4E53E}"/>
              </a:ext>
            </a:extLst>
          </p:cNvPr>
          <p:cNvSpPr/>
          <p:nvPr/>
        </p:nvSpPr>
        <p:spPr>
          <a:xfrm>
            <a:off x="-147782" y="588"/>
            <a:ext cx="12337481" cy="908132"/>
          </a:xfrm>
          <a:prstGeom prst="rect">
            <a:avLst/>
          </a:prstGeom>
          <a:gradFill flip="none" rotWithShape="1">
            <a:gsLst>
              <a:gs pos="0">
                <a:srgbClr val="AA914A"/>
              </a:gs>
              <a:gs pos="100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a:rPr>
              <a:t>歡迎各位</a:t>
            </a:r>
            <a:endPar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panose="020B0503020000020004" pitchFamily="34" charset="-127"/>
            </a:endParaRPr>
          </a:p>
        </p:txBody>
      </p:sp>
      <p:sp>
        <p:nvSpPr>
          <p:cNvPr id="5" name="矩形: 圓角 4">
            <a:extLst>
              <a:ext uri="{FF2B5EF4-FFF2-40B4-BE49-F238E27FC236}">
                <a16:creationId xmlns:a16="http://schemas.microsoft.com/office/drawing/2014/main" id="{D56C1229-4A03-E1D8-4CC1-1CCB2667B806}"/>
              </a:ext>
            </a:extLst>
          </p:cNvPr>
          <p:cNvSpPr/>
          <p:nvPr/>
        </p:nvSpPr>
        <p:spPr>
          <a:xfrm>
            <a:off x="4222567"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A25750A-005D-99D1-E544-AF3DE90EE0B8}"/>
              </a:ext>
            </a:extLst>
          </p:cNvPr>
          <p:cNvSpPr/>
          <p:nvPr/>
        </p:nvSpPr>
        <p:spPr>
          <a:xfrm>
            <a:off x="4072820"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8" name="圖片 7">
            <a:extLst>
              <a:ext uri="{FF2B5EF4-FFF2-40B4-BE49-F238E27FC236}">
                <a16:creationId xmlns:a16="http://schemas.microsoft.com/office/drawing/2014/main" id="{7E206273-FC3F-4953-BB98-56CBD0CA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2204864"/>
            <a:ext cx="3384376" cy="3384376"/>
          </a:xfrm>
          <a:prstGeom prst="rect">
            <a:avLst/>
          </a:prstGeom>
          <a:ln>
            <a:noFill/>
          </a:ln>
          <a:effectLst>
            <a:softEdge rad="112500"/>
          </a:effectLst>
        </p:spPr>
      </p:pic>
    </p:spTree>
    <p:extLst>
      <p:ext uri="{BB962C8B-B14F-4D97-AF65-F5344CB8AC3E}">
        <p14:creationId xmlns:p14="http://schemas.microsoft.com/office/powerpoint/2010/main" val="357527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特徵轉換</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資料前處理中的特徵縮放其目的主要是為了提高模型的訓練效率和預測能力</a:t>
            </a:r>
          </a:p>
        </p:txBody>
      </p:sp>
      <p:sp>
        <p:nvSpPr>
          <p:cNvPr id="2" name="文字方塊 1">
            <a:extLst>
              <a:ext uri="{FF2B5EF4-FFF2-40B4-BE49-F238E27FC236}">
                <a16:creationId xmlns:a16="http://schemas.microsoft.com/office/drawing/2014/main" id="{53ABD97C-4920-35C1-504D-3B74BA75145A}"/>
              </a:ext>
            </a:extLst>
          </p:cNvPr>
          <p:cNvSpPr txBox="1"/>
          <p:nvPr/>
        </p:nvSpPr>
        <p:spPr>
          <a:xfrm>
            <a:off x="1626427"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特徵縮放</a:t>
            </a:r>
          </a:p>
        </p:txBody>
      </p:sp>
      <p:pic>
        <p:nvPicPr>
          <p:cNvPr id="1032" name="Picture 8" descr="Normalization vs Standardization - What's The Difference? | Simplilearn">
            <a:extLst>
              <a:ext uri="{FF2B5EF4-FFF2-40B4-BE49-F238E27FC236}">
                <a16:creationId xmlns:a16="http://schemas.microsoft.com/office/drawing/2014/main" id="{9B17F220-A813-F996-465C-40735401D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85"/>
          <a:stretch/>
        </p:blipFill>
        <p:spPr bwMode="auto">
          <a:xfrm>
            <a:off x="1266388" y="3717032"/>
            <a:ext cx="4176464" cy="211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9BE57BB-4E54-28C8-45FD-FFF2D64C376F}"/>
              </a:ext>
            </a:extLst>
          </p:cNvPr>
          <p:cNvPicPr>
            <a:picLocks noChangeAspect="1"/>
          </p:cNvPicPr>
          <p:nvPr/>
        </p:nvPicPr>
        <p:blipFill>
          <a:blip r:embed="rId3"/>
          <a:stretch>
            <a:fillRect/>
          </a:stretch>
        </p:blipFill>
        <p:spPr>
          <a:xfrm>
            <a:off x="1122371" y="2132856"/>
            <a:ext cx="4464496" cy="1999115"/>
          </a:xfrm>
          <a:prstGeom prst="rect">
            <a:avLst/>
          </a:prstGeom>
        </p:spPr>
      </p:pic>
      <p:pic>
        <p:nvPicPr>
          <p:cNvPr id="14" name="Picture 6" descr="Feature Scaling: When Should You Use Standardization and Normalization | by  Zipporah Luna | Python in Plain English">
            <a:extLst>
              <a:ext uri="{FF2B5EF4-FFF2-40B4-BE49-F238E27FC236}">
                <a16:creationId xmlns:a16="http://schemas.microsoft.com/office/drawing/2014/main" id="{076973B8-AA0F-E6AA-67EA-8849A25F7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91" y="4077072"/>
            <a:ext cx="5588167"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5836935-0763-E833-9A38-EB903932AD59}"/>
              </a:ext>
            </a:extLst>
          </p:cNvPr>
          <p:cNvSpPr txBox="1"/>
          <p:nvPr/>
        </p:nvSpPr>
        <p:spPr>
          <a:xfrm>
            <a:off x="1338395"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C0F02F1-8F4F-F8FC-F9A5-347D6A2425E7}"/>
              </a:ext>
            </a:extLst>
          </p:cNvPr>
          <p:cNvSpPr txBox="1"/>
          <p:nvPr/>
        </p:nvSpPr>
        <p:spPr>
          <a:xfrm>
            <a:off x="3786667"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9EE1BDA9-D59A-42DA-94F9-ACE3B6AE347E}"/>
              </a:ext>
            </a:extLst>
          </p:cNvPr>
          <p:cNvPicPr>
            <a:picLocks noChangeAspect="1"/>
          </p:cNvPicPr>
          <p:nvPr/>
        </p:nvPicPr>
        <p:blipFill>
          <a:blip r:embed="rId5"/>
          <a:stretch>
            <a:fillRect/>
          </a:stretch>
        </p:blipFill>
        <p:spPr>
          <a:xfrm>
            <a:off x="6346775" y="2327672"/>
            <a:ext cx="5616624" cy="2893412"/>
          </a:xfrm>
          <a:prstGeom prst="rect">
            <a:avLst/>
          </a:prstGeom>
        </p:spPr>
      </p:pic>
      <p:sp>
        <p:nvSpPr>
          <p:cNvPr id="11" name="矩形: 圓角 10">
            <a:extLst>
              <a:ext uri="{FF2B5EF4-FFF2-40B4-BE49-F238E27FC236}">
                <a16:creationId xmlns:a16="http://schemas.microsoft.com/office/drawing/2014/main" id="{CA8B45AF-1654-4EB7-8783-EEB4D276BF42}"/>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81288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Normalization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正規化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(Min-Max Scaling)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2E3F4EE-ABD5-08DE-201D-8AB200C4D1BA}"/>
              </a:ext>
            </a:extLst>
          </p:cNvPr>
          <p:cNvPicPr>
            <a:picLocks noChangeAspect="1"/>
          </p:cNvPicPr>
          <p:nvPr/>
        </p:nvPicPr>
        <p:blipFill>
          <a:blip r:embed="rId2"/>
          <a:stretch>
            <a:fillRect/>
          </a:stretch>
        </p:blipFill>
        <p:spPr>
          <a:xfrm>
            <a:off x="2639616" y="4005064"/>
            <a:ext cx="2952328" cy="2054067"/>
          </a:xfrm>
          <a:prstGeom prst="rect">
            <a:avLst/>
          </a:prstGeom>
        </p:spPr>
      </p:pic>
      <p:pic>
        <p:nvPicPr>
          <p:cNvPr id="13" name="圖片 12">
            <a:extLst>
              <a:ext uri="{FF2B5EF4-FFF2-40B4-BE49-F238E27FC236}">
                <a16:creationId xmlns:a16="http://schemas.microsoft.com/office/drawing/2014/main" id="{8139B670-69FE-3AB2-1E23-11748FA7144B}"/>
              </a:ext>
            </a:extLst>
          </p:cNvPr>
          <p:cNvPicPr>
            <a:picLocks noChangeAspect="1"/>
          </p:cNvPicPr>
          <p:nvPr/>
        </p:nvPicPr>
        <p:blipFill>
          <a:blip r:embed="rId3"/>
          <a:stretch>
            <a:fillRect/>
          </a:stretch>
        </p:blipFill>
        <p:spPr>
          <a:xfrm>
            <a:off x="767408" y="4653136"/>
            <a:ext cx="1584176" cy="632217"/>
          </a:xfrm>
          <a:prstGeom prst="rect">
            <a:avLst/>
          </a:prstGeom>
        </p:spPr>
      </p:pic>
      <p:pic>
        <p:nvPicPr>
          <p:cNvPr id="17" name="圖片 16">
            <a:extLst>
              <a:ext uri="{FF2B5EF4-FFF2-40B4-BE49-F238E27FC236}">
                <a16:creationId xmlns:a16="http://schemas.microsoft.com/office/drawing/2014/main" id="{55113E8A-2702-9EA7-E8E6-5E9F1BD5E729}"/>
              </a:ext>
            </a:extLst>
          </p:cNvPr>
          <p:cNvPicPr>
            <a:picLocks noChangeAspect="1"/>
          </p:cNvPicPr>
          <p:nvPr/>
        </p:nvPicPr>
        <p:blipFill rotWithShape="1">
          <a:blip r:embed="rId4"/>
          <a:srcRect t="26015"/>
          <a:stretch/>
        </p:blipFill>
        <p:spPr>
          <a:xfrm>
            <a:off x="6528048" y="1556792"/>
            <a:ext cx="5606553" cy="2342721"/>
          </a:xfrm>
          <a:prstGeom prst="rect">
            <a:avLst/>
          </a:prstGeom>
        </p:spPr>
      </p:pic>
      <p:sp>
        <p:nvSpPr>
          <p:cNvPr id="19" name="文字方塊 18">
            <a:extLst>
              <a:ext uri="{FF2B5EF4-FFF2-40B4-BE49-F238E27FC236}">
                <a16:creationId xmlns:a16="http://schemas.microsoft.com/office/drawing/2014/main" id="{3072652B-5F21-4064-1DFC-3D0E39292B89}"/>
              </a:ext>
            </a:extLst>
          </p:cNvPr>
          <p:cNvSpPr txBox="1"/>
          <p:nvPr/>
        </p:nvSpPr>
        <p:spPr>
          <a:xfrm>
            <a:off x="7016279" y="1412776"/>
            <a:ext cx="43396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正規化前後，損失函數梯度下降表現差異</a:t>
            </a:r>
          </a:p>
        </p:txBody>
      </p:sp>
      <p:pic>
        <p:nvPicPr>
          <p:cNvPr id="22" name="圖片 21">
            <a:extLst>
              <a:ext uri="{FF2B5EF4-FFF2-40B4-BE49-F238E27FC236}">
                <a16:creationId xmlns:a16="http://schemas.microsoft.com/office/drawing/2014/main" id="{D380129E-5F13-3482-67F7-0B482450021F}"/>
              </a:ext>
            </a:extLst>
          </p:cNvPr>
          <p:cNvPicPr>
            <a:picLocks noChangeAspect="1"/>
          </p:cNvPicPr>
          <p:nvPr/>
        </p:nvPicPr>
        <p:blipFill>
          <a:blip r:embed="rId5"/>
          <a:stretch>
            <a:fillRect/>
          </a:stretch>
        </p:blipFill>
        <p:spPr>
          <a:xfrm>
            <a:off x="6960096" y="3789040"/>
            <a:ext cx="4608512" cy="2300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22">
            <a:extLst>
              <a:ext uri="{FF2B5EF4-FFF2-40B4-BE49-F238E27FC236}">
                <a16:creationId xmlns:a16="http://schemas.microsoft.com/office/drawing/2014/main" id="{B728B5E9-5BC3-6099-D85F-14AACD49D58D}"/>
              </a:ext>
            </a:extLst>
          </p:cNvPr>
          <p:cNvCxnSpPr>
            <a:cxnSpLocks/>
          </p:cNvCxnSpPr>
          <p:nvPr/>
        </p:nvCxnSpPr>
        <p:spPr>
          <a:xfrm>
            <a:off x="6168008" y="5013176"/>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D1359BCB-6E0C-9027-F194-C1E65B5CD925}"/>
              </a:ext>
            </a:extLst>
          </p:cNvPr>
          <p:cNvSpPr>
            <a:spLocks noChangeArrowheads="1"/>
          </p:cNvSpPr>
          <p:nvPr/>
        </p:nvSpPr>
        <p:spPr bwMode="auto">
          <a:xfrm>
            <a:off x="6094971" y="6165304"/>
            <a:ext cx="6120680" cy="276999"/>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並非每個數據集都需要進行特徵縮放。只有當模型計算對距離敏感時才考慮進行縮放</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4D99E8CA-D572-6933-3855-0245CCA80AA4}"/>
              </a:ext>
            </a:extLst>
          </p:cNvPr>
          <p:cNvSpPr txBox="1"/>
          <p:nvPr/>
        </p:nvSpPr>
        <p:spPr>
          <a:xfrm>
            <a:off x="1055440" y="544522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歸一化公式</a:t>
            </a:r>
          </a:p>
        </p:txBody>
      </p:sp>
      <p:sp>
        <p:nvSpPr>
          <p:cNvPr id="28" name="矩形 27">
            <a:extLst>
              <a:ext uri="{FF2B5EF4-FFF2-40B4-BE49-F238E27FC236}">
                <a16:creationId xmlns:a16="http://schemas.microsoft.com/office/drawing/2014/main" id="{4AAC61D9-C0D9-8C18-3EDE-B28927C186DA}"/>
              </a:ext>
            </a:extLst>
          </p:cNvPr>
          <p:cNvSpPr/>
          <p:nvPr/>
        </p:nvSpPr>
        <p:spPr>
          <a:xfrm>
            <a:off x="7032104" y="3933056"/>
            <a:ext cx="936104" cy="20882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526E6847-5FD5-DB9F-3CF0-CB92F5040877}"/>
              </a:ext>
            </a:extLst>
          </p:cNvPr>
          <p:cNvSpPr txBox="1"/>
          <p:nvPr/>
        </p:nvSpPr>
        <p:spPr>
          <a:xfrm>
            <a:off x="7536160" y="4437112"/>
            <a:ext cx="5084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max</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767F103A-834B-5FC6-5DA6-C1065F0FEFD9}"/>
              </a:ext>
            </a:extLst>
          </p:cNvPr>
          <p:cNvSpPr txBox="1"/>
          <p:nvPr/>
        </p:nvSpPr>
        <p:spPr>
          <a:xfrm>
            <a:off x="7536160" y="5661248"/>
            <a:ext cx="4539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min</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4E66BB5-F234-FBB6-2C2D-E204F49CA464}"/>
              </a:ext>
            </a:extLst>
          </p:cNvPr>
          <p:cNvSpPr txBox="1"/>
          <p:nvPr/>
        </p:nvSpPr>
        <p:spPr>
          <a:xfrm>
            <a:off x="390524" y="1340768"/>
            <a:ext cx="5705476" cy="309315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確定特徵中的最小值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(min(X))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和最大值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(max(X))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。將特徵的數值範圍壓縮到一個固定的範圍，通常是</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提高模型訓練效率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正規化可以改善機器學習算法的表現，尤其是那些涉及資料點距離的算法，如支持向量機（</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）和神經網絡。在優化過程中，標準化可以加快收斂速度，因為它保證了所有特徵在梯度下降過程中具有相同的學習率。</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確保準確性</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許多資料可視化技術（如散點圖）</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對輸入資料的尺度很敏感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。如果資料未經正規化，可視化結果可能會扭曲，難以解釋。正規化可以避免這些問題，保證可視化的準確性。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E8B82DDC-286A-448F-8226-0C73ED85104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7113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705476" cy="249299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標準化將數據重新縮放，使其平均值為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，標準差為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。它假設您的數據服從高斯（鐘形曲線）分佈。</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當模型的性能依賴於特徵的相對大小時，一般在建模的過程中，對資料都會要求特徵縮放，例如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KNN</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等</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涉及距離的模型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，但是對決策樹、隨機森利等樹模型是不需要進行特徵縮放</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後面會詳述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。樹算法透過創建規則來分割數據，數據是根據單個特徵的閾值來分割的。這些分割是基於最佳化某個標準（如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Information Gain</a:t>
            </a:r>
            <a:r>
              <a:rPr kumimoji="0" lang="zh-TW" altLang="en-US"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Gini Impurity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）來選擇的，而與特徵的尺度無關。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Standardization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標準化</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p>
        </p:txBody>
      </p:sp>
      <p:pic>
        <p:nvPicPr>
          <p:cNvPr id="6146" name="Picture 2">
            <a:extLst>
              <a:ext uri="{FF2B5EF4-FFF2-40B4-BE49-F238E27FC236}">
                <a16:creationId xmlns:a16="http://schemas.microsoft.com/office/drawing/2014/main" id="{FBF0E13A-3CA0-6F99-70B2-B9BADEBC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608512" cy="20474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B9B2B26F-488C-AD78-BF41-29B6BBBCF2AA}"/>
              </a:ext>
            </a:extLst>
          </p:cNvPr>
          <p:cNvPicPr>
            <a:picLocks noChangeAspect="1"/>
          </p:cNvPicPr>
          <p:nvPr/>
        </p:nvPicPr>
        <p:blipFill>
          <a:blip r:embed="rId3"/>
          <a:stretch>
            <a:fillRect/>
          </a:stretch>
        </p:blipFill>
        <p:spPr>
          <a:xfrm>
            <a:off x="6960096" y="3789040"/>
            <a:ext cx="4608512" cy="2300672"/>
          </a:xfrm>
          <a:prstGeom prst="rect">
            <a:avLst/>
          </a:prstGeom>
        </p:spPr>
      </p:pic>
      <p:pic>
        <p:nvPicPr>
          <p:cNvPr id="4" name="圖片 3">
            <a:extLst>
              <a:ext uri="{FF2B5EF4-FFF2-40B4-BE49-F238E27FC236}">
                <a16:creationId xmlns:a16="http://schemas.microsoft.com/office/drawing/2014/main" id="{5BB7C7D6-E8A7-AC86-1DE0-DD442101D0E7}"/>
              </a:ext>
            </a:extLst>
          </p:cNvPr>
          <p:cNvPicPr>
            <a:picLocks noChangeAspect="1"/>
          </p:cNvPicPr>
          <p:nvPr/>
        </p:nvPicPr>
        <p:blipFill>
          <a:blip r:embed="rId4"/>
          <a:stretch>
            <a:fillRect/>
          </a:stretch>
        </p:blipFill>
        <p:spPr>
          <a:xfrm>
            <a:off x="7032104" y="3861048"/>
            <a:ext cx="4392488" cy="2133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6E0631D-6252-3AC8-BFA6-2DB3C0870ECE}"/>
              </a:ext>
            </a:extLst>
          </p:cNvPr>
          <p:cNvPicPr>
            <a:picLocks noChangeAspect="1"/>
          </p:cNvPicPr>
          <p:nvPr/>
        </p:nvPicPr>
        <p:blipFill>
          <a:blip r:embed="rId5"/>
          <a:stretch>
            <a:fillRect/>
          </a:stretch>
        </p:blipFill>
        <p:spPr>
          <a:xfrm>
            <a:off x="479376" y="3861048"/>
            <a:ext cx="5400600" cy="675075"/>
          </a:xfrm>
          <a:prstGeom prst="rect">
            <a:avLst/>
          </a:prstGeom>
        </p:spPr>
      </p:pic>
      <p:pic>
        <p:nvPicPr>
          <p:cNvPr id="11" name="圖片 10">
            <a:extLst>
              <a:ext uri="{FF2B5EF4-FFF2-40B4-BE49-F238E27FC236}">
                <a16:creationId xmlns:a16="http://schemas.microsoft.com/office/drawing/2014/main" id="{ACCB6859-BEC3-9A18-052D-A2641091622B}"/>
              </a:ext>
            </a:extLst>
          </p:cNvPr>
          <p:cNvPicPr>
            <a:picLocks noChangeAspect="1"/>
          </p:cNvPicPr>
          <p:nvPr/>
        </p:nvPicPr>
        <p:blipFill>
          <a:blip r:embed="rId6"/>
          <a:stretch>
            <a:fillRect/>
          </a:stretch>
        </p:blipFill>
        <p:spPr>
          <a:xfrm>
            <a:off x="407368" y="4869160"/>
            <a:ext cx="5616624" cy="970672"/>
          </a:xfrm>
          <a:prstGeom prst="rect">
            <a:avLst/>
          </a:prstGeom>
        </p:spPr>
      </p:pic>
      <p:sp>
        <p:nvSpPr>
          <p:cNvPr id="15" name="矩形 14">
            <a:extLst>
              <a:ext uri="{FF2B5EF4-FFF2-40B4-BE49-F238E27FC236}">
                <a16:creationId xmlns:a16="http://schemas.microsoft.com/office/drawing/2014/main" id="{F202F113-50F9-0A91-83B1-4FF25612DA78}"/>
              </a:ext>
            </a:extLst>
          </p:cNvPr>
          <p:cNvSpPr/>
          <p:nvPr/>
        </p:nvSpPr>
        <p:spPr>
          <a:xfrm>
            <a:off x="717612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3EBC8E8-4972-0AF1-9EC5-9984142AE266}"/>
              </a:ext>
            </a:extLst>
          </p:cNvPr>
          <p:cNvSpPr/>
          <p:nvPr/>
        </p:nvSpPr>
        <p:spPr>
          <a:xfrm>
            <a:off x="969640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DB6F8EFF-2268-FCB1-80F9-2748F29CB95C}"/>
              </a:ext>
            </a:extLst>
          </p:cNvPr>
          <p:cNvSpPr/>
          <p:nvPr/>
        </p:nvSpPr>
        <p:spPr>
          <a:xfrm>
            <a:off x="7104112" y="3933056"/>
            <a:ext cx="936104" cy="201622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接點: 肘形 28">
            <a:extLst>
              <a:ext uri="{FF2B5EF4-FFF2-40B4-BE49-F238E27FC236}">
                <a16:creationId xmlns:a16="http://schemas.microsoft.com/office/drawing/2014/main" id="{EBE9EBCF-1044-A240-E742-4630CEAA123B}"/>
              </a:ext>
            </a:extLst>
          </p:cNvPr>
          <p:cNvCxnSpPr>
            <a:stCxn id="27" idx="0"/>
          </p:cNvCxnSpPr>
          <p:nvPr/>
        </p:nvCxnSpPr>
        <p:spPr>
          <a:xfrm rot="16200000" flipH="1" flipV="1">
            <a:off x="4529826" y="962726"/>
            <a:ext cx="72008" cy="6012668"/>
          </a:xfrm>
          <a:prstGeom prst="bentConnector4">
            <a:avLst>
              <a:gd name="adj1" fmla="val -317465"/>
              <a:gd name="adj2" fmla="val 9995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7D93F1C-67F6-C38C-0E4C-DAB1BDC53E3F}"/>
              </a:ext>
            </a:extLst>
          </p:cNvPr>
          <p:cNvSpPr/>
          <p:nvPr/>
        </p:nvSpPr>
        <p:spPr>
          <a:xfrm>
            <a:off x="1199456" y="4005064"/>
            <a:ext cx="792088" cy="50405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5875148A-65FB-B3E3-A71B-8EB5A26ECE2B}"/>
              </a:ext>
            </a:extLst>
          </p:cNvPr>
          <p:cNvSpPr/>
          <p:nvPr/>
        </p:nvSpPr>
        <p:spPr>
          <a:xfrm>
            <a:off x="911424" y="4941168"/>
            <a:ext cx="57606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DEAEF2C1-7DD9-1478-0537-3821093B1F0A}"/>
              </a:ext>
            </a:extLst>
          </p:cNvPr>
          <p:cNvSpPr/>
          <p:nvPr/>
        </p:nvSpPr>
        <p:spPr>
          <a:xfrm>
            <a:off x="5159896" y="5157192"/>
            <a:ext cx="93610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5379882E-2D2C-6DDC-7E96-DDADD7B2FF93}"/>
              </a:ext>
            </a:extLst>
          </p:cNvPr>
          <p:cNvSpPr txBox="1"/>
          <p:nvPr/>
        </p:nvSpPr>
        <p:spPr>
          <a:xfrm>
            <a:off x="3863752" y="3573016"/>
            <a:ext cx="169950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平均值 和 標準差</a:t>
            </a:r>
          </a:p>
        </p:txBody>
      </p:sp>
      <p:sp>
        <p:nvSpPr>
          <p:cNvPr id="18" name="矩形: 圓角 17">
            <a:extLst>
              <a:ext uri="{FF2B5EF4-FFF2-40B4-BE49-F238E27FC236}">
                <a16:creationId xmlns:a16="http://schemas.microsoft.com/office/drawing/2014/main" id="{6536397D-48B2-4558-B8D0-08A37D99FB9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59905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https://medium.com/@simranjeetsingh1497/the-ultimate-guide-to-machine-learning-from-eda-to-model-deployment-part-2-e56ac58785f8</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lvl="0">
              <a:defRPr/>
            </a:pPr>
            <a:r>
              <a:rPr lang="en-US" altLang="zh-TW" sz="1200" dirty="0">
                <a:solidFill>
                  <a:srgbClr val="249DCE"/>
                </a:solidFill>
                <a:latin typeface="-apple-system"/>
              </a:rPr>
              <a:t>https://domino.ai/data-science-dictionary/feature-engineering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離群值偵測</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https://www.analyticsvidhya.com/blog/2022/10/outliers-detection-using-iqr-z-score-lof-and-dbscan/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75597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衡量模型正確性的技術</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資料分割</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Holdout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驗證法</a:t>
            </a:r>
            <a:endParaRPr kumimoji="0" lang="zh-TW" altLang="en-US"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08AE1B1E-89B2-EC8A-39F2-3C33C5E8790E}"/>
              </a:ext>
            </a:extLst>
          </p:cNvPr>
          <p:cNvPicPr>
            <a:picLocks noChangeAspect="1"/>
          </p:cNvPicPr>
          <p:nvPr/>
        </p:nvPicPr>
        <p:blipFill rotWithShape="1">
          <a:blip r:embed="rId2"/>
          <a:srcRect l="1" t="9858" r="1184" b="4273"/>
          <a:stretch/>
        </p:blipFill>
        <p:spPr>
          <a:xfrm>
            <a:off x="167951" y="1305006"/>
            <a:ext cx="6176865" cy="3019293"/>
          </a:xfrm>
          <a:prstGeom prst="rect">
            <a:avLst/>
          </a:prstGeom>
        </p:spPr>
      </p:pic>
      <p:sp>
        <p:nvSpPr>
          <p:cNvPr id="10" name="文字方塊 9">
            <a:extLst>
              <a:ext uri="{FF2B5EF4-FFF2-40B4-BE49-F238E27FC236}">
                <a16:creationId xmlns:a16="http://schemas.microsoft.com/office/drawing/2014/main" id="{2D7BBD31-B09A-92E3-4574-F8A2BBC390EA}"/>
              </a:ext>
            </a:extLst>
          </p:cNvPr>
          <p:cNvSpPr txBox="1"/>
          <p:nvPr/>
        </p:nvSpPr>
        <p:spPr>
          <a:xfrm>
            <a:off x="652803" y="4887820"/>
            <a:ext cx="5244144"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訓練數據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段考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：用於在訓練過程中建立和擬合模型</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驗證數據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模擬考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：用於模型的超參數設定和調整</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測試數據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學測</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指考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：用於評估模型的性能 </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47E26F2-E901-4D10-A538-06B6DD08A6F9}"/>
              </a:ext>
            </a:extLst>
          </p:cNvPr>
          <p:cNvPicPr>
            <a:picLocks noChangeAspect="1"/>
          </p:cNvPicPr>
          <p:nvPr/>
        </p:nvPicPr>
        <p:blipFill>
          <a:blip r:embed="rId3"/>
          <a:stretch>
            <a:fillRect/>
          </a:stretch>
        </p:blipFill>
        <p:spPr>
          <a:xfrm>
            <a:off x="6216379" y="1451001"/>
            <a:ext cx="5477806" cy="3209350"/>
          </a:xfrm>
          <a:prstGeom prst="rect">
            <a:avLst/>
          </a:prstGeom>
        </p:spPr>
      </p:pic>
      <p:sp>
        <p:nvSpPr>
          <p:cNvPr id="8" name="矩形 7">
            <a:extLst>
              <a:ext uri="{FF2B5EF4-FFF2-40B4-BE49-F238E27FC236}">
                <a16:creationId xmlns:a16="http://schemas.microsoft.com/office/drawing/2014/main" id="{8EE4C32E-CCBF-4B58-934F-2EB9BFBE051E}"/>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7383CD7-1734-4428-A760-2988E2E18FB2}"/>
              </a:ext>
            </a:extLst>
          </p:cNvPr>
          <p:cNvSpPr txBox="1"/>
          <p:nvPr/>
        </p:nvSpPr>
        <p:spPr>
          <a:xfrm>
            <a:off x="7259217" y="4963151"/>
            <a:ext cx="4385386"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當模型跑</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後若效果不彰，</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User</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往往會去調整模型使之 迎合</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 然而，</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是模型所面對的未知世界之微縮版本，僅為最終測試，不應參與模型的參數學習與超參數調整的相關工作。</a:t>
            </a:r>
          </a:p>
        </p:txBody>
      </p:sp>
      <p:pic>
        <p:nvPicPr>
          <p:cNvPr id="11" name="圖片 10">
            <a:extLst>
              <a:ext uri="{FF2B5EF4-FFF2-40B4-BE49-F238E27FC236}">
                <a16:creationId xmlns:a16="http://schemas.microsoft.com/office/drawing/2014/main" id="{DBBD23B2-D8EE-4598-A295-EDFFE24DC64D}"/>
              </a:ext>
            </a:extLst>
          </p:cNvPr>
          <p:cNvPicPr>
            <a:picLocks noChangeAspect="1"/>
          </p:cNvPicPr>
          <p:nvPr/>
        </p:nvPicPr>
        <p:blipFill>
          <a:blip r:embed="rId4"/>
          <a:stretch>
            <a:fillRect/>
          </a:stretch>
        </p:blipFill>
        <p:spPr>
          <a:xfrm>
            <a:off x="6585249" y="5090662"/>
            <a:ext cx="598012" cy="642694"/>
          </a:xfrm>
          <a:prstGeom prst="rect">
            <a:avLst/>
          </a:prstGeom>
        </p:spPr>
      </p:pic>
    </p:spTree>
    <p:extLst>
      <p:ext uri="{BB962C8B-B14F-4D97-AF65-F5344CB8AC3E}">
        <p14:creationId xmlns:p14="http://schemas.microsoft.com/office/powerpoint/2010/main" val="2081767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機器學習演算法速查表：設計工具- Azure Machine Learning | Microsoft Learn">
            <a:extLst>
              <a:ext uri="{FF2B5EF4-FFF2-40B4-BE49-F238E27FC236}">
                <a16:creationId xmlns:a16="http://schemas.microsoft.com/office/drawing/2014/main" id="{E550D495-93B0-40CC-86D1-C70EB5DD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11" y="1018869"/>
            <a:ext cx="7904498" cy="5114954"/>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9BD0916B-5D77-498F-9D8D-CE9B86244A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挑選合適的機器學習演算法</a:t>
            </a:r>
          </a:p>
        </p:txBody>
      </p:sp>
      <p:sp>
        <p:nvSpPr>
          <p:cNvPr id="4" name="矩形 3">
            <a:extLst>
              <a:ext uri="{FF2B5EF4-FFF2-40B4-BE49-F238E27FC236}">
                <a16:creationId xmlns:a16="http://schemas.microsoft.com/office/drawing/2014/main" id="{FDA2A92F-8EBF-48F1-B7FE-2F11D466E70B}"/>
              </a:ext>
            </a:extLst>
          </p:cNvPr>
          <p:cNvSpPr/>
          <p:nvPr/>
        </p:nvSpPr>
        <p:spPr>
          <a:xfrm>
            <a:off x="8323973" y="1031858"/>
            <a:ext cx="3868027"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哪些問題適合機器學習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，還是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這有什麼怪怪的嗎？</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(How)</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這有多少／這有幾個？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(Much/Many)</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回歸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成分為何？</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(Which)</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哪些問題不建議機器學習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需求不明確</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常識性問題</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主觀性問題，且無確切標準答案</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54959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F6888DD-C9D7-4379-92DC-036CB5A2182D}"/>
              </a:ext>
            </a:extLst>
          </p:cNvPr>
          <p:cNvPicPr>
            <a:picLocks noChangeAspect="1"/>
          </p:cNvPicPr>
          <p:nvPr/>
        </p:nvPicPr>
        <p:blipFill>
          <a:blip r:embed="rId2"/>
          <a:stretch>
            <a:fillRect/>
          </a:stretch>
        </p:blipFill>
        <p:spPr>
          <a:xfrm>
            <a:off x="531756" y="1568824"/>
            <a:ext cx="6053797" cy="4163906"/>
          </a:xfrm>
          <a:prstGeom prst="rect">
            <a:avLst/>
          </a:prstGeom>
        </p:spPr>
      </p:pic>
      <p:sp>
        <p:nvSpPr>
          <p:cNvPr id="5" name="標題 1">
            <a:extLst>
              <a:ext uri="{FF2B5EF4-FFF2-40B4-BE49-F238E27FC236}">
                <a16:creationId xmlns:a16="http://schemas.microsoft.com/office/drawing/2014/main" id="{E7772DE5-E691-4243-B028-49C8E7B9ABA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附錄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危機分</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QQ</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6" name="圖片 5">
            <a:extLst>
              <a:ext uri="{FF2B5EF4-FFF2-40B4-BE49-F238E27FC236}">
                <a16:creationId xmlns:a16="http://schemas.microsoft.com/office/drawing/2014/main" id="{95E57A4A-7540-45B0-AE5B-3DBC84B0FB3C}"/>
              </a:ext>
            </a:extLst>
          </p:cNvPr>
          <p:cNvPicPr>
            <a:picLocks noChangeAspect="1"/>
          </p:cNvPicPr>
          <p:nvPr/>
        </p:nvPicPr>
        <p:blipFill>
          <a:blip r:embed="rId3"/>
          <a:stretch>
            <a:fillRect/>
          </a:stretch>
        </p:blipFill>
        <p:spPr>
          <a:xfrm>
            <a:off x="7055090" y="1515034"/>
            <a:ext cx="4521501" cy="4238453"/>
          </a:xfrm>
          <a:prstGeom prst="rect">
            <a:avLst/>
          </a:prstGeom>
        </p:spPr>
      </p:pic>
    </p:spTree>
    <p:extLst>
      <p:ext uri="{BB962C8B-B14F-4D97-AF65-F5344CB8AC3E}">
        <p14:creationId xmlns:p14="http://schemas.microsoft.com/office/powerpoint/2010/main" val="3812262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Multiple Linear Regression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Simple Linear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Polynominal</a:t>
            </a: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 Regression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zh-TW" sz="2400" dirty="0">
                <a:solidFill>
                  <a:srgbClr val="C00000"/>
                </a:solidFill>
              </a:rPr>
              <a:t>Support Vector Regression (SVR)</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Decision Tree Regression </a:t>
            </a:r>
          </a:p>
        </p:txBody>
      </p:sp>
      <p:sp>
        <p:nvSpPr>
          <p:cNvPr id="16" name="矩形 15">
            <a:extLst>
              <a:ext uri="{FF2B5EF4-FFF2-40B4-BE49-F238E27FC236}">
                <a16:creationId xmlns:a16="http://schemas.microsoft.com/office/drawing/2014/main" id="{58EA2534-A7BB-8D95-8FBB-591C6AC9EC27}"/>
              </a:ext>
            </a:extLst>
          </p:cNvPr>
          <p:cNvSpPr/>
          <p:nvPr/>
        </p:nvSpPr>
        <p:spPr>
          <a:xfrm>
            <a:off x="6339926" y="1829776"/>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7" name="標題 3">
            <a:extLst>
              <a:ext uri="{FF2B5EF4-FFF2-40B4-BE49-F238E27FC236}">
                <a16:creationId xmlns:a16="http://schemas.microsoft.com/office/drawing/2014/main" id="{90DEE8F7-67A6-9C65-9C74-3976FB4250AC}"/>
              </a:ext>
            </a:extLst>
          </p:cNvPr>
          <p:cNvSpPr txBox="1">
            <a:spLocks/>
          </p:cNvSpPr>
          <p:nvPr/>
        </p:nvSpPr>
        <p:spPr bwMode="auto">
          <a:xfrm>
            <a:off x="7392144" y="1702017"/>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Random Forest Regression</a:t>
            </a:r>
          </a:p>
        </p:txBody>
      </p:sp>
      <p:sp>
        <p:nvSpPr>
          <p:cNvPr id="18" name="矩形 17">
            <a:extLst>
              <a:ext uri="{FF2B5EF4-FFF2-40B4-BE49-F238E27FC236}">
                <a16:creationId xmlns:a16="http://schemas.microsoft.com/office/drawing/2014/main" id="{2F848764-48BC-69F7-D9AA-1247A0D2D18E}"/>
              </a:ext>
            </a:extLst>
          </p:cNvPr>
          <p:cNvSpPr/>
          <p:nvPr/>
        </p:nvSpPr>
        <p:spPr>
          <a:xfrm>
            <a:off x="6339926" y="2520465"/>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9" name="標題 3">
            <a:extLst>
              <a:ext uri="{FF2B5EF4-FFF2-40B4-BE49-F238E27FC236}">
                <a16:creationId xmlns:a16="http://schemas.microsoft.com/office/drawing/2014/main" id="{48A3067B-077C-DC15-0ADB-163E4CF0AD2B}"/>
              </a:ext>
            </a:extLst>
          </p:cNvPr>
          <p:cNvSpPr txBox="1">
            <a:spLocks/>
          </p:cNvSpPr>
          <p:nvPr/>
        </p:nvSpPr>
        <p:spPr bwMode="auto">
          <a:xfrm>
            <a:off x="7392144" y="2402895"/>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1963906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Simple/Multiple Linear Regression</a:t>
            </a:r>
          </a:p>
          <a:p>
            <a:pPr lvl="0">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introduction</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2A3F90F0-1F37-44F0-A114-4DAE5F76A2A5}"/>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6A447453-B660-42D1-9B30-9AF56F7237B2}"/>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68690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936514" cy="459485"/>
          </a:xfrm>
          <a:prstGeom prst="rect">
            <a:avLst/>
          </a:prstGeom>
        </p:spPr>
        <p:txBody>
          <a:bodyPr wrap="non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如果你是一位專職馬鈴薯種植的農夫，你可能會有以下任務：</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該如何提高馬鈴薯產量？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有哪些因素會影響馬鈴薯的產量？</a:t>
            </a:r>
          </a:p>
        </p:txBody>
      </p:sp>
      <p:pic>
        <p:nvPicPr>
          <p:cNvPr id="14340" name="Picture 4" descr="马铃薯茎叶生长和什么有关？马铃薯茎叶旺盛就能多结薯？ - 新农科技网">
            <a:extLst>
              <a:ext uri="{FF2B5EF4-FFF2-40B4-BE49-F238E27FC236}">
                <a16:creationId xmlns:a16="http://schemas.microsoft.com/office/drawing/2014/main" id="{AB98431D-96E9-4477-96C5-089992B4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299695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ertilizing: It's Mainly About Nitrogen - FineGardening">
            <a:extLst>
              <a:ext uri="{FF2B5EF4-FFF2-40B4-BE49-F238E27FC236}">
                <a16:creationId xmlns:a16="http://schemas.microsoft.com/office/drawing/2014/main" id="{F6BCC101-A0FB-460E-8668-847915C7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3676897"/>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天线宝宝太阳GIF - 下载及分享PHONEKY">
            <a:extLst>
              <a:ext uri="{FF2B5EF4-FFF2-40B4-BE49-F238E27FC236}">
                <a16:creationId xmlns:a16="http://schemas.microsoft.com/office/drawing/2014/main" id="{D5C46DC2-DDE0-4E31-B278-D7D8927C1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288"/>
          <a:stretch/>
        </p:blipFill>
        <p:spPr bwMode="auto">
          <a:xfrm>
            <a:off x="2711624" y="3645024"/>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下雨_图片_gif - 图库- 爱给网">
            <a:extLst>
              <a:ext uri="{FF2B5EF4-FFF2-40B4-BE49-F238E27FC236}">
                <a16:creationId xmlns:a16="http://schemas.microsoft.com/office/drawing/2014/main" id="{61FD5836-8AB3-4595-898D-CE3B0A5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902" y="3513949"/>
            <a:ext cx="1052231" cy="105223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溫度計圖示平面設計向量。 剪貼畫|剪貼畫免版稅| FreeImages">
            <a:extLst>
              <a:ext uri="{FF2B5EF4-FFF2-40B4-BE49-F238E27FC236}">
                <a16:creationId xmlns:a16="http://schemas.microsoft.com/office/drawing/2014/main" id="{EBBBE128-3E36-416C-BF7D-6DA18CCC8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25" y="3604889"/>
            <a:ext cx="435193" cy="8989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5B9F704-3842-41CD-BC28-768D467256B7}"/>
              </a:ext>
            </a:extLst>
          </p:cNvPr>
          <p:cNvSpPr/>
          <p:nvPr/>
        </p:nvSpPr>
        <p:spPr>
          <a:xfrm>
            <a:off x="2135560" y="5013176"/>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一個結果是由很多原因造成的</a:t>
            </a:r>
          </a:p>
        </p:txBody>
      </p:sp>
      <p:pic>
        <p:nvPicPr>
          <p:cNvPr id="17" name="圖片 3">
            <a:extLst>
              <a:ext uri="{FF2B5EF4-FFF2-40B4-BE49-F238E27FC236}">
                <a16:creationId xmlns:a16="http://schemas.microsoft.com/office/drawing/2014/main" id="{3F242703-C8C0-4172-B65B-B3C26FEB95E4}"/>
              </a:ext>
            </a:extLst>
          </p:cNvPr>
          <p:cNvPicPr/>
          <p:nvPr/>
        </p:nvPicPr>
        <p:blipFill>
          <a:blip r:embed="rId7">
            <a:extLst>
              <a:ext uri="{28A0092B-C50C-407E-A947-70E740481C1C}">
                <a14:useLocalDpi xmlns:a14="http://schemas.microsoft.com/office/drawing/2010/main" val="0"/>
              </a:ext>
            </a:extLst>
          </a:blip>
          <a:stretch>
            <a:fillRect/>
          </a:stretch>
        </p:blipFill>
        <p:spPr>
          <a:xfrm>
            <a:off x="7032104" y="4725144"/>
            <a:ext cx="4608512" cy="1070306"/>
          </a:xfrm>
          <a:prstGeom prst="rect">
            <a:avLst/>
          </a:prstGeom>
        </p:spPr>
      </p:pic>
      <p:sp>
        <p:nvSpPr>
          <p:cNvPr id="9" name="等腰三角形 8">
            <a:extLst>
              <a:ext uri="{FF2B5EF4-FFF2-40B4-BE49-F238E27FC236}">
                <a16:creationId xmlns:a16="http://schemas.microsoft.com/office/drawing/2014/main" id="{81D54985-46BB-4588-8F8D-42AA7FC2127B}"/>
              </a:ext>
            </a:extLst>
          </p:cNvPr>
          <p:cNvSpPr/>
          <p:nvPr/>
        </p:nvSpPr>
        <p:spPr>
          <a:xfrm rot="2917270">
            <a:off x="11074469" y="4558381"/>
            <a:ext cx="903385" cy="434531"/>
          </a:xfrm>
          <a:prstGeom prst="triangle">
            <a:avLst/>
          </a:prstGeom>
          <a:solidFill>
            <a:srgbClr val="D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557406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觀念上的提醒</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關於資料科學，你必須知道的幾件事</a:t>
            </a:r>
            <a:endParaRPr kumimoji="0" lang="en-US" altLang="zh-TW"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449004" y="1595836"/>
            <a:ext cx="11512187" cy="449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會寫程式 ≠ 會分析</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程式只是完成分析的一個</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手段</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，它不是目的</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分析問題是為了解決問題，解決問題才是核心目標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產品設計思維</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所有的分析都是建立在假設基礎上，觀點因人而異</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資料科學的強項是多層次且深度的挖掘資料特性，與統計科學沒有優劣之分，兩者功能不同</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資料分析只有邏輯之分</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須符合過程嚴謹且證據可靠</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，且沒有標準答案</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世人俗稱的大數據是相對概念，這個世界都是抽樣數據</a:t>
            </a:r>
            <a:endParaRPr lang="en-US" altLang="zh-TW" sz="1400" dirty="0">
              <a:latin typeface="微軟正黑體" panose="020B0604030504040204" pitchFamily="34" charset="-120"/>
              <a:ea typeface="微軟正黑體" panose="020B0604030504040204" pitchFamily="34" charset="-12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工業界多半是歸納法</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重時效</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，容易有很多無法解釋的現象</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透過演繹法和領域經驗所配搭的分析才經得起被檢視和挑戰</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資料分析本質上就是由</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分類</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和</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對比</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以及</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閥值</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三要素所構成</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與人進行數據溝通以前，必須瞭解現在闡述的是事實</a:t>
            </a:r>
            <a:r>
              <a:rPr lang="zh-TW" altLang="en-US" sz="1400" dirty="0">
                <a:latin typeface="微軟正黑體" panose="020B0604030504040204" pitchFamily="34" charset="-120"/>
                <a:ea typeface="微軟正黑體" panose="020B0604030504040204" pitchFamily="34" charset="-120"/>
              </a:rPr>
              <a:t>還是</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觀點</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觀點含有主觀意識</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p>
          <a:p>
            <a:pPr marL="0" marR="0" lvl="0" indent="0" algn="l" defTabSz="913607"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TW" altLang="zh-TW" sz="1800" b="0" i="0" u="none" strike="noStrike" kern="1200" cap="none" spc="0" normalizeH="0" baseline="0" noProof="0">
                <a:ln>
                  <a:noFill/>
                </a:ln>
                <a:solidFill>
                  <a:srgbClr val="000000"/>
                </a:solidFill>
                <a:effectLst/>
                <a:uLnTx/>
                <a:uFillTx/>
                <a:latin typeface="Arial" panose="020B0604020202020204" pitchFamily="34" charset="0"/>
                <a:ea typeface="Inter"/>
                <a:cs typeface="+mn-cs"/>
              </a:rPr>
            </a:br>
            <a:endParaRPr kumimoji="0" lang="zh-TW" altLang="zh-TW" sz="1800" b="0" i="0" u="none" strike="noStrike" kern="1200" cap="none" spc="0" normalizeH="0" baseline="0" noProof="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18831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AD61718-09C5-CFF1-D96E-47AB8AFF03F2}"/>
              </a:ext>
            </a:extLst>
          </p:cNvPr>
          <p:cNvPicPr>
            <a:picLocks noChangeAspect="1"/>
          </p:cNvPicPr>
          <p:nvPr/>
        </p:nvPicPr>
        <p:blipFill>
          <a:blip r:embed="rId2"/>
          <a:stretch>
            <a:fillRect/>
          </a:stretch>
        </p:blipFill>
        <p:spPr>
          <a:xfrm>
            <a:off x="1385077" y="3838115"/>
            <a:ext cx="3321394" cy="1825122"/>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回歸分析的目的是建立一個模型，用以預測連續的數值輸出。這通常涉及找到一個或多個自變數（輸入特徵）與因變數（輸出變數）間的數學關係。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模型設計時，會嘗試最小化預測值與實際值之間的差異，常見的方法是最小化誤差的平方和。</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簡單線性回歸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就是線性方程式啦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7F400EF9-DB8D-F531-119F-352ED2B371C0}"/>
              </a:ext>
            </a:extLst>
          </p:cNvPr>
          <p:cNvPicPr>
            <a:picLocks noChangeAspect="1"/>
          </p:cNvPicPr>
          <p:nvPr/>
        </p:nvPicPr>
        <p:blipFill>
          <a:blip r:embed="rId3"/>
          <a:stretch>
            <a:fillRect/>
          </a:stretch>
        </p:blipFill>
        <p:spPr>
          <a:xfrm>
            <a:off x="7248128" y="2152529"/>
            <a:ext cx="3582953" cy="2844647"/>
          </a:xfrm>
          <a:prstGeom prst="rect">
            <a:avLst/>
          </a:prstGeom>
        </p:spPr>
      </p:pic>
      <p:pic>
        <p:nvPicPr>
          <p:cNvPr id="16" name="圖片 15">
            <a:extLst>
              <a:ext uri="{FF2B5EF4-FFF2-40B4-BE49-F238E27FC236}">
                <a16:creationId xmlns:a16="http://schemas.microsoft.com/office/drawing/2014/main" id="{9EAA2FED-3B4F-20D6-6803-1E53DF4B34EA}"/>
              </a:ext>
            </a:extLst>
          </p:cNvPr>
          <p:cNvPicPr>
            <a:picLocks noChangeAspect="1"/>
          </p:cNvPicPr>
          <p:nvPr/>
        </p:nvPicPr>
        <p:blipFill>
          <a:blip r:embed="rId4"/>
          <a:stretch>
            <a:fillRect/>
          </a:stretch>
        </p:blipFill>
        <p:spPr>
          <a:xfrm>
            <a:off x="7896200" y="5013176"/>
            <a:ext cx="2371532" cy="1201862"/>
          </a:xfrm>
          <a:prstGeom prst="rect">
            <a:avLst/>
          </a:prstGeom>
        </p:spPr>
      </p:pic>
      <p:pic>
        <p:nvPicPr>
          <p:cNvPr id="17" name="圖片 16">
            <a:extLst>
              <a:ext uri="{FF2B5EF4-FFF2-40B4-BE49-F238E27FC236}">
                <a16:creationId xmlns:a16="http://schemas.microsoft.com/office/drawing/2014/main" id="{93335D75-16C9-C902-8213-DE007FF4F46F}"/>
              </a:ext>
            </a:extLst>
          </p:cNvPr>
          <p:cNvPicPr>
            <a:picLocks noChangeAspect="1"/>
          </p:cNvPicPr>
          <p:nvPr/>
        </p:nvPicPr>
        <p:blipFill>
          <a:blip r:embed="rId5"/>
          <a:stretch>
            <a:fillRect/>
          </a:stretch>
        </p:blipFill>
        <p:spPr>
          <a:xfrm>
            <a:off x="6312025" y="1711325"/>
            <a:ext cx="1136795" cy="639447"/>
          </a:xfrm>
          <a:prstGeom prst="rect">
            <a:avLst/>
          </a:prstGeom>
        </p:spPr>
      </p:pic>
      <p:pic>
        <p:nvPicPr>
          <p:cNvPr id="12292" name="Picture 4" descr="Fertilizing: It's Mainly About Nitrogen - FineGardening">
            <a:extLst>
              <a:ext uri="{FF2B5EF4-FFF2-40B4-BE49-F238E27FC236}">
                <a16:creationId xmlns:a16="http://schemas.microsoft.com/office/drawing/2014/main" id="{618E3046-46D6-7726-6BA9-72F8A8C48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2504" y="4448076"/>
            <a:ext cx="760761" cy="76076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12" name="矩形 11">
            <a:extLst>
              <a:ext uri="{FF2B5EF4-FFF2-40B4-BE49-F238E27FC236}">
                <a16:creationId xmlns:a16="http://schemas.microsoft.com/office/drawing/2014/main" id="{F024B926-0CCA-48EE-8A2B-F87EF61FA58A}"/>
              </a:ext>
            </a:extLst>
          </p:cNvPr>
          <p:cNvSpPr/>
          <p:nvPr/>
        </p:nvSpPr>
        <p:spPr>
          <a:xfrm>
            <a:off x="430305" y="5683638"/>
            <a:ext cx="5396754" cy="646331"/>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Only one 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Relationship between X and Y is described by a linear function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Changes in Y are assumed to be related to changes in X</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31256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67765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多元線性回歸的目的是建立一個模型，用以預測連續的數值輸出。這通常涉及找到</a:t>
            </a: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自變數（輸入特徵）與因變數（輸出變數）間的數學關係。</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1C95B2C-224B-B120-C627-149BE381A1F5}"/>
              </a:ext>
            </a:extLst>
          </p:cNvPr>
          <p:cNvPicPr>
            <a:picLocks noChangeAspect="1"/>
          </p:cNvPicPr>
          <p:nvPr/>
        </p:nvPicPr>
        <p:blipFill>
          <a:blip r:embed="rId2"/>
          <a:stretch>
            <a:fillRect/>
          </a:stretch>
        </p:blipFill>
        <p:spPr>
          <a:xfrm>
            <a:off x="911424" y="3869627"/>
            <a:ext cx="4573199" cy="1432452"/>
          </a:xfrm>
          <a:prstGeom prst="rect">
            <a:avLst/>
          </a:prstGeom>
        </p:spPr>
      </p:pic>
      <p:pic>
        <p:nvPicPr>
          <p:cNvPr id="8" name="圖片 7">
            <a:extLst>
              <a:ext uri="{FF2B5EF4-FFF2-40B4-BE49-F238E27FC236}">
                <a16:creationId xmlns:a16="http://schemas.microsoft.com/office/drawing/2014/main" id="{2A6BD84C-FFC1-980C-1639-576A265F8091}"/>
              </a:ext>
            </a:extLst>
          </p:cNvPr>
          <p:cNvPicPr>
            <a:picLocks noChangeAspect="1"/>
          </p:cNvPicPr>
          <p:nvPr/>
        </p:nvPicPr>
        <p:blipFill>
          <a:blip r:embed="rId3"/>
          <a:stretch>
            <a:fillRect/>
          </a:stretch>
        </p:blipFill>
        <p:spPr>
          <a:xfrm>
            <a:off x="6084590" y="4097938"/>
            <a:ext cx="5726196" cy="414435"/>
          </a:xfrm>
          <a:prstGeom prst="rect">
            <a:avLst/>
          </a:prstGeom>
        </p:spPr>
      </p:pic>
      <p:pic>
        <p:nvPicPr>
          <p:cNvPr id="9" name="圖片 8">
            <a:extLst>
              <a:ext uri="{FF2B5EF4-FFF2-40B4-BE49-F238E27FC236}">
                <a16:creationId xmlns:a16="http://schemas.microsoft.com/office/drawing/2014/main" id="{260376A0-D2E7-70C2-1800-594E702BE405}"/>
              </a:ext>
            </a:extLst>
          </p:cNvPr>
          <p:cNvPicPr>
            <a:picLocks noChangeAspect="1"/>
          </p:cNvPicPr>
          <p:nvPr/>
        </p:nvPicPr>
        <p:blipFill>
          <a:blip r:embed="rId4"/>
          <a:stretch>
            <a:fillRect/>
          </a:stretch>
        </p:blipFill>
        <p:spPr>
          <a:xfrm>
            <a:off x="6312025" y="2884375"/>
            <a:ext cx="1337752" cy="752485"/>
          </a:xfrm>
          <a:prstGeom prst="rect">
            <a:avLst/>
          </a:prstGeom>
        </p:spPr>
      </p:pic>
      <p:sp>
        <p:nvSpPr>
          <p:cNvPr id="11" name="文字方塊 10">
            <a:extLst>
              <a:ext uri="{FF2B5EF4-FFF2-40B4-BE49-F238E27FC236}">
                <a16:creationId xmlns:a16="http://schemas.microsoft.com/office/drawing/2014/main" id="{8074147A-6A2F-3889-7085-7729070ACF9A}"/>
              </a:ext>
            </a:extLst>
          </p:cNvPr>
          <p:cNvSpPr txBox="1"/>
          <p:nvPr/>
        </p:nvSpPr>
        <p:spPr>
          <a:xfrm>
            <a:off x="7935058" y="3030098"/>
            <a:ext cx="43152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Picture 4" descr="Fertilizing: It's Mainly About Nitrogen - FineGardening">
            <a:extLst>
              <a:ext uri="{FF2B5EF4-FFF2-40B4-BE49-F238E27FC236}">
                <a16:creationId xmlns:a16="http://schemas.microsoft.com/office/drawing/2014/main" id="{149F31A5-61EE-6FA5-C376-8D6935AD3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59" y="2916248"/>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天线宝宝太阳GIF - 下载及分享PHONEKY">
            <a:extLst>
              <a:ext uri="{FF2B5EF4-FFF2-40B4-BE49-F238E27FC236}">
                <a16:creationId xmlns:a16="http://schemas.microsoft.com/office/drawing/2014/main" id="{F1FAF0BC-A2BA-1B30-2A90-176B341C3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288"/>
          <a:stretch/>
        </p:blipFill>
        <p:spPr bwMode="auto">
          <a:xfrm>
            <a:off x="9542466" y="2884375"/>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下雨_图片_gif - 图库- 爱给网">
            <a:extLst>
              <a:ext uri="{FF2B5EF4-FFF2-40B4-BE49-F238E27FC236}">
                <a16:creationId xmlns:a16="http://schemas.microsoft.com/office/drawing/2014/main" id="{7953B710-F1A1-BF08-7D82-9848487DD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7744" y="2753300"/>
            <a:ext cx="1052231" cy="105223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2" name="矩形 1">
            <a:extLst>
              <a:ext uri="{FF2B5EF4-FFF2-40B4-BE49-F238E27FC236}">
                <a16:creationId xmlns:a16="http://schemas.microsoft.com/office/drawing/2014/main" id="{2A2F5ABF-B741-4C7D-BFA4-E3A67E7097F1}"/>
              </a:ext>
            </a:extLst>
          </p:cNvPr>
          <p:cNvSpPr/>
          <p:nvPr/>
        </p:nvSpPr>
        <p:spPr>
          <a:xfrm>
            <a:off x="385482" y="5567098"/>
            <a:ext cx="5441578" cy="461665"/>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we wish to predict or explain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used to predict or explain the dependent variable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325179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主要目的是找到一條直線（或超平面，在多維特徵的情況下），這條直線以最小化所有數據點與直線（或超平面）之間的距離的平方和的方式，最佳地擬合數據集。</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對異常值非常敏感，因為它最小化的是誤差的平方。</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如果數據之間的真實關係是非線性的，那麼</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將無法提供有效的預測。</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多重共線性問題：</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當一個或多個自變數高度相關時，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的參數估計可能會不穩定或不可靠。</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Ordinary Least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Squares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最小平方法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(Loss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函數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最小平方法是針對模型訓練過程的所定義的損失函數</a:t>
            </a:r>
          </a:p>
        </p:txBody>
      </p:sp>
      <p:pic>
        <p:nvPicPr>
          <p:cNvPr id="4" name="圖片 3">
            <a:extLst>
              <a:ext uri="{FF2B5EF4-FFF2-40B4-BE49-F238E27FC236}">
                <a16:creationId xmlns:a16="http://schemas.microsoft.com/office/drawing/2014/main" id="{D26EE6C7-B17E-2203-7098-5F55D4D14FCD}"/>
              </a:ext>
            </a:extLst>
          </p:cNvPr>
          <p:cNvPicPr>
            <a:picLocks noChangeAspect="1"/>
          </p:cNvPicPr>
          <p:nvPr/>
        </p:nvPicPr>
        <p:blipFill>
          <a:blip r:embed="rId2"/>
          <a:stretch>
            <a:fillRect/>
          </a:stretch>
        </p:blipFill>
        <p:spPr>
          <a:xfrm>
            <a:off x="6798150" y="1899773"/>
            <a:ext cx="4601217" cy="3610479"/>
          </a:xfrm>
          <a:prstGeom prst="rect">
            <a:avLst/>
          </a:prstGeom>
        </p:spPr>
      </p:pic>
      <p:pic>
        <p:nvPicPr>
          <p:cNvPr id="8" name="圖片 7">
            <a:extLst>
              <a:ext uri="{FF2B5EF4-FFF2-40B4-BE49-F238E27FC236}">
                <a16:creationId xmlns:a16="http://schemas.microsoft.com/office/drawing/2014/main" id="{F3AA622D-FBEE-AFCE-2E1A-8F99B35E16C7}"/>
              </a:ext>
            </a:extLst>
          </p:cNvPr>
          <p:cNvPicPr>
            <a:picLocks noChangeAspect="1"/>
          </p:cNvPicPr>
          <p:nvPr/>
        </p:nvPicPr>
        <p:blipFill>
          <a:blip r:embed="rId3"/>
          <a:stretch>
            <a:fillRect/>
          </a:stretch>
        </p:blipFill>
        <p:spPr>
          <a:xfrm>
            <a:off x="1703512" y="3938095"/>
            <a:ext cx="2880320" cy="2068739"/>
          </a:xfrm>
          <a:prstGeom prst="rect">
            <a:avLst/>
          </a:prstGeom>
        </p:spPr>
      </p:pic>
      <p:sp>
        <p:nvSpPr>
          <p:cNvPr id="9" name="矩形: 圓角 8">
            <a:extLst>
              <a:ext uri="{FF2B5EF4-FFF2-40B4-BE49-F238E27FC236}">
                <a16:creationId xmlns:a16="http://schemas.microsoft.com/office/drawing/2014/main" id="{F7AD418D-06C3-47F6-A311-611FF030A03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572397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Correlation vs.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相關不代表因果</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6" name="文字方塊 5">
            <a:extLst>
              <a:ext uri="{FF2B5EF4-FFF2-40B4-BE49-F238E27FC236}">
                <a16:creationId xmlns:a16="http://schemas.microsoft.com/office/drawing/2014/main" id="{30F12CF4-D53E-4017-93C0-86F330956724}"/>
              </a:ext>
            </a:extLst>
          </p:cNvPr>
          <p:cNvSpPr txBox="1"/>
          <p:nvPr/>
        </p:nvSpPr>
        <p:spPr>
          <a:xfrm>
            <a:off x="390524" y="1340768"/>
            <a:ext cx="5201420" cy="20313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Correlation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總結兩個或更多數值變量之間的關係的強度和程度</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 scatter plot cane be used to show the relationship between two variables</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回歸來預測、優化或解釋變量之間的數字響應（</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如何影響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used to measure the strength of the association between two variables</a:t>
            </a:r>
            <a:endParaRPr kumimoji="0" lang="zh-TW" altLang="en-US"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76823978-A955-441F-B7EF-CF9FD580C7FC}"/>
              </a:ext>
            </a:extLst>
          </p:cNvPr>
          <p:cNvPicPr>
            <a:picLocks noChangeAspect="1"/>
          </p:cNvPicPr>
          <p:nvPr/>
        </p:nvPicPr>
        <p:blipFill>
          <a:blip r:embed="rId2"/>
          <a:stretch>
            <a:fillRect/>
          </a:stretch>
        </p:blipFill>
        <p:spPr>
          <a:xfrm>
            <a:off x="5674657" y="2088774"/>
            <a:ext cx="6124655" cy="3591447"/>
          </a:xfrm>
          <a:prstGeom prst="rect">
            <a:avLst/>
          </a:prstGeom>
        </p:spPr>
      </p:pic>
      <p:pic>
        <p:nvPicPr>
          <p:cNvPr id="2050" name="Picture 2" descr="淺談相關與因果- Marketingdatascience - Medium">
            <a:extLst>
              <a:ext uri="{FF2B5EF4-FFF2-40B4-BE49-F238E27FC236}">
                <a16:creationId xmlns:a16="http://schemas.microsoft.com/office/drawing/2014/main" id="{154D8AE8-C1D5-4620-9F76-468F15FF2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3505199"/>
            <a:ext cx="4908177" cy="23559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44F37DD-46D2-4E52-931C-BA3670753217}"/>
              </a:ext>
            </a:extLst>
          </p:cNvPr>
          <p:cNvSpPr/>
          <p:nvPr/>
        </p:nvSpPr>
        <p:spPr>
          <a:xfrm>
            <a:off x="1134741" y="4248380"/>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相關不代表因果</a:t>
            </a:r>
          </a:p>
        </p:txBody>
      </p:sp>
    </p:spTree>
    <p:extLst>
      <p:ext uri="{BB962C8B-B14F-4D97-AF65-F5344CB8AC3E}">
        <p14:creationId xmlns:p14="http://schemas.microsoft.com/office/powerpoint/2010/main" val="3006568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 of Squares: SST, SSR, SSE </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Sum of Squares</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回歸變異量</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grpSp>
        <p:nvGrpSpPr>
          <p:cNvPr id="5" name="群組 4">
            <a:extLst>
              <a:ext uri="{FF2B5EF4-FFF2-40B4-BE49-F238E27FC236}">
                <a16:creationId xmlns:a16="http://schemas.microsoft.com/office/drawing/2014/main" id="{6D976EF4-E256-4EDD-AA0D-4DA012458CC9}"/>
              </a:ext>
            </a:extLst>
          </p:cNvPr>
          <p:cNvGrpSpPr/>
          <p:nvPr/>
        </p:nvGrpSpPr>
        <p:grpSpPr>
          <a:xfrm>
            <a:off x="6434667" y="1210732"/>
            <a:ext cx="4851400" cy="3005668"/>
            <a:chOff x="6816080" y="1820333"/>
            <a:chExt cx="4580053" cy="2661884"/>
          </a:xfrm>
        </p:grpSpPr>
        <p:pic>
          <p:nvPicPr>
            <p:cNvPr id="2" name="圖片 1">
              <a:extLst>
                <a:ext uri="{FF2B5EF4-FFF2-40B4-BE49-F238E27FC236}">
                  <a16:creationId xmlns:a16="http://schemas.microsoft.com/office/drawing/2014/main" id="{1B48006F-8B04-4C3E-A6F1-2B88A7D649D1}"/>
                </a:ext>
              </a:extLst>
            </p:cNvPr>
            <p:cNvPicPr>
              <a:picLocks noChangeAspect="1"/>
            </p:cNvPicPr>
            <p:nvPr/>
          </p:nvPicPr>
          <p:blipFill rotWithShape="1">
            <a:blip r:embed="rId2"/>
            <a:srcRect t="1731"/>
            <a:stretch/>
          </p:blipFill>
          <p:spPr>
            <a:xfrm>
              <a:off x="6816080" y="2032000"/>
              <a:ext cx="4502080" cy="2450217"/>
            </a:xfrm>
            <a:prstGeom prst="rect">
              <a:avLst/>
            </a:prstGeom>
          </p:spPr>
        </p:pic>
        <p:sp>
          <p:nvSpPr>
            <p:cNvPr id="4" name="矩形 3">
              <a:extLst>
                <a:ext uri="{FF2B5EF4-FFF2-40B4-BE49-F238E27FC236}">
                  <a16:creationId xmlns:a16="http://schemas.microsoft.com/office/drawing/2014/main" id="{51DF56B9-E6AD-486B-95C7-9022712630BB}"/>
                </a:ext>
              </a:extLst>
            </p:cNvPr>
            <p:cNvSpPr/>
            <p:nvPr/>
          </p:nvSpPr>
          <p:spPr>
            <a:xfrm>
              <a:off x="10955867" y="1820333"/>
              <a:ext cx="440266" cy="7281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9" name="圖片 8">
            <a:extLst>
              <a:ext uri="{FF2B5EF4-FFF2-40B4-BE49-F238E27FC236}">
                <a16:creationId xmlns:a16="http://schemas.microsoft.com/office/drawing/2014/main" id="{BBD4F03E-349D-4CF5-816D-18A696FA9C06}"/>
              </a:ext>
            </a:extLst>
          </p:cNvPr>
          <p:cNvPicPr>
            <a:picLocks noChangeAspect="1"/>
          </p:cNvPicPr>
          <p:nvPr/>
        </p:nvPicPr>
        <p:blipFill>
          <a:blip r:embed="rId3"/>
          <a:stretch>
            <a:fillRect/>
          </a:stretch>
        </p:blipFill>
        <p:spPr>
          <a:xfrm>
            <a:off x="6571313" y="4506407"/>
            <a:ext cx="4586088" cy="1707074"/>
          </a:xfrm>
          <a:prstGeom prst="rect">
            <a:avLst/>
          </a:prstGeom>
        </p:spPr>
      </p:pic>
      <p:sp>
        <p:nvSpPr>
          <p:cNvPr id="10" name="文字方塊 9">
            <a:extLst>
              <a:ext uri="{FF2B5EF4-FFF2-40B4-BE49-F238E27FC236}">
                <a16:creationId xmlns:a16="http://schemas.microsoft.com/office/drawing/2014/main" id="{CA0184BE-2E61-4AE1-8535-946D545A42AC}"/>
              </a:ext>
            </a:extLst>
          </p:cNvPr>
          <p:cNvSpPr txBox="1"/>
          <p:nvPr/>
        </p:nvSpPr>
        <p:spPr>
          <a:xfrm>
            <a:off x="6872207"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殘差平方和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(SSE)</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1032E069-01C9-4755-9D85-D0831D64D20B}"/>
              </a:ext>
            </a:extLst>
          </p:cNvPr>
          <p:cNvSpPr txBox="1"/>
          <p:nvPr/>
        </p:nvSpPr>
        <p:spPr>
          <a:xfrm>
            <a:off x="9544052"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(SST)</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C67C58E2-475B-4368-B5F2-73C7B6DD4C78}"/>
              </a:ext>
            </a:extLst>
          </p:cNvPr>
          <p:cNvPicPr>
            <a:picLocks noChangeAspect="1"/>
          </p:cNvPicPr>
          <p:nvPr/>
        </p:nvPicPr>
        <p:blipFill>
          <a:blip r:embed="rId4"/>
          <a:stretch>
            <a:fillRect/>
          </a:stretch>
        </p:blipFill>
        <p:spPr>
          <a:xfrm>
            <a:off x="8613601" y="3371337"/>
            <a:ext cx="2127913" cy="489462"/>
          </a:xfrm>
          <a:prstGeom prst="rect">
            <a:avLst/>
          </a:prstGeom>
        </p:spPr>
      </p:pic>
      <p:pic>
        <p:nvPicPr>
          <p:cNvPr id="6" name="圖片 5">
            <a:extLst>
              <a:ext uri="{FF2B5EF4-FFF2-40B4-BE49-F238E27FC236}">
                <a16:creationId xmlns:a16="http://schemas.microsoft.com/office/drawing/2014/main" id="{3093A39D-D5D0-4539-A0C1-D2FD90345787}"/>
              </a:ext>
            </a:extLst>
          </p:cNvPr>
          <p:cNvPicPr>
            <a:picLocks noChangeAspect="1"/>
          </p:cNvPicPr>
          <p:nvPr/>
        </p:nvPicPr>
        <p:blipFill rotWithShape="1">
          <a:blip r:embed="rId5"/>
          <a:srcRect b="33110"/>
          <a:stretch/>
        </p:blipFill>
        <p:spPr>
          <a:xfrm>
            <a:off x="610652" y="2843475"/>
            <a:ext cx="5282148" cy="1694661"/>
          </a:xfrm>
          <a:prstGeom prst="rect">
            <a:avLst/>
          </a:prstGeom>
        </p:spPr>
      </p:pic>
      <p:sp>
        <p:nvSpPr>
          <p:cNvPr id="16" name="文字方塊 15">
            <a:extLst>
              <a:ext uri="{FF2B5EF4-FFF2-40B4-BE49-F238E27FC236}">
                <a16:creationId xmlns:a16="http://schemas.microsoft.com/office/drawing/2014/main" id="{7BF94B1C-BDCD-454D-937E-DA0E3F362C0E}"/>
              </a:ext>
            </a:extLst>
          </p:cNvPr>
          <p:cNvSpPr txBox="1"/>
          <p:nvPr/>
        </p:nvSpPr>
        <p:spPr>
          <a:xfrm>
            <a:off x="10673740" y="2150487"/>
            <a:ext cx="122192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 fitting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接點: 弧形 17">
            <a:extLst>
              <a:ext uri="{FF2B5EF4-FFF2-40B4-BE49-F238E27FC236}">
                <a16:creationId xmlns:a16="http://schemas.microsoft.com/office/drawing/2014/main" id="{4044AF66-6012-461E-8DD3-55BCB5A271DB}"/>
              </a:ext>
            </a:extLst>
          </p:cNvPr>
          <p:cNvCxnSpPr>
            <a:endCxn id="16" idx="1"/>
          </p:cNvCxnSpPr>
          <p:nvPr/>
        </p:nvCxnSpPr>
        <p:spPr>
          <a:xfrm>
            <a:off x="10168467" y="2133600"/>
            <a:ext cx="505273" cy="15538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橢圓 18">
            <a:extLst>
              <a:ext uri="{FF2B5EF4-FFF2-40B4-BE49-F238E27FC236}">
                <a16:creationId xmlns:a16="http://schemas.microsoft.com/office/drawing/2014/main" id="{C3352FDC-91EA-42ED-9D10-A71AE07DA87E}"/>
              </a:ext>
            </a:extLst>
          </p:cNvPr>
          <p:cNvSpPr/>
          <p:nvPr/>
        </p:nvSpPr>
        <p:spPr>
          <a:xfrm>
            <a:off x="7620001" y="33782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0501AB5D-DFBC-4552-8447-8A6E883B98B2}"/>
              </a:ext>
            </a:extLst>
          </p:cNvPr>
          <p:cNvSpPr/>
          <p:nvPr/>
        </p:nvSpPr>
        <p:spPr>
          <a:xfrm>
            <a:off x="7670801" y="2887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34201164-AEC2-4A34-9F39-1BC60BACBAB2}"/>
              </a:ext>
            </a:extLst>
          </p:cNvPr>
          <p:cNvSpPr/>
          <p:nvPr/>
        </p:nvSpPr>
        <p:spPr>
          <a:xfrm>
            <a:off x="9254067" y="2599266"/>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4E8D9CB3-8EB1-43E2-AA0C-D6FA2849EBB7}"/>
              </a:ext>
            </a:extLst>
          </p:cNvPr>
          <p:cNvSpPr/>
          <p:nvPr/>
        </p:nvSpPr>
        <p:spPr>
          <a:xfrm>
            <a:off x="9448800" y="21336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09B428D6-D8A5-4390-AEED-466C4C1707C2}"/>
              </a:ext>
            </a:extLst>
          </p:cNvPr>
          <p:cNvSpPr/>
          <p:nvPr/>
        </p:nvSpPr>
        <p:spPr>
          <a:xfrm>
            <a:off x="8830733" y="2633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0D33425B-BF42-49A3-B985-94233E309190}"/>
              </a:ext>
            </a:extLst>
          </p:cNvPr>
          <p:cNvSpPr/>
          <p:nvPr/>
        </p:nvSpPr>
        <p:spPr>
          <a:xfrm>
            <a:off x="9795933" y="2184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569B423C-8131-4A43-8C87-F5B6230C3603}"/>
              </a:ext>
            </a:extLst>
          </p:cNvPr>
          <p:cNvSpPr/>
          <p:nvPr/>
        </p:nvSpPr>
        <p:spPr>
          <a:xfrm>
            <a:off x="7958667" y="29718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E3D0C172-A531-4E2A-AE5C-5F289DA68FD8}"/>
              </a:ext>
            </a:extLst>
          </p:cNvPr>
          <p:cNvSpPr/>
          <p:nvPr/>
        </p:nvSpPr>
        <p:spPr>
          <a:xfrm>
            <a:off x="8060267" y="34882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B0E4E5B-F6A6-4896-9988-FA9478E64D5D}"/>
              </a:ext>
            </a:extLst>
          </p:cNvPr>
          <p:cNvSpPr/>
          <p:nvPr/>
        </p:nvSpPr>
        <p:spPr>
          <a:xfrm>
            <a:off x="8983134" y="22944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F50050FC-0228-4E87-B3F3-8E7727ED4D17}"/>
              </a:ext>
            </a:extLst>
          </p:cNvPr>
          <p:cNvSpPr/>
          <p:nvPr/>
        </p:nvSpPr>
        <p:spPr>
          <a:xfrm>
            <a:off x="10066867" y="1549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F0FE06C4-5C8F-4EB1-8154-0874C80216A9}"/>
              </a:ext>
            </a:extLst>
          </p:cNvPr>
          <p:cNvSpPr/>
          <p:nvPr/>
        </p:nvSpPr>
        <p:spPr>
          <a:xfrm>
            <a:off x="10227734" y="2429934"/>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AC86F38D-89C7-417F-BD12-166D65FEB57A}"/>
              </a:ext>
            </a:extLst>
          </p:cNvPr>
          <p:cNvSpPr txBox="1"/>
          <p:nvPr/>
        </p:nvSpPr>
        <p:spPr>
          <a:xfrm>
            <a:off x="390524" y="1340768"/>
            <a:ext cx="5633468" cy="115416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SST= Total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Total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SSR= Regression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Explained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SSE= Error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Unexplained variability</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2" name="矩形 31">
            <a:extLst>
              <a:ext uri="{FF2B5EF4-FFF2-40B4-BE49-F238E27FC236}">
                <a16:creationId xmlns:a16="http://schemas.microsoft.com/office/drawing/2014/main" id="{54B0AB38-483B-45F8-B47D-F8741E6C005A}"/>
              </a:ext>
            </a:extLst>
          </p:cNvPr>
          <p:cNvSpPr/>
          <p:nvPr/>
        </p:nvSpPr>
        <p:spPr>
          <a:xfrm>
            <a:off x="756125" y="5126820"/>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A3D05A3-BA54-46D7-9691-2E1682B8C9DC}"/>
              </a:ext>
            </a:extLst>
          </p:cNvPr>
          <p:cNvSpPr txBox="1"/>
          <p:nvPr/>
        </p:nvSpPr>
        <p:spPr>
          <a:xfrm>
            <a:off x="1510350" y="5183284"/>
            <a:ext cx="438538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如果 </a:t>
            </a: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SSR=SST</a:t>
            </a: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，那麼回歸模型將捕捉到所有觀察到的變異性，代表模型完美預測</a:t>
            </a:r>
            <a:endParaRPr kumimoji="0" lang="zh-TW" altLang="en-US" sz="1400" b="1" i="1"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34" name="圖片 33">
            <a:extLst>
              <a:ext uri="{FF2B5EF4-FFF2-40B4-BE49-F238E27FC236}">
                <a16:creationId xmlns:a16="http://schemas.microsoft.com/office/drawing/2014/main" id="{6720E142-C92E-4084-8525-29D520212963}"/>
              </a:ext>
            </a:extLst>
          </p:cNvPr>
          <p:cNvPicPr>
            <a:picLocks noChangeAspect="1"/>
          </p:cNvPicPr>
          <p:nvPr/>
        </p:nvPicPr>
        <p:blipFill>
          <a:blip r:embed="rId6"/>
          <a:stretch>
            <a:fillRect/>
          </a:stretch>
        </p:blipFill>
        <p:spPr>
          <a:xfrm>
            <a:off x="912582" y="5310795"/>
            <a:ext cx="598012" cy="642694"/>
          </a:xfrm>
          <a:prstGeom prst="rect">
            <a:avLst/>
          </a:prstGeom>
        </p:spPr>
      </p:pic>
      <p:sp>
        <p:nvSpPr>
          <p:cNvPr id="37" name="文字方塊 36">
            <a:extLst>
              <a:ext uri="{FF2B5EF4-FFF2-40B4-BE49-F238E27FC236}">
                <a16:creationId xmlns:a16="http://schemas.microsoft.com/office/drawing/2014/main" id="{9D70FBD8-F7C4-442B-BCA4-5A17295877D7}"/>
              </a:ext>
            </a:extLst>
          </p:cNvPr>
          <p:cNvSpPr txBox="1"/>
          <p:nvPr/>
        </p:nvSpPr>
        <p:spPr>
          <a:xfrm>
            <a:off x="4591051" y="4529621"/>
            <a:ext cx="95461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組內變異</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2174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34163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），或稱決定係數，或是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Goodness of fit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(GOF)</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是衡量線性回歸模型解釋數據變異程度的統計指標。它表示模型所捕捉到的因變數的變異量占總變異量的比例。</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平方的值範圍</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。值越接近</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，表示模型解釋的變異量越大，意味著模型的預測能力越強。一個</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平方值為</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則意味著模型根本不解釋任何變異。</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）對數據中的異常值較為敏感。異常值可能會導致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誤差增大，因此它可能高估或低估模型的實際預測能力。</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）主要用於評估線性回歸模型的擬合效果，並不適用於評估非線性模型或更複雜的關係。</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5362" name="Picture 2" descr="R-Squared in One Picture - DataScienceCentral.com">
            <a:extLst>
              <a:ext uri="{FF2B5EF4-FFF2-40B4-BE49-F238E27FC236}">
                <a16:creationId xmlns:a16="http://schemas.microsoft.com/office/drawing/2014/main" id="{8CC67B6A-5448-7146-E7C2-57F80FC4B8A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r="9887"/>
          <a:stretch/>
        </p:blipFill>
        <p:spPr bwMode="auto">
          <a:xfrm>
            <a:off x="5940081" y="1598054"/>
            <a:ext cx="5871916" cy="3661891"/>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9867AB8A-840F-2E27-8240-CB21194A9A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622563" y="4784020"/>
            <a:ext cx="3485321" cy="981780"/>
          </a:xfrm>
          <a:prstGeom prst="rect">
            <a:avLst/>
          </a:prstGeom>
        </p:spPr>
      </p:pic>
      <p:sp>
        <p:nvSpPr>
          <p:cNvPr id="11" name="矩形: 圓角 10">
            <a:extLst>
              <a:ext uri="{FF2B5EF4-FFF2-40B4-BE49-F238E27FC236}">
                <a16:creationId xmlns:a16="http://schemas.microsoft.com/office/drawing/2014/main" id="{F4061AB6-4BB0-470B-ACD8-FBC3D658F096}"/>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4018165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Adjusted 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調整決定係數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124649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調整決定係數（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Adjusted 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）是決定係數（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一種改良形式，用於衡量線性回歸模型的解釋能力，特別是當模型中包含多個解釋變量時。與普通的決定係數相比，調整決定係數在模型中加入新的變量時會考慮到自由度的損失，因此它會對模型中變量的數量進行懲罰。</a:t>
            </a:r>
          </a:p>
        </p:txBody>
      </p:sp>
      <p:pic>
        <p:nvPicPr>
          <p:cNvPr id="8" name="圖片 7">
            <a:extLst>
              <a:ext uri="{FF2B5EF4-FFF2-40B4-BE49-F238E27FC236}">
                <a16:creationId xmlns:a16="http://schemas.microsoft.com/office/drawing/2014/main" id="{79F3F129-FDC6-9560-FE9D-ABC0AAE339E7}"/>
              </a:ext>
            </a:extLst>
          </p:cNvPr>
          <p:cNvPicPr>
            <a:picLocks noChangeAspect="1"/>
          </p:cNvPicPr>
          <p:nvPr/>
        </p:nvPicPr>
        <p:blipFill rotWithShape="1">
          <a:blip r:embed="rId2"/>
          <a:srcRect r="53094"/>
          <a:stretch/>
        </p:blipFill>
        <p:spPr>
          <a:xfrm>
            <a:off x="522013" y="2852936"/>
            <a:ext cx="3595118" cy="755375"/>
          </a:xfrm>
          <a:prstGeom prst="rect">
            <a:avLst/>
          </a:prstGeom>
        </p:spPr>
      </p:pic>
      <p:pic>
        <p:nvPicPr>
          <p:cNvPr id="11" name="圖片 10">
            <a:extLst>
              <a:ext uri="{FF2B5EF4-FFF2-40B4-BE49-F238E27FC236}">
                <a16:creationId xmlns:a16="http://schemas.microsoft.com/office/drawing/2014/main" id="{50CDD15C-A48F-BC35-3B05-DF01E21E4DF2}"/>
              </a:ext>
            </a:extLst>
          </p:cNvPr>
          <p:cNvPicPr>
            <a:picLocks noChangeAspect="1"/>
          </p:cNvPicPr>
          <p:nvPr/>
        </p:nvPicPr>
        <p:blipFill>
          <a:blip r:embed="rId3"/>
          <a:stretch>
            <a:fillRect/>
          </a:stretch>
        </p:blipFill>
        <p:spPr>
          <a:xfrm>
            <a:off x="522013" y="3789040"/>
            <a:ext cx="3315163" cy="428685"/>
          </a:xfrm>
          <a:prstGeom prst="rect">
            <a:avLst/>
          </a:prstGeom>
        </p:spPr>
      </p:pic>
      <p:pic>
        <p:nvPicPr>
          <p:cNvPr id="14" name="圖片 13">
            <a:extLst>
              <a:ext uri="{FF2B5EF4-FFF2-40B4-BE49-F238E27FC236}">
                <a16:creationId xmlns:a16="http://schemas.microsoft.com/office/drawing/2014/main" id="{5D8526C3-8ED6-9AA8-9898-4B86D73F77E4}"/>
              </a:ext>
            </a:extLst>
          </p:cNvPr>
          <p:cNvPicPr>
            <a:picLocks noChangeAspect="1"/>
          </p:cNvPicPr>
          <p:nvPr/>
        </p:nvPicPr>
        <p:blipFill rotWithShape="1">
          <a:blip r:embed="rId2"/>
          <a:srcRect l="62789"/>
          <a:stretch/>
        </p:blipFill>
        <p:spPr>
          <a:xfrm>
            <a:off x="3931187" y="2942326"/>
            <a:ext cx="2308267" cy="611359"/>
          </a:xfrm>
          <a:prstGeom prst="rect">
            <a:avLst/>
          </a:prstGeom>
        </p:spPr>
      </p:pic>
      <p:sp>
        <p:nvSpPr>
          <p:cNvPr id="16" name="文字方塊 15">
            <a:extLst>
              <a:ext uri="{FF2B5EF4-FFF2-40B4-BE49-F238E27FC236}">
                <a16:creationId xmlns:a16="http://schemas.microsoft.com/office/drawing/2014/main" id="{6B88CD0C-9C1C-5EBA-5202-1428B16C031C}"/>
              </a:ext>
            </a:extLst>
          </p:cNvPr>
          <p:cNvSpPr txBox="1"/>
          <p:nvPr/>
        </p:nvSpPr>
        <p:spPr>
          <a:xfrm>
            <a:off x="449004" y="4259954"/>
            <a:ext cx="610906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This is because of Ordinary Least Squares: </a:t>
            </a:r>
            <a:r>
              <a:rPr kumimoji="0" lang="zh-TW" altLang="en-US"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𝑆𝑆</a:t>
            </a:r>
            <a:r>
              <a:rPr kumimoji="0" lang="en-US" altLang="zh-TW"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R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-&gt; Min</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7CD42998-5B29-E077-D6B6-D959D53F65A7}"/>
              </a:ext>
            </a:extLst>
          </p:cNvPr>
          <p:cNvGrpSpPr/>
          <p:nvPr/>
        </p:nvGrpSpPr>
        <p:grpSpPr>
          <a:xfrm>
            <a:off x="6566640" y="2357096"/>
            <a:ext cx="5444740" cy="3292571"/>
            <a:chOff x="6333464" y="2276872"/>
            <a:chExt cx="5444740" cy="3292571"/>
          </a:xfrm>
        </p:grpSpPr>
        <p:pic>
          <p:nvPicPr>
            <p:cNvPr id="4" name="圖片 3">
              <a:extLst>
                <a:ext uri="{FF2B5EF4-FFF2-40B4-BE49-F238E27FC236}">
                  <a16:creationId xmlns:a16="http://schemas.microsoft.com/office/drawing/2014/main" id="{7339F0A2-A84B-7907-13D4-67230948E6F0}"/>
                </a:ext>
              </a:extLst>
            </p:cNvPr>
            <p:cNvPicPr>
              <a:picLocks noChangeAspect="1"/>
            </p:cNvPicPr>
            <p:nvPr/>
          </p:nvPicPr>
          <p:blipFill>
            <a:blip r:embed="rId4"/>
            <a:stretch>
              <a:fillRect/>
            </a:stretch>
          </p:blipFill>
          <p:spPr>
            <a:xfrm>
              <a:off x="6333464" y="2276872"/>
              <a:ext cx="5444740" cy="3292571"/>
            </a:xfrm>
            <a:prstGeom prst="rect">
              <a:avLst/>
            </a:prstGeom>
          </p:spPr>
        </p:pic>
        <p:pic>
          <p:nvPicPr>
            <p:cNvPr id="18" name="圖片 17">
              <a:extLst>
                <a:ext uri="{FF2B5EF4-FFF2-40B4-BE49-F238E27FC236}">
                  <a16:creationId xmlns:a16="http://schemas.microsoft.com/office/drawing/2014/main" id="{6FDB7C8C-2E3D-1F0B-DB3F-DDE4862862D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Lst>
            </a:blip>
            <a:stretch>
              <a:fillRect/>
            </a:stretch>
          </p:blipFill>
          <p:spPr>
            <a:xfrm>
              <a:off x="9037449" y="4295908"/>
              <a:ext cx="504618" cy="285220"/>
            </a:xfrm>
            <a:prstGeom prst="rect">
              <a:avLst/>
            </a:prstGeom>
          </p:spPr>
        </p:pic>
        <p:pic>
          <p:nvPicPr>
            <p:cNvPr id="20" name="圖片 19">
              <a:extLst>
                <a:ext uri="{FF2B5EF4-FFF2-40B4-BE49-F238E27FC236}">
                  <a16:creationId xmlns:a16="http://schemas.microsoft.com/office/drawing/2014/main" id="{237E1184-FD55-0CA0-836A-86831B5D888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tretch>
              <a:fillRect/>
            </a:stretch>
          </p:blipFill>
          <p:spPr>
            <a:xfrm>
              <a:off x="9250905" y="4941168"/>
              <a:ext cx="582324" cy="285220"/>
            </a:xfrm>
            <a:prstGeom prst="rect">
              <a:avLst/>
            </a:prstGeom>
          </p:spPr>
        </p:pic>
      </p:grpSp>
      <p:pic>
        <p:nvPicPr>
          <p:cNvPr id="22" name="圖片 21">
            <a:extLst>
              <a:ext uri="{FF2B5EF4-FFF2-40B4-BE49-F238E27FC236}">
                <a16:creationId xmlns:a16="http://schemas.microsoft.com/office/drawing/2014/main" id="{EFA0E8B8-02F6-69E9-D0C0-041AAD163332}"/>
              </a:ext>
            </a:extLst>
          </p:cNvPr>
          <p:cNvPicPr>
            <a:picLocks noChangeAspect="1"/>
          </p:cNvPicPr>
          <p:nvPr/>
        </p:nvPicPr>
        <p:blipFill>
          <a:blip r:embed="rId9"/>
          <a:stretch>
            <a:fillRect/>
          </a:stretch>
        </p:blipFill>
        <p:spPr>
          <a:xfrm>
            <a:off x="1055440" y="4725144"/>
            <a:ext cx="4420217" cy="1390844"/>
          </a:xfrm>
          <a:prstGeom prst="rect">
            <a:avLst/>
          </a:prstGeom>
        </p:spPr>
      </p:pic>
      <p:cxnSp>
        <p:nvCxnSpPr>
          <p:cNvPr id="25" name="接點: 肘形 24">
            <a:extLst>
              <a:ext uri="{FF2B5EF4-FFF2-40B4-BE49-F238E27FC236}">
                <a16:creationId xmlns:a16="http://schemas.microsoft.com/office/drawing/2014/main" id="{033A11E3-2324-AFFB-BA92-4BBF6B7C6189}"/>
              </a:ext>
            </a:extLst>
          </p:cNvPr>
          <p:cNvCxnSpPr>
            <a:stCxn id="22" idx="3"/>
            <a:endCxn id="4" idx="1"/>
          </p:cNvCxnSpPr>
          <p:nvPr/>
        </p:nvCxnSpPr>
        <p:spPr>
          <a:xfrm flipV="1">
            <a:off x="5475657" y="4003382"/>
            <a:ext cx="1090983" cy="1417184"/>
          </a:xfrm>
          <a:prstGeom prst="bentConnector3">
            <a:avLst>
              <a:gd name="adj1" fmla="val 69956"/>
            </a:avLst>
          </a:prstGeom>
          <a:ln w="28575">
            <a:solidFill>
              <a:srgbClr val="44ABF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AD0E0B85-3140-BD65-AD91-0DED67BB808C}"/>
              </a:ext>
            </a:extLst>
          </p:cNvPr>
          <p:cNvPicPr>
            <a:picLocks noChangeAspect="1"/>
          </p:cNvPicPr>
          <p:nvPr/>
        </p:nvPicPr>
        <p:blipFill>
          <a:blip r:embed="rId10"/>
          <a:stretch>
            <a:fillRect/>
          </a:stretch>
        </p:blipFill>
        <p:spPr>
          <a:xfrm>
            <a:off x="4087841" y="3492378"/>
            <a:ext cx="1907573" cy="537344"/>
          </a:xfrm>
          <a:prstGeom prst="rect">
            <a:avLst/>
          </a:prstGeom>
        </p:spPr>
      </p:pic>
      <p:sp>
        <p:nvSpPr>
          <p:cNvPr id="17" name="矩形: 圓角 16">
            <a:extLst>
              <a:ext uri="{FF2B5EF4-FFF2-40B4-BE49-F238E27FC236}">
                <a16:creationId xmlns:a16="http://schemas.microsoft.com/office/drawing/2014/main" id="{EA5BDDB9-196E-473F-8695-7B14B32DF8D6}"/>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490B94B4-5AC6-4762-BB9E-29FDC9FF1FE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452433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3C9A309D-8239-4911-BAC2-EE6FDE377BE3}"/>
              </a:ext>
            </a:extLst>
          </p:cNvPr>
          <p:cNvGrpSpPr/>
          <p:nvPr/>
        </p:nvGrpSpPr>
        <p:grpSpPr>
          <a:xfrm>
            <a:off x="5124090" y="1725285"/>
            <a:ext cx="4873925" cy="3060888"/>
            <a:chOff x="5068887" y="2203980"/>
            <a:chExt cx="5412846" cy="3206809"/>
          </a:xfrm>
        </p:grpSpPr>
        <p:pic>
          <p:nvPicPr>
            <p:cNvPr id="1032" name="Picture 8" descr="ANOVA">
              <a:extLst>
                <a:ext uri="{FF2B5EF4-FFF2-40B4-BE49-F238E27FC236}">
                  <a16:creationId xmlns:a16="http://schemas.microsoft.com/office/drawing/2014/main" id="{AD4197D5-BCE4-4211-9D2A-AD63C0786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755" y="3714750"/>
              <a:ext cx="4489978" cy="640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OVA">
              <a:extLst>
                <a:ext uri="{FF2B5EF4-FFF2-40B4-BE49-F238E27FC236}">
                  <a16:creationId xmlns:a16="http://schemas.microsoft.com/office/drawing/2014/main" id="{CE16FB0D-E10A-48D8-841B-1BA589FC3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7" y="2203980"/>
              <a:ext cx="4447646" cy="626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OVA">
              <a:extLst>
                <a:ext uri="{FF2B5EF4-FFF2-40B4-BE49-F238E27FC236}">
                  <a16:creationId xmlns:a16="http://schemas.microsoft.com/office/drawing/2014/main" id="{5872D243-541B-46E4-8D29-471CC4986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522" y="2913063"/>
              <a:ext cx="3971618" cy="668338"/>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AA7EC079-9E99-48CA-9D8E-9946C0DFD397}"/>
                </a:ext>
              </a:extLst>
            </p:cNvPr>
            <p:cNvPicPr>
              <a:picLocks noChangeAspect="1"/>
            </p:cNvPicPr>
            <p:nvPr/>
          </p:nvPicPr>
          <p:blipFill rotWithShape="1">
            <a:blip r:embed="rId5"/>
            <a:srcRect b="50723"/>
            <a:stretch/>
          </p:blipFill>
          <p:spPr>
            <a:xfrm>
              <a:off x="5872692" y="4542367"/>
              <a:ext cx="2864908" cy="452967"/>
            </a:xfrm>
            <a:prstGeom prst="rect">
              <a:avLst/>
            </a:prstGeom>
          </p:spPr>
        </p:pic>
        <p:pic>
          <p:nvPicPr>
            <p:cNvPr id="26" name="圖片 25">
              <a:extLst>
                <a:ext uri="{FF2B5EF4-FFF2-40B4-BE49-F238E27FC236}">
                  <a16:creationId xmlns:a16="http://schemas.microsoft.com/office/drawing/2014/main" id="{AC2F69CA-7E1F-4F14-B521-280E02BDE8EC}"/>
                </a:ext>
              </a:extLst>
            </p:cNvPr>
            <p:cNvPicPr>
              <a:picLocks noChangeAspect="1"/>
            </p:cNvPicPr>
            <p:nvPr/>
          </p:nvPicPr>
          <p:blipFill rotWithShape="1">
            <a:blip r:embed="rId5"/>
            <a:srcRect t="53883"/>
            <a:stretch/>
          </p:blipFill>
          <p:spPr>
            <a:xfrm>
              <a:off x="5931960" y="4986867"/>
              <a:ext cx="2864908" cy="423922"/>
            </a:xfrm>
            <a:prstGeom prst="rect">
              <a:avLst/>
            </a:prstGeom>
          </p:spPr>
        </p:pic>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ANOVA</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變異數分析</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Analysis of Variance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0" name="圖片 19">
            <a:extLst>
              <a:ext uri="{FF2B5EF4-FFF2-40B4-BE49-F238E27FC236}">
                <a16:creationId xmlns:a16="http://schemas.microsoft.com/office/drawing/2014/main" id="{F8656D20-0725-45BA-ADDF-D93FAA1596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6086" y="2595366"/>
            <a:ext cx="3969182" cy="2313327"/>
          </a:xfrm>
          <a:prstGeom prst="rect">
            <a:avLst/>
          </a:prstGeom>
        </p:spPr>
      </p:pic>
      <p:pic>
        <p:nvPicPr>
          <p:cNvPr id="1034" name="Picture 10" descr="ANOVA">
            <a:extLst>
              <a:ext uri="{FF2B5EF4-FFF2-40B4-BE49-F238E27FC236}">
                <a16:creationId xmlns:a16="http://schemas.microsoft.com/office/drawing/2014/main" id="{9E68FD63-0498-4244-8BE4-47344F795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302" y="5008811"/>
            <a:ext cx="4246563" cy="1318961"/>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0C8D408D-B6D1-46AC-8D28-B2BB372F122E}"/>
              </a:ext>
            </a:extLst>
          </p:cNvPr>
          <p:cNvSpPr txBox="1"/>
          <p:nvPr/>
        </p:nvSpPr>
        <p:spPr>
          <a:xfrm>
            <a:off x="390524" y="1340768"/>
            <a:ext cx="5633468" cy="173893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方差分析（</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ANOVA</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）在有三個或更多組時使用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檢定來統計評估均值的相等性</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變異數分析驗之前提假設：</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 </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組母群體均為常態分布，且各組變異數相同。</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組中抽出的觀察值為獨立，不相互影響。</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29" name="直線接點 28">
            <a:extLst>
              <a:ext uri="{FF2B5EF4-FFF2-40B4-BE49-F238E27FC236}">
                <a16:creationId xmlns:a16="http://schemas.microsoft.com/office/drawing/2014/main" id="{2BCBE9DE-BB89-43C5-AEF7-A73594D01440}"/>
              </a:ext>
            </a:extLst>
          </p:cNvPr>
          <p:cNvCxnSpPr/>
          <p:nvPr/>
        </p:nvCxnSpPr>
        <p:spPr>
          <a:xfrm>
            <a:off x="821267" y="4419600"/>
            <a:ext cx="4360333" cy="0"/>
          </a:xfrm>
          <a:prstGeom prst="line">
            <a:avLst/>
          </a:prstGeom>
          <a:ln w="38100">
            <a:solidFill>
              <a:schemeClr val="accent6">
                <a:lumMod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D780408-0635-41D7-8493-741A7F8AF30A}"/>
              </a:ext>
            </a:extLst>
          </p:cNvPr>
          <p:cNvSpPr/>
          <p:nvPr/>
        </p:nvSpPr>
        <p:spPr>
          <a:xfrm>
            <a:off x="5867879" y="5274587"/>
            <a:ext cx="6096000" cy="1015663"/>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組內離均差平方和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(SSW)</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亦稱「機差平方和」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sum of squares, SSE)</a:t>
            </a:r>
            <a:endPar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en-US" altLang="zh-TW" sz="1200" b="0" i="0" u="none" strike="noStrike" kern="1200" cap="none" spc="0" normalizeH="0" baseline="-25000" noProof="0" dirty="0">
                <a:ln>
                  <a:noFill/>
                </a:ln>
                <a:solidFill>
                  <a:srgbClr val="0070C0"/>
                </a:solidFill>
                <a:effectLst/>
                <a:uLnTx/>
                <a:uFillTx/>
                <a:latin typeface="Georgia" panose="02040502050405020303" pitchFamily="18" charset="0"/>
                <a:ea typeface="新細明體" panose="02020500000000000000" pitchFamily="18" charset="-120"/>
                <a:cs typeface="+mn-cs"/>
              </a:rPr>
              <a:t>2,12</a:t>
            </a:r>
            <a:r>
              <a:rPr kumimoji="0" lang="en-US" altLang="zh-TW" sz="1200" b="0" i="0" u="none" strike="noStrike" kern="1200" cap="none" spc="0" normalizeH="0" baseline="-25000" noProof="0" dirty="0">
                <a:ln>
                  <a:noFill/>
                </a:ln>
                <a:solidFill>
                  <a:srgbClr val="000000"/>
                </a:solidFill>
                <a:effectLst/>
                <a:uLnTx/>
                <a:uFillTx/>
                <a:latin typeface="Georgia" panose="02040502050405020303" pitchFamily="18" charset="0"/>
                <a:ea typeface="新細明體" panose="02020500000000000000" pitchFamily="18" charset="-120"/>
                <a:cs typeface="+mn-cs"/>
              </a:rPr>
              <a:t>, .95</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，表示：檢定母群體組數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 =3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且取樣本總數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N =15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之變異數分析，要求顯著水準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α = .05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時，</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之臨界值；</a:t>
            </a:r>
            <a:b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當</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，可判定拒絕「各組母群體平均數完全相同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」之虛無假設。</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32C5477-F10D-4566-8201-F867C3466E0B}"/>
              </a:ext>
            </a:extLst>
          </p:cNvPr>
          <p:cNvSpPr txBox="1"/>
          <p:nvPr/>
        </p:nvSpPr>
        <p:spPr>
          <a:xfrm>
            <a:off x="319976" y="4497397"/>
            <a:ext cx="21451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沒差別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虛無假設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H1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有差別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對立假設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p:txBody>
      </p:sp>
      <p:pic>
        <p:nvPicPr>
          <p:cNvPr id="1038" name="Picture 14" descr="F-table - Statistics By Jim">
            <a:extLst>
              <a:ext uri="{FF2B5EF4-FFF2-40B4-BE49-F238E27FC236}">
                <a16:creationId xmlns:a16="http://schemas.microsoft.com/office/drawing/2014/main" id="{B8D4AFBA-0121-43C4-B061-C4BDA0F38B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0083" y="3737632"/>
            <a:ext cx="2176732" cy="1451155"/>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圓角 40">
            <a:extLst>
              <a:ext uri="{FF2B5EF4-FFF2-40B4-BE49-F238E27FC236}">
                <a16:creationId xmlns:a16="http://schemas.microsoft.com/office/drawing/2014/main" id="{DEFA1466-AB0B-43CE-A1E1-E070EDA71BF5}"/>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733005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Assumptions of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線性回歸的假設前提，與機器學習套模仔的差別就看這了，特別重要</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420115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前提假設</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線性關係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與每一個預測變量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之間存在線性關係。換句話說，</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可以通過將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們相加（每個乘以一個常數）來預測。這就像用直尺在紙上畫點然後拉直線一樣簡單。</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同質性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(Homoscedasticity)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隨著預測變量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的改變，目標變量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的變異（散佈的寬度）是恆定的。想像一下，不管我們擲多遠的骰子，擲到每一個數字的機率都是一樣的。</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多變量正態性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(Multivariate Normality)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回歸分析中的誤差（實際觀察值與預測值之間的差異）應該呈正態分佈。大多數的誤差應該集中在零附近，只有少數是大的正數或負數。</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獨立性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(Independence)</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假設每一次的觀察（或數據點）都是獨立的，不會互相影響。就像你每次擲骰子，前一次的結果不會影響下一次。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無多重共線性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(Lack of Multicollinearity)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模型中的預測變量彼此之間不應該是高度相關的。如果你有兩個幾乎一樣的預測變量，那麼就很難分辨它們對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的影響是獨立的還是相互影響的。</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異常值檢查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(The Outlier Check)</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這不是一個假設，但檢查異常值是重要的“額外”步驟。異常值可能會扭曲整個模型的結果，就像一個非常重的乘客坐在看起來均衡的鞦韆的一端，失去平衡。</a:t>
            </a:r>
          </a:p>
        </p:txBody>
      </p:sp>
      <p:pic>
        <p:nvPicPr>
          <p:cNvPr id="6" name="圖片 5">
            <a:extLst>
              <a:ext uri="{FF2B5EF4-FFF2-40B4-BE49-F238E27FC236}">
                <a16:creationId xmlns:a16="http://schemas.microsoft.com/office/drawing/2014/main" id="{EE765FB0-6769-4052-76D0-35A2209F39A7}"/>
              </a:ext>
            </a:extLst>
          </p:cNvPr>
          <p:cNvPicPr>
            <a:picLocks noChangeAspect="1"/>
          </p:cNvPicPr>
          <p:nvPr/>
        </p:nvPicPr>
        <p:blipFill>
          <a:blip r:embed="rId2"/>
          <a:stretch>
            <a:fillRect/>
          </a:stretch>
        </p:blipFill>
        <p:spPr>
          <a:xfrm>
            <a:off x="6744072" y="1711325"/>
            <a:ext cx="1872208" cy="1229417"/>
          </a:xfrm>
          <a:prstGeom prst="rect">
            <a:avLst/>
          </a:prstGeom>
        </p:spPr>
      </p:pic>
      <p:pic>
        <p:nvPicPr>
          <p:cNvPr id="10" name="圖片 9">
            <a:extLst>
              <a:ext uri="{FF2B5EF4-FFF2-40B4-BE49-F238E27FC236}">
                <a16:creationId xmlns:a16="http://schemas.microsoft.com/office/drawing/2014/main" id="{F929A17D-12D9-4B9F-7AE0-4585B86F3929}"/>
              </a:ext>
            </a:extLst>
          </p:cNvPr>
          <p:cNvPicPr>
            <a:picLocks noChangeAspect="1"/>
          </p:cNvPicPr>
          <p:nvPr/>
        </p:nvPicPr>
        <p:blipFill>
          <a:blip r:embed="rId3"/>
          <a:stretch>
            <a:fillRect/>
          </a:stretch>
        </p:blipFill>
        <p:spPr>
          <a:xfrm>
            <a:off x="6744072" y="3177814"/>
            <a:ext cx="1872208" cy="1192571"/>
          </a:xfrm>
          <a:prstGeom prst="rect">
            <a:avLst/>
          </a:prstGeom>
        </p:spPr>
      </p:pic>
      <p:pic>
        <p:nvPicPr>
          <p:cNvPr id="13" name="圖片 12">
            <a:extLst>
              <a:ext uri="{FF2B5EF4-FFF2-40B4-BE49-F238E27FC236}">
                <a16:creationId xmlns:a16="http://schemas.microsoft.com/office/drawing/2014/main" id="{5F5A883C-8DFD-E863-4A9C-114BB22B79A8}"/>
              </a:ext>
            </a:extLst>
          </p:cNvPr>
          <p:cNvPicPr>
            <a:picLocks noChangeAspect="1"/>
          </p:cNvPicPr>
          <p:nvPr/>
        </p:nvPicPr>
        <p:blipFill>
          <a:blip r:embed="rId4"/>
          <a:stretch>
            <a:fillRect/>
          </a:stretch>
        </p:blipFill>
        <p:spPr>
          <a:xfrm>
            <a:off x="6672064" y="4607457"/>
            <a:ext cx="1873397" cy="1229417"/>
          </a:xfrm>
          <a:prstGeom prst="rect">
            <a:avLst/>
          </a:prstGeom>
        </p:spPr>
      </p:pic>
      <p:pic>
        <p:nvPicPr>
          <p:cNvPr id="17" name="圖片 16">
            <a:extLst>
              <a:ext uri="{FF2B5EF4-FFF2-40B4-BE49-F238E27FC236}">
                <a16:creationId xmlns:a16="http://schemas.microsoft.com/office/drawing/2014/main" id="{5227471E-5AEF-ECD0-4BB7-2E8AD9F73102}"/>
              </a:ext>
            </a:extLst>
          </p:cNvPr>
          <p:cNvPicPr>
            <a:picLocks noChangeAspect="1"/>
          </p:cNvPicPr>
          <p:nvPr/>
        </p:nvPicPr>
        <p:blipFill>
          <a:blip r:embed="rId5"/>
          <a:stretch>
            <a:fillRect/>
          </a:stretch>
        </p:blipFill>
        <p:spPr>
          <a:xfrm>
            <a:off x="9264352" y="1772816"/>
            <a:ext cx="2145728" cy="1069603"/>
          </a:xfrm>
          <a:prstGeom prst="rect">
            <a:avLst/>
          </a:prstGeom>
        </p:spPr>
      </p:pic>
      <p:pic>
        <p:nvPicPr>
          <p:cNvPr id="21" name="圖片 20">
            <a:extLst>
              <a:ext uri="{FF2B5EF4-FFF2-40B4-BE49-F238E27FC236}">
                <a16:creationId xmlns:a16="http://schemas.microsoft.com/office/drawing/2014/main" id="{F1E8EB10-F40B-A2D0-DF51-366E18DF9F39}"/>
              </a:ext>
            </a:extLst>
          </p:cNvPr>
          <p:cNvPicPr>
            <a:picLocks noChangeAspect="1"/>
          </p:cNvPicPr>
          <p:nvPr/>
        </p:nvPicPr>
        <p:blipFill>
          <a:blip r:embed="rId6"/>
          <a:stretch>
            <a:fillRect/>
          </a:stretch>
        </p:blipFill>
        <p:spPr>
          <a:xfrm>
            <a:off x="9324133" y="3212976"/>
            <a:ext cx="1956443" cy="648072"/>
          </a:xfrm>
          <a:prstGeom prst="rect">
            <a:avLst/>
          </a:prstGeom>
        </p:spPr>
      </p:pic>
      <p:pic>
        <p:nvPicPr>
          <p:cNvPr id="27" name="圖片 26">
            <a:extLst>
              <a:ext uri="{FF2B5EF4-FFF2-40B4-BE49-F238E27FC236}">
                <a16:creationId xmlns:a16="http://schemas.microsoft.com/office/drawing/2014/main" id="{E8F017D1-8FBD-1610-4DCC-FD5551FA5307}"/>
              </a:ext>
            </a:extLst>
          </p:cNvPr>
          <p:cNvPicPr>
            <a:picLocks noChangeAspect="1"/>
          </p:cNvPicPr>
          <p:nvPr/>
        </p:nvPicPr>
        <p:blipFill>
          <a:blip r:embed="rId7"/>
          <a:stretch>
            <a:fillRect/>
          </a:stretch>
        </p:blipFill>
        <p:spPr>
          <a:xfrm>
            <a:off x="9336360" y="4620840"/>
            <a:ext cx="1800200" cy="1112416"/>
          </a:xfrm>
          <a:prstGeom prst="rect">
            <a:avLst/>
          </a:prstGeom>
        </p:spPr>
      </p:pic>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766610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42424"/>
                </a:solidFill>
                <a:effectLst/>
                <a:highlight>
                  <a:srgbClr val="FFFFFF"/>
                </a:highlight>
                <a:uLnTx/>
                <a:uFillTx/>
                <a:latin typeface="sohne"/>
                <a:ea typeface="新細明體" panose="02020500000000000000" pitchFamily="18" charset="-120"/>
                <a:cs typeface="+mn-cs"/>
              </a:rPr>
              <a:t>Feature Scaling: When Should You Use Standardization and Normalization</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hlinkClick r:id="rId2"/>
              </a:rPr>
              <a:t>https://python.plainenglish.io/feature-scaling-when-should-you-use-standardization-and-normalization-ea2eabb4a1d5</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751471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程式開發習慣</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關於資料科學，你必須知道的幾件事</a:t>
            </a:r>
            <a:endParaRPr kumimoji="0" lang="en-US" altLang="zh-TW"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463528" y="1595836"/>
            <a:ext cx="10885527" cy="427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能用虛擬環境就用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=&gt;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docker </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remote access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就不要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local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編譯</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可以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 threading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就用</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Copilot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就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Coding style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插件能用就用</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err="1">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Vscode</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設定自動存檔</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Debug mode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必學</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常用測試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pattern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記得寫成測試腳本然後整進</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CICD</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Git version control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一定要會</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Issue tracking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做自己的績效量化</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有空把產品設計用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UML</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畫出來，容易理解</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TW" altLang="zh-TW" sz="1800" b="0" i="0" u="none" strike="noStrike" kern="1200" cap="none" spc="0" normalizeH="0" baseline="0" noProof="0">
                <a:ln>
                  <a:noFill/>
                </a:ln>
                <a:solidFill>
                  <a:srgbClr val="000000"/>
                </a:solidFill>
                <a:effectLst/>
                <a:uLnTx/>
                <a:uFillTx/>
                <a:latin typeface="Arial" panose="020B0604020202020204" pitchFamily="34" charset="0"/>
                <a:ea typeface="Inter"/>
                <a:cs typeface="+mn-cs"/>
              </a:rPr>
            </a:br>
            <a:endParaRPr kumimoji="0" lang="zh-TW" altLang="zh-TW" sz="1800" b="0" i="0" u="none" strike="noStrike" kern="1200" cap="none" spc="0" normalizeH="0" baseline="0" noProof="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216270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Lasso &amp; Ridge Regression </a:t>
            </a:r>
            <a:r>
              <a:rPr lang="en-US" altLang="zh-TW" sz="3200" spc="0" dirty="0">
                <a:solidFill>
                  <a:srgbClr val="D8D8D8">
                    <a:lumMod val="10000"/>
                  </a:srgbClr>
                </a:solidFill>
                <a:latin typeface="微軟正黑體" panose="020B0604030504040204" pitchFamily="34" charset="-120"/>
                <a:ea typeface="微軟正黑體" panose="020B0604030504040204" pitchFamily="34" charset="-120"/>
              </a:rPr>
              <a:t>introduction</a:t>
            </a: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p>
        </p:txBody>
      </p:sp>
      <p:cxnSp>
        <p:nvCxnSpPr>
          <p:cNvPr id="4" name="直線接點 3">
            <a:extLst>
              <a:ext uri="{FF2B5EF4-FFF2-40B4-BE49-F238E27FC236}">
                <a16:creationId xmlns:a16="http://schemas.microsoft.com/office/drawing/2014/main" id="{D30CCBB5-96B9-4177-B44C-9E795D2A1BD1}"/>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38607F6-AF85-4B31-A139-BDE92FBDDEB0}"/>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53981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21698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4" name="Picture 2" descr="https://images.datacamp.com/image/upload/v1648205671/image17_ryqgum.png">
            <a:extLst>
              <a:ext uri="{FF2B5EF4-FFF2-40B4-BE49-F238E27FC236}">
                <a16:creationId xmlns:a16="http://schemas.microsoft.com/office/drawing/2014/main" id="{AD0EFEA4-5EA0-4CB7-8A77-B94E19A9C4F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5157" y="2303524"/>
            <a:ext cx="2952750" cy="542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79" y="33178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E2357E2-726C-47B8-A2B8-442AEEB0BA87}"/>
              </a:ext>
            </a:extLst>
          </p:cNvPr>
          <p:cNvSpPr/>
          <p:nvPr/>
        </p:nvSpPr>
        <p:spPr>
          <a:xfrm>
            <a:off x="3295291" y="2286000"/>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2CA94DD5-77CC-45F0-B0B2-F8E3F18525E0}"/>
              </a:ext>
            </a:extLst>
          </p:cNvPr>
          <p:cNvSpPr/>
          <p:nvPr/>
        </p:nvSpPr>
        <p:spPr>
          <a:xfrm>
            <a:off x="3338421" y="3355676"/>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 name="圖片 18">
            <a:extLst>
              <a:ext uri="{FF2B5EF4-FFF2-40B4-BE49-F238E27FC236}">
                <a16:creationId xmlns:a16="http://schemas.microsoft.com/office/drawing/2014/main" id="{A2FE85C0-9C49-45B6-BFFB-99E428240E6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170299" y="2334886"/>
            <a:ext cx="1709079" cy="416940"/>
          </a:xfrm>
          <a:prstGeom prst="rect">
            <a:avLst/>
          </a:prstGeom>
        </p:spPr>
      </p:pic>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161675" y="3429575"/>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3936953"/>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31F577F2-3905-4A06-8E0B-904F3C83F83E}"/>
              </a:ext>
            </a:extLst>
          </p:cNvPr>
          <p:cNvSpPr txBox="1"/>
          <p:nvPr/>
        </p:nvSpPr>
        <p:spPr>
          <a:xfrm>
            <a:off x="3473454" y="2040419"/>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42" name="群組 41">
            <a:extLst>
              <a:ext uri="{FF2B5EF4-FFF2-40B4-BE49-F238E27FC236}">
                <a16:creationId xmlns:a16="http://schemas.microsoft.com/office/drawing/2014/main" id="{1BB60FA6-71CA-4E9E-B714-3F9E1EF1D5EE}"/>
              </a:ext>
            </a:extLst>
          </p:cNvPr>
          <p:cNvGrpSpPr/>
          <p:nvPr/>
        </p:nvGrpSpPr>
        <p:grpSpPr>
          <a:xfrm>
            <a:off x="6383868" y="1625602"/>
            <a:ext cx="5657110" cy="4054354"/>
            <a:chOff x="5339752" y="1529545"/>
            <a:chExt cx="6659593" cy="4821635"/>
          </a:xfrm>
        </p:grpSpPr>
        <p:pic>
          <p:nvPicPr>
            <p:cNvPr id="3078" name="Picture 6" descr="Ridge and Lasso Regression - Comparative Study | FavTutor">
              <a:extLst>
                <a:ext uri="{FF2B5EF4-FFF2-40B4-BE49-F238E27FC236}">
                  <a16:creationId xmlns:a16="http://schemas.microsoft.com/office/drawing/2014/main" id="{8FCF98ED-147C-43C7-B962-FB2E7FF8AF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9752" y="1529545"/>
              <a:ext cx="6659593" cy="475685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00A393DD-7C37-4B9F-BDD9-C2FACB6322E2}"/>
                </a:ext>
              </a:extLst>
            </p:cNvPr>
            <p:cNvSpPr/>
            <p:nvPr/>
          </p:nvSpPr>
          <p:spPr>
            <a:xfrm>
              <a:off x="9432142" y="5869002"/>
              <a:ext cx="1515318"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L2 norm</a:t>
              </a:r>
            </a:p>
          </p:txBody>
        </p:sp>
        <p:sp>
          <p:nvSpPr>
            <p:cNvPr id="23" name="矩形 22">
              <a:extLst>
                <a:ext uri="{FF2B5EF4-FFF2-40B4-BE49-F238E27FC236}">
                  <a16:creationId xmlns:a16="http://schemas.microsoft.com/office/drawing/2014/main" id="{0F3687ED-BE27-487C-A89C-E3E7EFC2ED07}"/>
                </a:ext>
              </a:extLst>
            </p:cNvPr>
            <p:cNvSpPr/>
            <p:nvPr/>
          </p:nvSpPr>
          <p:spPr>
            <a:xfrm>
              <a:off x="6300182" y="5843601"/>
              <a:ext cx="1474901"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L1 norm</a:t>
              </a:r>
            </a:p>
          </p:txBody>
        </p:sp>
      </p:grpSp>
    </p:spTree>
    <p:extLst>
      <p:ext uri="{BB962C8B-B14F-4D97-AF65-F5344CB8AC3E}">
        <p14:creationId xmlns:p14="http://schemas.microsoft.com/office/powerpoint/2010/main" val="1899413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dirty="0"/>
              <a:t>Lagrange Multiplier</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79" y="2188295"/>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2CA94DD5-77CC-45F0-B0B2-F8E3F18525E0}"/>
              </a:ext>
            </a:extLst>
          </p:cNvPr>
          <p:cNvSpPr/>
          <p:nvPr/>
        </p:nvSpPr>
        <p:spPr>
          <a:xfrm>
            <a:off x="3338421" y="2226123"/>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61675" y="2300022"/>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2807400"/>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476B438E-2AF6-44B1-8071-BED6F996C44F}"/>
              </a:ext>
            </a:extLst>
          </p:cNvPr>
          <p:cNvPicPr>
            <a:picLocks noChangeAspect="1"/>
          </p:cNvPicPr>
          <p:nvPr/>
        </p:nvPicPr>
        <p:blipFill>
          <a:blip r:embed="rId5"/>
          <a:stretch>
            <a:fillRect/>
          </a:stretch>
        </p:blipFill>
        <p:spPr>
          <a:xfrm>
            <a:off x="1873778" y="3206902"/>
            <a:ext cx="2630488" cy="1945125"/>
          </a:xfrm>
          <a:prstGeom prst="rect">
            <a:avLst/>
          </a:prstGeom>
        </p:spPr>
      </p:pic>
      <p:pic>
        <p:nvPicPr>
          <p:cNvPr id="3082" name="Picture 10" descr="https://explained.ai/regularization/images/ESL_reg.png">
            <a:extLst>
              <a:ext uri="{FF2B5EF4-FFF2-40B4-BE49-F238E27FC236}">
                <a16:creationId xmlns:a16="http://schemas.microsoft.com/office/drawing/2014/main" id="{D80A5D71-1A6A-4D6C-B3F3-6721031B1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71" y="3241736"/>
            <a:ext cx="1601047"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接點: 肘形 32">
            <a:extLst>
              <a:ext uri="{FF2B5EF4-FFF2-40B4-BE49-F238E27FC236}">
                <a16:creationId xmlns:a16="http://schemas.microsoft.com/office/drawing/2014/main" id="{5B47078C-9F4D-4E83-ABD2-5A81EAD2652F}"/>
              </a:ext>
            </a:extLst>
          </p:cNvPr>
          <p:cNvCxnSpPr>
            <a:cxnSpLocks/>
          </p:cNvCxnSpPr>
          <p:nvPr/>
        </p:nvCxnSpPr>
        <p:spPr>
          <a:xfrm>
            <a:off x="1684866" y="3665070"/>
            <a:ext cx="2023534" cy="228600"/>
          </a:xfrm>
          <a:prstGeom prst="bentConnector3">
            <a:avLst>
              <a:gd name="adj1" fmla="val 100210"/>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接點: 肘形 44">
            <a:extLst>
              <a:ext uri="{FF2B5EF4-FFF2-40B4-BE49-F238E27FC236}">
                <a16:creationId xmlns:a16="http://schemas.microsoft.com/office/drawing/2014/main" id="{2FC534E7-7EAB-4E8D-9A7E-49C9F13BD236}"/>
              </a:ext>
            </a:extLst>
          </p:cNvPr>
          <p:cNvCxnSpPr>
            <a:cxnSpLocks/>
          </p:cNvCxnSpPr>
          <p:nvPr/>
        </p:nvCxnSpPr>
        <p:spPr>
          <a:xfrm flipV="1">
            <a:off x="931333" y="4096870"/>
            <a:ext cx="2243667" cy="643468"/>
          </a:xfrm>
          <a:prstGeom prst="bentConnector3">
            <a:avLst>
              <a:gd name="adj1" fmla="val 100189"/>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3084" name="Picture 12" descr="https://explained.ai/regularization/images/lagrange-animation.gif">
            <a:extLst>
              <a:ext uri="{FF2B5EF4-FFF2-40B4-BE49-F238E27FC236}">
                <a16:creationId xmlns:a16="http://schemas.microsoft.com/office/drawing/2014/main" id="{FFD682FA-6A8B-4EC7-B649-D2FAA5127BBB}"/>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262968" y="3250203"/>
            <a:ext cx="2523614" cy="186266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33E3BD0D-BCCA-4413-83FC-9C0D96248CFC}"/>
              </a:ext>
            </a:extLst>
          </p:cNvPr>
          <p:cNvPicPr>
            <a:picLocks noChangeAspect="1"/>
          </p:cNvPicPr>
          <p:nvPr/>
        </p:nvPicPr>
        <p:blipFill rotWithShape="1">
          <a:blip r:embed="rId8"/>
          <a:srcRect t="1119"/>
          <a:stretch/>
        </p:blipFill>
        <p:spPr>
          <a:xfrm>
            <a:off x="7302048" y="1963271"/>
            <a:ext cx="3791479" cy="3636004"/>
          </a:xfrm>
          <a:prstGeom prst="rect">
            <a:avLst/>
          </a:prstGeom>
        </p:spPr>
      </p:pic>
      <p:pic>
        <p:nvPicPr>
          <p:cNvPr id="6" name="圖片 5">
            <a:extLst>
              <a:ext uri="{FF2B5EF4-FFF2-40B4-BE49-F238E27FC236}">
                <a16:creationId xmlns:a16="http://schemas.microsoft.com/office/drawing/2014/main" id="{6000B81C-7EB9-4C41-8655-346F72F30CE7}"/>
              </a:ext>
            </a:extLst>
          </p:cNvPr>
          <p:cNvPicPr>
            <a:picLocks noChangeAspect="1"/>
          </p:cNvPicPr>
          <p:nvPr/>
        </p:nvPicPr>
        <p:blipFill>
          <a:blip r:embed="rId9">
            <a:grayscl/>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9847718" y="5349687"/>
            <a:ext cx="246540" cy="308176"/>
          </a:xfrm>
          <a:prstGeom prst="rect">
            <a:avLst/>
          </a:prstGeom>
        </p:spPr>
      </p:pic>
      <p:sp>
        <p:nvSpPr>
          <p:cNvPr id="8" name="矩形 7">
            <a:extLst>
              <a:ext uri="{FF2B5EF4-FFF2-40B4-BE49-F238E27FC236}">
                <a16:creationId xmlns:a16="http://schemas.microsoft.com/office/drawing/2014/main" id="{7E366948-45BE-4552-98EE-AB53F682D121}"/>
              </a:ext>
            </a:extLst>
          </p:cNvPr>
          <p:cNvSpPr/>
          <p:nvPr/>
        </p:nvSpPr>
        <p:spPr>
          <a:xfrm>
            <a:off x="206188" y="5532148"/>
            <a:ext cx="6849036" cy="646331"/>
          </a:xfrm>
          <a:prstGeom prst="rect">
            <a:avLst/>
          </a:prstGeom>
          <a:solidFill>
            <a:srgbClr val="FFC000"/>
          </a:solidFill>
        </p:spPr>
        <p:txBody>
          <a:bodyPr wrap="square">
            <a:spAutoFit/>
          </a:bodyPr>
          <a:lstStyle/>
          <a:p>
            <a:r>
              <a:rPr lang="en-US" altLang="zh-TW" sz="1200" b="1" dirty="0">
                <a:solidFill>
                  <a:schemeClr val="accent6">
                    <a:lumMod val="10000"/>
                  </a:schemeClr>
                </a:solidFill>
              </a:rPr>
              <a:t>λ=0</a:t>
            </a:r>
            <a:r>
              <a:rPr lang="zh-TW" altLang="en-US" sz="1200" dirty="0">
                <a:solidFill>
                  <a:schemeClr val="accent6">
                    <a:lumMod val="10000"/>
                  </a:schemeClr>
                </a:solidFill>
              </a:rPr>
              <a:t>：表示重定義的損失函數</a:t>
            </a:r>
            <a:r>
              <a:rPr lang="en-US" altLang="zh-TW" sz="1200" dirty="0" err="1">
                <a:solidFill>
                  <a:schemeClr val="accent6">
                    <a:lumMod val="10000"/>
                  </a:schemeClr>
                </a:solidFill>
              </a:rPr>
              <a:t>LRe</a:t>
            </a:r>
            <a:r>
              <a:rPr lang="en-US" altLang="zh-TW" sz="1200" dirty="0">
                <a:solidFill>
                  <a:schemeClr val="accent6">
                    <a:lumMod val="10000"/>
                  </a:schemeClr>
                </a:solidFill>
              </a:rPr>
              <a:t> = </a:t>
            </a:r>
            <a:r>
              <a:rPr lang="zh-TW" altLang="en-US" sz="1200" dirty="0">
                <a:solidFill>
                  <a:schemeClr val="accent6">
                    <a:lumMod val="10000"/>
                  </a:schemeClr>
                </a:solidFill>
              </a:rPr>
              <a:t>原本的無限制損失函數</a:t>
            </a:r>
            <a:r>
              <a:rPr lang="en-US" altLang="zh-TW" sz="1200" dirty="0">
                <a:solidFill>
                  <a:schemeClr val="accent6">
                    <a:lumMod val="10000"/>
                  </a:schemeClr>
                </a:solidFill>
              </a:rPr>
              <a:t>L</a:t>
            </a:r>
            <a:r>
              <a:rPr lang="zh-TW" altLang="en-US" sz="1200" dirty="0">
                <a:solidFill>
                  <a:schemeClr val="accent6">
                    <a:lumMod val="10000"/>
                  </a:schemeClr>
                </a:solidFill>
              </a:rPr>
              <a:t>， 易產生</a:t>
            </a:r>
            <a:r>
              <a:rPr lang="en-US" altLang="zh-TW" sz="1200" dirty="0">
                <a:solidFill>
                  <a:schemeClr val="accent6">
                    <a:lumMod val="10000"/>
                  </a:schemeClr>
                </a:solidFill>
              </a:rPr>
              <a:t>Over Fitting</a:t>
            </a:r>
            <a:r>
              <a:rPr lang="zh-TW" altLang="en-US" sz="1200" dirty="0">
                <a:solidFill>
                  <a:schemeClr val="accent6">
                    <a:lumMod val="10000"/>
                  </a:schemeClr>
                </a:solidFill>
              </a:rPr>
              <a:t>。 </a:t>
            </a:r>
            <a:endParaRPr lang="en-US" altLang="zh-TW" sz="1200" dirty="0">
              <a:solidFill>
                <a:schemeClr val="accent6">
                  <a:lumMod val="10000"/>
                </a:schemeClr>
              </a:solidFill>
            </a:endParaRPr>
          </a:p>
          <a:p>
            <a:r>
              <a:rPr lang="en-US" altLang="zh-TW" sz="1200" b="1" dirty="0">
                <a:solidFill>
                  <a:schemeClr val="accent6">
                    <a:lumMod val="10000"/>
                  </a:schemeClr>
                </a:solidFill>
              </a:rPr>
              <a:t>λ&gt;0</a:t>
            </a:r>
            <a:r>
              <a:rPr lang="zh-TW" altLang="en-US" sz="1200" dirty="0">
                <a:solidFill>
                  <a:schemeClr val="accent6">
                    <a:lumMod val="10000"/>
                  </a:schemeClr>
                </a:solidFill>
              </a:rPr>
              <a:t>：當</a:t>
            </a:r>
            <a:r>
              <a:rPr lang="en-US" altLang="zh-TW" sz="1200" dirty="0">
                <a:solidFill>
                  <a:schemeClr val="accent6">
                    <a:lumMod val="10000"/>
                  </a:schemeClr>
                </a:solidFill>
              </a:rPr>
              <a:t>λ</a:t>
            </a:r>
            <a:r>
              <a:rPr lang="zh-TW" altLang="en-US" sz="1200" dirty="0">
                <a:solidFill>
                  <a:schemeClr val="accent6">
                    <a:lumMod val="10000"/>
                  </a:schemeClr>
                </a:solidFill>
              </a:rPr>
              <a:t>愈大，表示對參數的限縮愈大 </a:t>
            </a:r>
            <a:r>
              <a:rPr lang="en-US" altLang="zh-TW" sz="1200" dirty="0">
                <a:solidFill>
                  <a:schemeClr val="accent6">
                    <a:lumMod val="10000"/>
                  </a:schemeClr>
                </a:solidFill>
              </a:rPr>
              <a:t>(</a:t>
            </a:r>
            <a:r>
              <a:rPr lang="zh-TW" altLang="en-US" sz="1200" dirty="0">
                <a:solidFill>
                  <a:schemeClr val="accent6">
                    <a:lumMod val="10000"/>
                  </a:schemeClr>
                </a:solidFill>
              </a:rPr>
              <a:t>即：參數要愈小，才能 得到小的</a:t>
            </a:r>
            <a:r>
              <a:rPr lang="en-US" altLang="zh-TW" sz="1200" dirty="0">
                <a:solidFill>
                  <a:schemeClr val="accent6">
                    <a:lumMod val="10000"/>
                  </a:schemeClr>
                </a:solidFill>
              </a:rPr>
              <a:t>L)</a:t>
            </a:r>
            <a:r>
              <a:rPr lang="zh-TW" altLang="en-US" sz="1200" dirty="0">
                <a:solidFill>
                  <a:schemeClr val="accent6">
                    <a:lumMod val="10000"/>
                  </a:schemeClr>
                </a:solidFill>
              </a:rPr>
              <a:t>。然而</a:t>
            </a:r>
            <a:r>
              <a:rPr lang="en-US" altLang="zh-TW" sz="1200" dirty="0">
                <a:solidFill>
                  <a:schemeClr val="accent6">
                    <a:lumMod val="10000"/>
                  </a:schemeClr>
                </a:solidFill>
              </a:rPr>
              <a:t>λ</a:t>
            </a:r>
            <a:r>
              <a:rPr lang="zh-TW" altLang="en-US" sz="1200" dirty="0">
                <a:solidFill>
                  <a:schemeClr val="accent6">
                    <a:lumMod val="10000"/>
                  </a:schemeClr>
                </a:solidFill>
              </a:rPr>
              <a:t>過大會使得訓練後的數學模型無法適當表示 訓練資料，更無法表示測試資料，易產生</a:t>
            </a:r>
            <a:r>
              <a:rPr lang="en-US" altLang="zh-TW" sz="1200" dirty="0">
                <a:solidFill>
                  <a:schemeClr val="accent6">
                    <a:lumMod val="10000"/>
                  </a:schemeClr>
                </a:solidFill>
              </a:rPr>
              <a:t>Under Fitting</a:t>
            </a:r>
            <a:r>
              <a:rPr lang="zh-TW" altLang="en-US" sz="1200" dirty="0">
                <a:solidFill>
                  <a:schemeClr val="accent6">
                    <a:lumMod val="10000"/>
                  </a:schemeClr>
                </a:solidFill>
              </a:rPr>
              <a:t>。 </a:t>
            </a:r>
          </a:p>
        </p:txBody>
      </p:sp>
      <p:sp>
        <p:nvSpPr>
          <p:cNvPr id="10" name="矩形 9">
            <a:extLst>
              <a:ext uri="{FF2B5EF4-FFF2-40B4-BE49-F238E27FC236}">
                <a16:creationId xmlns:a16="http://schemas.microsoft.com/office/drawing/2014/main" id="{43EE0948-EE02-4396-8507-AB88D8A94E49}"/>
              </a:ext>
            </a:extLst>
          </p:cNvPr>
          <p:cNvSpPr/>
          <p:nvPr/>
        </p:nvSpPr>
        <p:spPr>
          <a:xfrm>
            <a:off x="4966382" y="5126922"/>
            <a:ext cx="1233030" cy="276999"/>
          </a:xfrm>
          <a:prstGeom prst="rect">
            <a:avLst/>
          </a:prstGeom>
        </p:spPr>
        <p:txBody>
          <a:bodyPr wrap="non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λ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影響懲罰強度</a:t>
            </a:r>
          </a:p>
        </p:txBody>
      </p:sp>
    </p:spTree>
    <p:extLst>
      <p:ext uri="{BB962C8B-B14F-4D97-AF65-F5344CB8AC3E}">
        <p14:creationId xmlns:p14="http://schemas.microsoft.com/office/powerpoint/2010/main" val="1235251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s://images.datacamp.com/image/upload/v1648205671/image17_ryqgum.png">
            <a:extLst>
              <a:ext uri="{FF2B5EF4-FFF2-40B4-BE49-F238E27FC236}">
                <a16:creationId xmlns:a16="http://schemas.microsoft.com/office/drawing/2014/main" id="{EDB13F68-E39A-4795-B667-6EF80CB7BD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50690" y="5139857"/>
            <a:ext cx="295275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Dimension reduction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想要控制數學模型的訓練，以避免其過度貼近訓練資料， 則設計損失函數</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L</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時，需要對參數下限制條件</a:t>
            </a: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7" name="圖片 26">
            <a:extLst>
              <a:ext uri="{FF2B5EF4-FFF2-40B4-BE49-F238E27FC236}">
                <a16:creationId xmlns:a16="http://schemas.microsoft.com/office/drawing/2014/main" id="{31045A04-6EDF-4D5A-B018-8E87595B09A8}"/>
              </a:ext>
            </a:extLst>
          </p:cNvPr>
          <p:cNvPicPr>
            <a:picLocks noChangeAspect="1"/>
          </p:cNvPicPr>
          <p:nvPr/>
        </p:nvPicPr>
        <p:blipFill>
          <a:blip r:embed="rId4"/>
          <a:stretch>
            <a:fillRect/>
          </a:stretch>
        </p:blipFill>
        <p:spPr>
          <a:xfrm>
            <a:off x="6394450" y="2142888"/>
            <a:ext cx="4772927" cy="2945578"/>
          </a:xfrm>
          <a:prstGeom prst="rect">
            <a:avLst/>
          </a:prstGeom>
        </p:spPr>
      </p:pic>
      <p:pic>
        <p:nvPicPr>
          <p:cNvPr id="29" name="圖片 28">
            <a:extLst>
              <a:ext uri="{FF2B5EF4-FFF2-40B4-BE49-F238E27FC236}">
                <a16:creationId xmlns:a16="http://schemas.microsoft.com/office/drawing/2014/main" id="{A2A0BF54-05FE-4E3C-BBB6-EA2C4E36C16B}"/>
              </a:ext>
            </a:extLst>
          </p:cNvPr>
          <p:cNvPicPr>
            <a:picLocks noChangeAspect="1"/>
          </p:cNvPicPr>
          <p:nvPr/>
        </p:nvPicPr>
        <p:blipFill>
          <a:blip r:embed="rId5"/>
          <a:stretch>
            <a:fillRect/>
          </a:stretch>
        </p:blipFill>
        <p:spPr>
          <a:xfrm>
            <a:off x="620182" y="2226733"/>
            <a:ext cx="4568469" cy="2819399"/>
          </a:xfrm>
          <a:prstGeom prst="rect">
            <a:avLst/>
          </a:prstGeom>
        </p:spPr>
      </p:pic>
      <p:sp>
        <p:nvSpPr>
          <p:cNvPr id="4" name="矩形 3">
            <a:extLst>
              <a:ext uri="{FF2B5EF4-FFF2-40B4-BE49-F238E27FC236}">
                <a16:creationId xmlns:a16="http://schemas.microsoft.com/office/drawing/2014/main" id="{24D743FD-ACA7-46E2-BF22-4E3D48F9ABBD}"/>
              </a:ext>
            </a:extLst>
          </p:cNvPr>
          <p:cNvSpPr/>
          <p:nvPr/>
        </p:nvSpPr>
        <p:spPr>
          <a:xfrm>
            <a:off x="6563652" y="1373201"/>
            <a:ext cx="43204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feature coefficients </a:t>
            </a:r>
          </a:p>
        </p:txBody>
      </p:sp>
      <p:sp>
        <p:nvSpPr>
          <p:cNvPr id="5" name="矩形 4">
            <a:extLst>
              <a:ext uri="{FF2B5EF4-FFF2-40B4-BE49-F238E27FC236}">
                <a16:creationId xmlns:a16="http://schemas.microsoft.com/office/drawing/2014/main" id="{F65892B9-0B91-4962-8CFB-DDBF18F70741}"/>
              </a:ext>
            </a:extLst>
          </p:cNvPr>
          <p:cNvSpPr/>
          <p:nvPr/>
        </p:nvSpPr>
        <p:spPr>
          <a:xfrm>
            <a:off x="819485" y="1364734"/>
            <a:ext cx="43604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feature coefficients </a:t>
            </a:r>
          </a:p>
        </p:txBody>
      </p:sp>
      <p:pic>
        <p:nvPicPr>
          <p:cNvPr id="32" name="Picture 4" descr="https://images.datacamp.com/image/upload/v1648205671/image13_ftroyj.png">
            <a:extLst>
              <a:ext uri="{FF2B5EF4-FFF2-40B4-BE49-F238E27FC236}">
                <a16:creationId xmlns:a16="http://schemas.microsoft.com/office/drawing/2014/main" id="{3F058EFB-973B-4B12-8BF0-4D9E29305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978" y="51466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a:extLst>
              <a:ext uri="{FF2B5EF4-FFF2-40B4-BE49-F238E27FC236}">
                <a16:creationId xmlns:a16="http://schemas.microsoft.com/office/drawing/2014/main" id="{06153820-31DE-46DB-9299-D701BE155EAE}"/>
              </a:ext>
            </a:extLst>
          </p:cNvPr>
          <p:cNvSpPr/>
          <p:nvPr/>
        </p:nvSpPr>
        <p:spPr>
          <a:xfrm>
            <a:off x="1863147" y="5850321"/>
            <a:ext cx="2150053" cy="27699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6" name="矩形 35">
            <a:extLst>
              <a:ext uri="{FF2B5EF4-FFF2-40B4-BE49-F238E27FC236}">
                <a16:creationId xmlns:a16="http://schemas.microsoft.com/office/drawing/2014/main" id="{9CE06399-6489-4765-9503-16F356BC4C89}"/>
              </a:ext>
            </a:extLst>
          </p:cNvPr>
          <p:cNvSpPr/>
          <p:nvPr/>
        </p:nvSpPr>
        <p:spPr>
          <a:xfrm>
            <a:off x="8043814" y="5850321"/>
            <a:ext cx="2150053"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越大，係數越接近零，懲罰效果明顯</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2" name="矩形 1">
            <a:extLst>
              <a:ext uri="{FF2B5EF4-FFF2-40B4-BE49-F238E27FC236}">
                <a16:creationId xmlns:a16="http://schemas.microsoft.com/office/drawing/2014/main" id="{1BD323D9-1DF1-4C7B-8057-65D86C88B9C1}"/>
              </a:ext>
            </a:extLst>
          </p:cNvPr>
          <p:cNvSpPr/>
          <p:nvPr/>
        </p:nvSpPr>
        <p:spPr>
          <a:xfrm>
            <a:off x="7738208" y="1666546"/>
            <a:ext cx="2212465" cy="276999"/>
          </a:xfrm>
          <a:prstGeom prst="rect">
            <a:avLst/>
          </a:prstGeom>
        </p:spPr>
        <p:txBody>
          <a:bodyPr wrap="none">
            <a:spAutoFit/>
          </a:bodyPr>
          <a:lstStyle/>
          <a:p>
            <a:r>
              <a:rPr lang="en-US" altLang="zh-TW" sz="1200" dirty="0">
                <a:solidFill>
                  <a:schemeClr val="accent6">
                    <a:lumMod val="10000"/>
                  </a:schemeClr>
                </a:solidFill>
              </a:rPr>
              <a:t>Sparsity(</a:t>
            </a:r>
            <a:r>
              <a:rPr lang="zh-TW" altLang="en-US" sz="1200" dirty="0">
                <a:solidFill>
                  <a:schemeClr val="accent6">
                    <a:lumMod val="10000"/>
                  </a:schemeClr>
                </a:solidFill>
              </a:rPr>
              <a:t>稀疏</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
        <p:nvSpPr>
          <p:cNvPr id="6" name="矩形 5">
            <a:extLst>
              <a:ext uri="{FF2B5EF4-FFF2-40B4-BE49-F238E27FC236}">
                <a16:creationId xmlns:a16="http://schemas.microsoft.com/office/drawing/2014/main" id="{902F13E8-6B78-42DB-B274-179C69B5D7AF}"/>
              </a:ext>
            </a:extLst>
          </p:cNvPr>
          <p:cNvSpPr/>
          <p:nvPr/>
        </p:nvSpPr>
        <p:spPr>
          <a:xfrm>
            <a:off x="1514609" y="1720334"/>
            <a:ext cx="3015569" cy="276999"/>
          </a:xfrm>
          <a:prstGeom prst="rect">
            <a:avLst/>
          </a:prstGeom>
        </p:spPr>
        <p:txBody>
          <a:bodyPr wrap="none">
            <a:spAutoFit/>
          </a:bodyPr>
          <a:lstStyle/>
          <a:p>
            <a:r>
              <a:rPr lang="en-US" altLang="zh-TW" sz="1200" dirty="0">
                <a:solidFill>
                  <a:schemeClr val="accent6">
                    <a:lumMod val="10000"/>
                  </a:schemeClr>
                </a:solidFill>
              </a:rPr>
              <a:t>weight-decay(</a:t>
            </a:r>
            <a:r>
              <a:rPr lang="zh-TW" altLang="en-US" sz="1200" dirty="0">
                <a:solidFill>
                  <a:schemeClr val="accent6">
                    <a:lumMod val="10000"/>
                  </a:schemeClr>
                </a:solidFill>
              </a:rPr>
              <a:t>權重衰減</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Tree>
    <p:extLst>
      <p:ext uri="{BB962C8B-B14F-4D97-AF65-F5344CB8AC3E}">
        <p14:creationId xmlns:p14="http://schemas.microsoft.com/office/powerpoint/2010/main" val="2679671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dirty="0"/>
              <a:t>L1 Regularization</a:t>
            </a:r>
            <a:r>
              <a:rPr lang="zh-TW" altLang="en-US" sz="3200" dirty="0"/>
              <a:t> </a:t>
            </a:r>
            <a:r>
              <a:rPr lang="en-US" altLang="zh-TW" sz="3200" dirty="0"/>
              <a:t>vs L2 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555555"/>
                </a:solidFill>
                <a:latin typeface="微軟正黑體" panose="020B0604030504040204" pitchFamily="34" charset="-120"/>
                <a:ea typeface="微軟正黑體" panose="020B0604030504040204" pitchFamily="34" charset="-120"/>
              </a:rPr>
              <a:t>兩者有何不同</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4" name="圖片 33">
            <a:extLst>
              <a:ext uri="{FF2B5EF4-FFF2-40B4-BE49-F238E27FC236}">
                <a16:creationId xmlns:a16="http://schemas.microsoft.com/office/drawing/2014/main" id="{292327BF-476A-4906-966F-1C78F40D955F}"/>
              </a:ext>
            </a:extLst>
          </p:cNvPr>
          <p:cNvPicPr>
            <a:picLocks noChangeAspect="1"/>
          </p:cNvPicPr>
          <p:nvPr/>
        </p:nvPicPr>
        <p:blipFill>
          <a:blip r:embed="rId2"/>
          <a:stretch>
            <a:fillRect/>
          </a:stretch>
        </p:blipFill>
        <p:spPr>
          <a:xfrm>
            <a:off x="347132" y="1549400"/>
            <a:ext cx="7125169" cy="4007906"/>
          </a:xfrm>
          <a:prstGeom prst="rect">
            <a:avLst/>
          </a:prstGeom>
        </p:spPr>
      </p:pic>
      <p:pic>
        <p:nvPicPr>
          <p:cNvPr id="4098" name="Picture 2" descr="https://explained.ai/regularization/images/L1L2contour.png">
            <a:extLst>
              <a:ext uri="{FF2B5EF4-FFF2-40B4-BE49-F238E27FC236}">
                <a16:creationId xmlns:a16="http://schemas.microsoft.com/office/drawing/2014/main" id="{21D80E6E-58B0-42D8-AFFC-1A247D128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697" y="2514600"/>
            <a:ext cx="3849458" cy="367188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271DE2DF-6210-42D7-B03A-CB89A6C61097}"/>
              </a:ext>
            </a:extLst>
          </p:cNvPr>
          <p:cNvSpPr/>
          <p:nvPr/>
        </p:nvSpPr>
        <p:spPr>
          <a:xfrm>
            <a:off x="694746" y="5291521"/>
            <a:ext cx="6096000" cy="646331"/>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L1 norm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的約束函數是菱形，所以和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loss function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交點有機會只有一個，造成會有部分特徵的係數被收斂為零，達到特徵減少的效果，換句話說可以將影響效力不大的特徵濾除，達到降維的效果</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Tree>
    <p:extLst>
      <p:ext uri="{BB962C8B-B14F-4D97-AF65-F5344CB8AC3E}">
        <p14:creationId xmlns:p14="http://schemas.microsoft.com/office/powerpoint/2010/main" val="3230522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61807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 </a:t>
            </a:r>
            <a:r>
              <a:rPr lang="en-US" altLang="zh-TW" sz="3200" dirty="0"/>
              <a:t>introduction</a:t>
            </a:r>
          </a:p>
        </p:txBody>
      </p:sp>
      <p:cxnSp>
        <p:nvCxnSpPr>
          <p:cNvPr id="4" name="直線接點 3">
            <a:extLst>
              <a:ext uri="{FF2B5EF4-FFF2-40B4-BE49-F238E27FC236}">
                <a16:creationId xmlns:a16="http://schemas.microsoft.com/office/drawing/2014/main" id="{A0FA0DB7-CC66-40DE-B26F-047C6FEF7DF4}"/>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05FA40D2-B3A5-427E-89B4-E5FDCD6AFDB6}"/>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604073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3281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你是</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1977</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年後出生的嗎？跨越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25</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年數據大調查：</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多歲已是收入高峰，此生不會再賺更多</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該如何預測個人月收入</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有哪些因素會影響收入的多寡？</a:t>
            </a:r>
          </a:p>
        </p:txBody>
      </p:sp>
      <p:pic>
        <p:nvPicPr>
          <p:cNvPr id="17410" name="Picture 2" descr="你是1977年後出生的嗎？跨越25年數據大調查：30多歲已是收入高峰，此生不會再賺更多- 今周刊">
            <a:extLst>
              <a:ext uri="{FF2B5EF4-FFF2-40B4-BE49-F238E27FC236}">
                <a16:creationId xmlns:a16="http://schemas.microsoft.com/office/drawing/2014/main" id="{7214061A-EA7F-448C-8BD2-A1E81453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2132856"/>
            <a:ext cx="5409773" cy="3933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0C06B52-58A3-40BD-A3F1-8FD0E0FC7647}"/>
              </a:ext>
            </a:extLst>
          </p:cNvPr>
          <p:cNvSpPr/>
          <p:nvPr/>
        </p:nvSpPr>
        <p:spPr>
          <a:xfrm>
            <a:off x="9695804" y="6021288"/>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中央研究院社會學研究所研究員 </a:t>
            </a:r>
            <a:r>
              <a:rPr kumimoji="0" lang="en-US" altLang="zh-TW"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 </a:t>
            </a: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林宗弘</a:t>
            </a:r>
            <a:endParaRPr kumimoji="0" lang="zh-TW" altLang="en-US" sz="1000" b="1" i="0" u="none" strike="noStrike" kern="1200" cap="none" spc="0" normalizeH="0" baseline="0" noProof="0" dirty="0">
              <a:ln>
                <a:noFill/>
              </a:ln>
              <a:solidFill>
                <a:srgbClr val="FFFFFF">
                  <a:lumMod val="50000"/>
                </a:srgbClr>
              </a:solidFill>
              <a:effectLst/>
              <a:uLnTx/>
              <a:uFillTx/>
              <a:latin typeface="Century Gothic" panose="020F0302020204030204"/>
              <a:ea typeface="新細明體" panose="02020500000000000000" pitchFamily="18" charset="-120"/>
              <a:cs typeface="+mn-cs"/>
            </a:endParaRPr>
          </a:p>
        </p:txBody>
      </p:sp>
      <p:pic>
        <p:nvPicPr>
          <p:cNvPr id="18" name="Picture 2" descr="Middle age - Free marketing icons">
            <a:extLst>
              <a:ext uri="{FF2B5EF4-FFF2-40B4-BE49-F238E27FC236}">
                <a16:creationId xmlns:a16="http://schemas.microsoft.com/office/drawing/2014/main" id="{B5CEFB0E-58D9-40FE-B556-B4AAC48AE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78904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ducation - Free education icons">
            <a:extLst>
              <a:ext uri="{FF2B5EF4-FFF2-40B4-BE49-F238E27FC236}">
                <a16:creationId xmlns:a16="http://schemas.microsoft.com/office/drawing/2014/main" id="{A6D08392-B15C-452A-92B8-5E2805075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3802190"/>
            <a:ext cx="801832" cy="80183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扳手icon图片-扳手icon素材-扳手icon插画-摄图新视界">
            <a:extLst>
              <a:ext uri="{FF2B5EF4-FFF2-40B4-BE49-F238E27FC236}">
                <a16:creationId xmlns:a16="http://schemas.microsoft.com/office/drawing/2014/main" id="{95C93187-6439-435E-98D3-FBCC82438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380219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예수님 일러스트 하느님 성 금요일, 예수 클립 아트, 신자, 예수 예수 PNG 일러스트 및 PSD 이미지 무료 다운로드 - Pngtree">
            <a:extLst>
              <a:ext uri="{FF2B5EF4-FFF2-40B4-BE49-F238E27FC236}">
                <a16:creationId xmlns:a16="http://schemas.microsoft.com/office/drawing/2014/main" id="{C838113A-81C0-4F94-8249-E4332B40A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784" y="3802190"/>
            <a:ext cx="743744" cy="743744"/>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0C79809A-823B-42A2-8260-1A56F0C5BDF0}"/>
              </a:ext>
            </a:extLst>
          </p:cNvPr>
          <p:cNvSpPr txBox="1"/>
          <p:nvPr/>
        </p:nvSpPr>
        <p:spPr>
          <a:xfrm>
            <a:off x="1343472"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年紀</a:t>
            </a:r>
          </a:p>
        </p:txBody>
      </p:sp>
      <p:sp>
        <p:nvSpPr>
          <p:cNvPr id="24" name="文字方塊 23">
            <a:extLst>
              <a:ext uri="{FF2B5EF4-FFF2-40B4-BE49-F238E27FC236}">
                <a16:creationId xmlns:a16="http://schemas.microsoft.com/office/drawing/2014/main" id="{3465D9B5-0C53-49CB-AAA5-D8756B99AC5A}"/>
              </a:ext>
            </a:extLst>
          </p:cNvPr>
          <p:cNvSpPr txBox="1"/>
          <p:nvPr/>
        </p:nvSpPr>
        <p:spPr>
          <a:xfrm>
            <a:off x="227957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學歷</a:t>
            </a:r>
          </a:p>
        </p:txBody>
      </p:sp>
      <p:sp>
        <p:nvSpPr>
          <p:cNvPr id="25" name="文字方塊 24">
            <a:extLst>
              <a:ext uri="{FF2B5EF4-FFF2-40B4-BE49-F238E27FC236}">
                <a16:creationId xmlns:a16="http://schemas.microsoft.com/office/drawing/2014/main" id="{ED6F554F-BF04-4FF4-8F7E-C2B1D1AA5A1B}"/>
              </a:ext>
            </a:extLst>
          </p:cNvPr>
          <p:cNvSpPr txBox="1"/>
          <p:nvPr/>
        </p:nvSpPr>
        <p:spPr>
          <a:xfrm>
            <a:off x="335969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技能</a:t>
            </a:r>
          </a:p>
        </p:txBody>
      </p:sp>
      <p:sp>
        <p:nvSpPr>
          <p:cNvPr id="26" name="文字方塊 25">
            <a:extLst>
              <a:ext uri="{FF2B5EF4-FFF2-40B4-BE49-F238E27FC236}">
                <a16:creationId xmlns:a16="http://schemas.microsoft.com/office/drawing/2014/main" id="{578670EF-7675-401A-ABB8-4FECC58A906B}"/>
              </a:ext>
            </a:extLst>
          </p:cNvPr>
          <p:cNvSpPr txBox="1"/>
          <p:nvPr/>
        </p:nvSpPr>
        <p:spPr>
          <a:xfrm>
            <a:off x="4295800" y="4653136"/>
            <a:ext cx="5020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投胎</a:t>
            </a: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4066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多項式回歸是一種回歸分析的形式，用於建立自變數 𝑥 和因變數 𝑦 之間關係的模型，這種關係被模型化為 𝑛 次多項式。相對於線性回歸只考慮自變數的一次方，多項式回歸還將自變數的高次方納入考慮，使模型能更好地捕捉數據中的非線性趨勢。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多項式方程最有名的就是二次曲線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就是拋物線方程式啦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18434" name="Picture 2" descr="Understanding Polynomial Regression Model - Analytics Vidhya">
            <a:extLst>
              <a:ext uri="{FF2B5EF4-FFF2-40B4-BE49-F238E27FC236}">
                <a16:creationId xmlns:a16="http://schemas.microsoft.com/office/drawing/2014/main" id="{2EEA712C-3F38-4E42-BB1E-10B589A32A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7408" y="3933056"/>
            <a:ext cx="4610661"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Understanding Polynomial Regression | by Tahera Firdose | Medium">
            <a:extLst>
              <a:ext uri="{FF2B5EF4-FFF2-40B4-BE49-F238E27FC236}">
                <a16:creationId xmlns:a16="http://schemas.microsoft.com/office/drawing/2014/main" id="{2BA51398-1F82-4BB3-9994-788DE466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988840"/>
            <a:ext cx="4958376" cy="37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41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各種多項式函數</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高中有教過還記得嗎</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牛頓老師在哭泣</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QQ</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9" name="Picture 2" descr="以一元及二元函数为例，通过多项式的函数图像观察其拟合性能；以及对用多项式作目标函数进行机器学习时的一些理解。_二元多项式拟合-CSDN博客">
            <a:extLst>
              <a:ext uri="{FF2B5EF4-FFF2-40B4-BE49-F238E27FC236}">
                <a16:creationId xmlns:a16="http://schemas.microsoft.com/office/drawing/2014/main" id="{F8AF3F5F-C5FC-480C-A36E-AB5ADE1A7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41277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6583D5E-476A-4E4E-9C24-4F5A246CB61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14025"/>
          <a:stretch/>
        </p:blipFill>
        <p:spPr>
          <a:xfrm>
            <a:off x="7176120" y="2420888"/>
            <a:ext cx="4239846" cy="1181230"/>
          </a:xfrm>
          <a:prstGeom prst="rect">
            <a:avLst/>
          </a:prstGeom>
        </p:spPr>
      </p:pic>
      <p:sp>
        <p:nvSpPr>
          <p:cNvPr id="12" name="文字方塊 11">
            <a:extLst>
              <a:ext uri="{FF2B5EF4-FFF2-40B4-BE49-F238E27FC236}">
                <a16:creationId xmlns:a16="http://schemas.microsoft.com/office/drawing/2014/main" id="{B9FD6ACD-A3A8-4E79-A2BA-4BCDF9D69012}"/>
              </a:ext>
            </a:extLst>
          </p:cNvPr>
          <p:cNvSpPr txBox="1"/>
          <p:nvPr/>
        </p:nvSpPr>
        <p:spPr>
          <a:xfrm>
            <a:off x="8256240" y="1844824"/>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等加速度運動方程</a:t>
            </a:r>
          </a:p>
        </p:txBody>
      </p:sp>
      <p:pic>
        <p:nvPicPr>
          <p:cNvPr id="25602" name="Picture 2" descr="等加速度直線運動の３公式の使い方がわかりません！｜理科｜苦手解決Q&amp;A｜進研ゼミ高校講座">
            <a:extLst>
              <a:ext uri="{FF2B5EF4-FFF2-40B4-BE49-F238E27FC236}">
                <a16:creationId xmlns:a16="http://schemas.microsoft.com/office/drawing/2014/main" id="{96B0E1E2-C5A9-4F25-9AAF-7AE4B655B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3933056"/>
            <a:ext cx="3312368" cy="182655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1B77F208-02ED-4E3D-8B61-778BCE9260B5}"/>
              </a:ext>
            </a:extLst>
          </p:cNvPr>
          <p:cNvSpPr/>
          <p:nvPr/>
        </p:nvSpPr>
        <p:spPr>
          <a:xfrm>
            <a:off x="10416480" y="407707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0F01283F-5680-4FE8-B4D7-852F01B1FD7C}"/>
              </a:ext>
            </a:extLst>
          </p:cNvPr>
          <p:cNvSpPr/>
          <p:nvPr/>
        </p:nvSpPr>
        <p:spPr>
          <a:xfrm>
            <a:off x="10416480" y="472514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6678B563-9DB0-4482-8AA4-75879DA186BB}"/>
              </a:ext>
            </a:extLst>
          </p:cNvPr>
          <p:cNvSpPr/>
          <p:nvPr/>
        </p:nvSpPr>
        <p:spPr>
          <a:xfrm>
            <a:off x="7248128"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954B9667-975D-48E9-9E47-60D08F84F062}"/>
              </a:ext>
            </a:extLst>
          </p:cNvPr>
          <p:cNvSpPr/>
          <p:nvPr/>
        </p:nvSpPr>
        <p:spPr>
          <a:xfrm>
            <a:off x="8616280"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44107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E9D64768-9D6C-4350-AD09-C32ED99DDC2C}"/>
              </a:ext>
            </a:extLst>
          </p:cNvPr>
          <p:cNvGraphicFramePr>
            <a:graphicFrameLocks noGrp="1"/>
          </p:cNvGraphicFramePr>
          <p:nvPr/>
        </p:nvGraphicFramePr>
        <p:xfrm>
          <a:off x="1777998" y="957519"/>
          <a:ext cx="8729136" cy="5180412"/>
        </p:xfrm>
        <a:graphic>
          <a:graphicData uri="http://schemas.openxmlformats.org/drawingml/2006/table">
            <a:tbl>
              <a:tblPr/>
              <a:tblGrid>
                <a:gridCol w="1454856">
                  <a:extLst>
                    <a:ext uri="{9D8B030D-6E8A-4147-A177-3AD203B41FA5}">
                      <a16:colId xmlns:a16="http://schemas.microsoft.com/office/drawing/2014/main" val="690746523"/>
                    </a:ext>
                  </a:extLst>
                </a:gridCol>
                <a:gridCol w="1454856">
                  <a:extLst>
                    <a:ext uri="{9D8B030D-6E8A-4147-A177-3AD203B41FA5}">
                      <a16:colId xmlns:a16="http://schemas.microsoft.com/office/drawing/2014/main" val="1972910700"/>
                    </a:ext>
                  </a:extLst>
                </a:gridCol>
                <a:gridCol w="1454856">
                  <a:extLst>
                    <a:ext uri="{9D8B030D-6E8A-4147-A177-3AD203B41FA5}">
                      <a16:colId xmlns:a16="http://schemas.microsoft.com/office/drawing/2014/main" val="2256378099"/>
                    </a:ext>
                  </a:extLst>
                </a:gridCol>
                <a:gridCol w="1454856">
                  <a:extLst>
                    <a:ext uri="{9D8B030D-6E8A-4147-A177-3AD203B41FA5}">
                      <a16:colId xmlns:a16="http://schemas.microsoft.com/office/drawing/2014/main" val="2286796655"/>
                    </a:ext>
                  </a:extLst>
                </a:gridCol>
                <a:gridCol w="1454856">
                  <a:extLst>
                    <a:ext uri="{9D8B030D-6E8A-4147-A177-3AD203B41FA5}">
                      <a16:colId xmlns:a16="http://schemas.microsoft.com/office/drawing/2014/main" val="1170508422"/>
                    </a:ext>
                  </a:extLst>
                </a:gridCol>
                <a:gridCol w="1454856">
                  <a:extLst>
                    <a:ext uri="{9D8B030D-6E8A-4147-A177-3AD203B41FA5}">
                      <a16:colId xmlns:a16="http://schemas.microsoft.com/office/drawing/2014/main" val="893423891"/>
                    </a:ext>
                  </a:extLst>
                </a:gridCol>
              </a:tblGrid>
              <a:tr h="287515">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大寫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小寫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en-US" sz="2000" b="1" i="0" u="none" strike="noStrike" dirty="0">
                          <a:solidFill>
                            <a:srgbClr val="0D0D0D"/>
                          </a:solidFill>
                          <a:effectLst/>
                          <a:latin typeface="微軟正黑體" panose="020B0604030504040204" pitchFamily="34" charset="-120"/>
                          <a:ea typeface="微軟正黑體" panose="020B0604030504040204" pitchFamily="34" charset="-120"/>
                        </a:rPr>
                        <a:t>English</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發音</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中文名稱</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含義</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extLst>
                  <a:ext uri="{0D108BD9-81ED-4DB2-BD59-A6C34878D82A}">
                    <a16:rowId xmlns:a16="http://schemas.microsoft.com/office/drawing/2014/main" val="3359200009"/>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alpha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a:lf</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阿爾法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0861788"/>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貝塔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655871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gamma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ga:m</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伽馬</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2262814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delta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delt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德爾塔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a:solidFill>
                            <a:srgbClr val="0D0D0D"/>
                          </a:solidFill>
                          <a:effectLst/>
                          <a:latin typeface="微軟正黑體" panose="020B0604030504040204" pitchFamily="34" charset="-120"/>
                          <a:ea typeface="微軟正黑體" panose="020B0604030504040204" pitchFamily="34" charset="-120"/>
                        </a:rPr>
                        <a:t>δ: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偏差值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31387"/>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ep'silon</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伊普西隆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48105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zeta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zat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截塔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8307849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eit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714000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theta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θ</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it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6396404"/>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iota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aiot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約塔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6166873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kappa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kap</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卡帕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99427"/>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λ</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蘭布達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7732892"/>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mu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mju</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0363197"/>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nju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紐</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2779852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xi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克西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ξ: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松弛變量</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018793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omicron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omik'ron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奧密克戎</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6314138"/>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π</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π: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圓周率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58227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rho</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rou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6984720"/>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σ</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西格瑪</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8486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套</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0129006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jup'silon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宇普西隆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959171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fai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佛愛</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9894189"/>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chi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51435026"/>
                  </a:ext>
                </a:extLst>
              </a:tr>
              <a:tr h="0">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普西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28602745"/>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omega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歐米伽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87539834"/>
                  </a:ext>
                </a:extLst>
              </a:tr>
            </a:tbl>
          </a:graphicData>
        </a:graphic>
      </p:graphicFrame>
      <p:sp>
        <p:nvSpPr>
          <p:cNvPr id="7" name="標題 1">
            <a:extLst>
              <a:ext uri="{FF2B5EF4-FFF2-40B4-BE49-F238E27FC236}">
                <a16:creationId xmlns:a16="http://schemas.microsoft.com/office/drawing/2014/main" id="{2770B925-D96E-4D2F-80C0-BBC9066ECF45}"/>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資料科學常用符號 </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 </a:t>
            </a: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希臘字母表</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Tree>
    <p:extLst>
      <p:ext uri="{BB962C8B-B14F-4D97-AF65-F5344CB8AC3E}">
        <p14:creationId xmlns:p14="http://schemas.microsoft.com/office/powerpoint/2010/main" val="2190701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Overfitting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參數越多越複雜，越容易過擬合，白話文就是模型學到走火入魔啦</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 name="Picture 2" descr="Polynomial Regression. This is my third blog in the Machine… | by Animesh  Agarwal | Towards Data Science">
            <a:extLst>
              <a:ext uri="{FF2B5EF4-FFF2-40B4-BE49-F238E27FC236}">
                <a16:creationId xmlns:a16="http://schemas.microsoft.com/office/drawing/2014/main" id="{B7DAC2C1-E52E-48F5-940F-10B7F7BA1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988840"/>
            <a:ext cx="7730256" cy="3781708"/>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517B7240-3DEA-425A-98E3-CAF9B7B5FBDE}"/>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2783632" y="5445224"/>
            <a:ext cx="1171739" cy="304843"/>
          </a:xfrm>
          <a:prstGeom prst="rect">
            <a:avLst/>
          </a:prstGeom>
        </p:spPr>
      </p:pic>
      <p:pic>
        <p:nvPicPr>
          <p:cNvPr id="6" name="圖片 5">
            <a:extLst>
              <a:ext uri="{FF2B5EF4-FFF2-40B4-BE49-F238E27FC236}">
                <a16:creationId xmlns:a16="http://schemas.microsoft.com/office/drawing/2014/main" id="{06B9899E-1436-4B65-9518-DD7187C6215F}"/>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43872" y="5373216"/>
            <a:ext cx="1876687" cy="362001"/>
          </a:xfrm>
          <a:prstGeom prst="rect">
            <a:avLst/>
          </a:prstGeom>
        </p:spPr>
      </p:pic>
      <p:pic>
        <p:nvPicPr>
          <p:cNvPr id="14" name="圖片 13">
            <a:extLst>
              <a:ext uri="{FF2B5EF4-FFF2-40B4-BE49-F238E27FC236}">
                <a16:creationId xmlns:a16="http://schemas.microsoft.com/office/drawing/2014/main" id="{E3F3B520-462C-4B1D-9D0C-5B8599AF205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sharpenSoften amount="50000"/>
                    </a14:imgEffect>
                  </a14:imgLayer>
                </a14:imgProps>
              </a:ext>
            </a:extLst>
          </a:blip>
          <a:srcRect t="-1756" r="23144"/>
          <a:stretch/>
        </p:blipFill>
        <p:spPr>
          <a:xfrm>
            <a:off x="7248128" y="5373216"/>
            <a:ext cx="2547888" cy="300500"/>
          </a:xfrm>
          <a:prstGeom prst="rect">
            <a:avLst/>
          </a:prstGeom>
        </p:spPr>
      </p:pic>
      <p:sp>
        <p:nvSpPr>
          <p:cNvPr id="16" name="Shape 1499">
            <a:extLst>
              <a:ext uri="{FF2B5EF4-FFF2-40B4-BE49-F238E27FC236}">
                <a16:creationId xmlns:a16="http://schemas.microsoft.com/office/drawing/2014/main" id="{0424B3A3-C85F-46D2-AB52-66C879E405A3}"/>
              </a:ext>
            </a:extLst>
          </p:cNvPr>
          <p:cNvSpPr/>
          <p:nvPr/>
        </p:nvSpPr>
        <p:spPr>
          <a:xfrm>
            <a:off x="2207568"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Under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7" name="Shape 1499">
            <a:extLst>
              <a:ext uri="{FF2B5EF4-FFF2-40B4-BE49-F238E27FC236}">
                <a16:creationId xmlns:a16="http://schemas.microsoft.com/office/drawing/2014/main" id="{A5656643-0023-48BA-9C0E-870D8BBAEF91}"/>
              </a:ext>
            </a:extLst>
          </p:cNvPr>
          <p:cNvSpPr/>
          <p:nvPr/>
        </p:nvSpPr>
        <p:spPr>
          <a:xfrm>
            <a:off x="4727848"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Just Right</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8" name="Shape 1499">
            <a:extLst>
              <a:ext uri="{FF2B5EF4-FFF2-40B4-BE49-F238E27FC236}">
                <a16:creationId xmlns:a16="http://schemas.microsoft.com/office/drawing/2014/main" id="{549AD783-B8B1-40EB-A292-A403A17F3B2F}"/>
              </a:ext>
            </a:extLst>
          </p:cNvPr>
          <p:cNvSpPr/>
          <p:nvPr/>
        </p:nvSpPr>
        <p:spPr>
          <a:xfrm>
            <a:off x="7320136"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Over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Tree>
    <p:extLst>
      <p:ext uri="{BB962C8B-B14F-4D97-AF65-F5344CB8AC3E}">
        <p14:creationId xmlns:p14="http://schemas.microsoft.com/office/powerpoint/2010/main" val="337757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Bias-Variance Tradeoff</a:t>
            </a:r>
          </a:p>
        </p:txBody>
      </p:sp>
      <p:cxnSp>
        <p:nvCxnSpPr>
          <p:cNvPr id="4" name="直線接點 3">
            <a:extLst>
              <a:ext uri="{FF2B5EF4-FFF2-40B4-BE49-F238E27FC236}">
                <a16:creationId xmlns:a16="http://schemas.microsoft.com/office/drawing/2014/main" id="{2A93E373-998D-4453-804F-848E0E622C1F}"/>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628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長槍之王」AK-47突擊步槍連美軍都丟下自己的武器跑去撿| ETtoday軍武新聞| ETtoday新聞雲">
            <a:extLst>
              <a:ext uri="{FF2B5EF4-FFF2-40B4-BE49-F238E27FC236}">
                <a16:creationId xmlns:a16="http://schemas.microsoft.com/office/drawing/2014/main" id="{B095EDB2-9B78-4379-83DF-F4985B975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10"/>
          <a:stretch/>
        </p:blipFill>
        <p:spPr bwMode="auto">
          <a:xfrm>
            <a:off x="9120336" y="4509120"/>
            <a:ext cx="1584176" cy="96846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Understanding the Bias-Variance Tradeoff</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是根據樣本擬合出的模型的輸出預測結果與樣本真實 結果的差距，即模型準不準？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欠擬合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穩：</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則是“不同的訓練數據集訓練出的模型”的輸出值之 間的差異，即模型的穩不穩？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差異</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：誤差，對像是單個模型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：變異數，對像是多個模型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9458" name="Picture 2" descr="Machine Learning Strategies Part 07: Addressing Bias and Variance | by  Mohammad Faizan | Medium">
            <a:extLst>
              <a:ext uri="{FF2B5EF4-FFF2-40B4-BE49-F238E27FC236}">
                <a16:creationId xmlns:a16="http://schemas.microsoft.com/office/drawing/2014/main" id="{AFEA0373-B01C-4180-BB71-B00C269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700808"/>
            <a:ext cx="3323447"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233A8E1-A05E-4DFC-ABED-D20CBE479AE8}"/>
              </a:ext>
            </a:extLst>
          </p:cNvPr>
          <p:cNvSpPr txBox="1"/>
          <p:nvPr/>
        </p:nvSpPr>
        <p:spPr>
          <a:xfrm>
            <a:off x="7032104" y="5589240"/>
            <a:ext cx="3767378" cy="646331"/>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一般來說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差，實務上好處理，靠調整參數就行。</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但是遇到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差，通常和系統穩定性有關，</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這時候通常要更換系統零件，或是模型才有辦法解決</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9464" name="Picture 8" descr="SAO靈魂工作室】MARUI M4A1 Carbine 電動槍| 露天市集| 全台最大的網路購物市集">
            <a:extLst>
              <a:ext uri="{FF2B5EF4-FFF2-40B4-BE49-F238E27FC236}">
                <a16:creationId xmlns:a16="http://schemas.microsoft.com/office/drawing/2014/main" id="{6306A587-652B-4C9D-8C56-8D78B6B7DB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60096" y="4653136"/>
            <a:ext cx="1586369" cy="78128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2911776-3CCC-46F5-B678-4BF39E97094B}"/>
              </a:ext>
            </a:extLst>
          </p:cNvPr>
          <p:cNvCxnSpPr>
            <a:cxnSpLocks/>
          </p:cNvCxnSpPr>
          <p:nvPr/>
        </p:nvCxnSpPr>
        <p:spPr>
          <a:xfrm>
            <a:off x="8832304" y="1916832"/>
            <a:ext cx="0" cy="27363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466" name="Picture 10" descr="Statistical Process Control - PRETESH BISWAS">
            <a:extLst>
              <a:ext uri="{FF2B5EF4-FFF2-40B4-BE49-F238E27FC236}">
                <a16:creationId xmlns:a16="http://schemas.microsoft.com/office/drawing/2014/main" id="{F8838B14-D732-401C-AA18-59603F0E7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7" t="8127"/>
          <a:stretch/>
        </p:blipFill>
        <p:spPr bwMode="auto">
          <a:xfrm>
            <a:off x="2063552" y="4149080"/>
            <a:ext cx="3240360" cy="20655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A6656D4-DFF8-4962-A0FB-C40AAC0D63D6}"/>
              </a:ext>
            </a:extLst>
          </p:cNvPr>
          <p:cNvSpPr txBox="1"/>
          <p:nvPr/>
        </p:nvSpPr>
        <p:spPr>
          <a:xfrm>
            <a:off x="767408" y="5517232"/>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High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E7E8B92C-6921-4E76-9657-6C3DF3FE126D}"/>
              </a:ext>
            </a:extLst>
          </p:cNvPr>
          <p:cNvSpPr txBox="1"/>
          <p:nvPr/>
        </p:nvSpPr>
        <p:spPr>
          <a:xfrm>
            <a:off x="767408" y="4581128"/>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Low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06697419-645B-4CD0-ACC0-D679A510F4B4}"/>
              </a:ext>
            </a:extLst>
          </p:cNvPr>
          <p:cNvCxnSpPr/>
          <p:nvPr/>
        </p:nvCxnSpPr>
        <p:spPr>
          <a:xfrm>
            <a:off x="1847528" y="6237312"/>
            <a:ext cx="3816424" cy="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059398-6E47-4513-8BA5-539B6529DE17}"/>
              </a:ext>
            </a:extLst>
          </p:cNvPr>
          <p:cNvSpPr txBox="1"/>
          <p:nvPr/>
        </p:nvSpPr>
        <p:spPr>
          <a:xfrm>
            <a:off x="5303912" y="5877272"/>
            <a:ext cx="67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time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150BC33-AAB9-4DD4-8645-439FE4FC041C}"/>
              </a:ext>
            </a:extLst>
          </p:cNvPr>
          <p:cNvCxnSpPr>
            <a:cxnSpLocks/>
          </p:cNvCxnSpPr>
          <p:nvPr/>
        </p:nvCxnSpPr>
        <p:spPr>
          <a:xfrm flipV="1">
            <a:off x="1991544" y="4077072"/>
            <a:ext cx="0" cy="216024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5F5AC03-8056-4691-9B6C-30ADF0EDC44A}"/>
              </a:ext>
            </a:extLst>
          </p:cNvPr>
          <p:cNvSpPr txBox="1"/>
          <p:nvPr/>
        </p:nvSpPr>
        <p:spPr>
          <a:xfrm>
            <a:off x="1415480" y="414908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指標</a:t>
            </a:r>
          </a:p>
        </p:txBody>
      </p:sp>
    </p:spTree>
    <p:extLst>
      <p:ext uri="{BB962C8B-B14F-4D97-AF65-F5344CB8AC3E}">
        <p14:creationId xmlns:p14="http://schemas.microsoft.com/office/powerpoint/2010/main" val="3205236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Bias-Variance Tradeoff Summary</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4">
            <a:extLst>
              <a:ext uri="{FF2B5EF4-FFF2-40B4-BE49-F238E27FC236}">
                <a16:creationId xmlns:a16="http://schemas.microsoft.com/office/drawing/2014/main" id="{CF36A437-1DE9-4C64-8099-13358A8F320E}"/>
              </a:ext>
            </a:extLst>
          </p:cNvPr>
          <p:cNvGraphicFramePr>
            <a:graphicFrameLocks noGrp="1"/>
          </p:cNvGraphicFramePr>
          <p:nvPr/>
        </p:nvGraphicFramePr>
        <p:xfrm>
          <a:off x="335360" y="1268760"/>
          <a:ext cx="7488832" cy="5115879"/>
        </p:xfrm>
        <a:graphic>
          <a:graphicData uri="http://schemas.openxmlformats.org/drawingml/2006/table">
            <a:tbl>
              <a:tblPr firstRow="1" bandRow="1">
                <a:tableStyleId>{2D5ABB26-0587-4C30-8999-92F81FD0307C}</a:tableStyleId>
              </a:tblPr>
              <a:tblGrid>
                <a:gridCol w="1872208">
                  <a:extLst>
                    <a:ext uri="{9D8B030D-6E8A-4147-A177-3AD203B41FA5}">
                      <a16:colId xmlns:a16="http://schemas.microsoft.com/office/drawing/2014/main" val="1842415443"/>
                    </a:ext>
                  </a:extLst>
                </a:gridCol>
                <a:gridCol w="1872208">
                  <a:extLst>
                    <a:ext uri="{9D8B030D-6E8A-4147-A177-3AD203B41FA5}">
                      <a16:colId xmlns:a16="http://schemas.microsoft.com/office/drawing/2014/main" val="2532170115"/>
                    </a:ext>
                  </a:extLst>
                </a:gridCol>
                <a:gridCol w="1872208">
                  <a:extLst>
                    <a:ext uri="{9D8B030D-6E8A-4147-A177-3AD203B41FA5}">
                      <a16:colId xmlns:a16="http://schemas.microsoft.com/office/drawing/2014/main" val="2042037420"/>
                    </a:ext>
                  </a:extLst>
                </a:gridCol>
                <a:gridCol w="1872208">
                  <a:extLst>
                    <a:ext uri="{9D8B030D-6E8A-4147-A177-3AD203B41FA5}">
                      <a16:colId xmlns:a16="http://schemas.microsoft.com/office/drawing/2014/main" val="2330702401"/>
                    </a:ext>
                  </a:extLst>
                </a:gridCol>
              </a:tblGrid>
              <a:tr h="432556">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Underfitting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模型太簡單</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很穩不夠準</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Just right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Overfitting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模型太複雜</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很準不夠穩</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5022"/>
                  </a:ext>
                </a:extLst>
              </a:tr>
              <a:tr h="663252">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Symptoms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altLang="zh-TW" sz="1000" b="0" i="0" kern="1200" dirty="0">
                          <a:solidFill>
                            <a:schemeClr val="accent6">
                              <a:lumMod val="10000"/>
                            </a:schemeClr>
                          </a:solidFill>
                          <a:effectLst/>
                          <a:latin typeface="+mn-lt"/>
                          <a:ea typeface="+mn-ea"/>
                          <a:cs typeface="+mn-cs"/>
                        </a:rPr>
                        <a:t>- Training error is </a:t>
                      </a:r>
                      <a:r>
                        <a:rPr lang="en-US" altLang="zh-TW" sz="1000" b="1" i="0" kern="1200" dirty="0">
                          <a:solidFill>
                            <a:schemeClr val="accent6">
                              <a:lumMod val="10000"/>
                            </a:schemeClr>
                          </a:solidFill>
                          <a:effectLst/>
                          <a:latin typeface="+mn-lt"/>
                          <a:ea typeface="+mn-ea"/>
                          <a:cs typeface="+mn-cs"/>
                        </a:rPr>
                        <a:t>higher</a:t>
                      </a:r>
                      <a:r>
                        <a:rPr lang="en-US" altLang="zh-TW" sz="1000" b="0" i="0" kern="1200" dirty="0">
                          <a:solidFill>
                            <a:schemeClr val="accent6">
                              <a:lumMod val="10000"/>
                            </a:schemeClr>
                          </a:solidFill>
                          <a:effectLst/>
                          <a:latin typeface="+mn-lt"/>
                          <a:ea typeface="+mn-ea"/>
                          <a:cs typeface="+mn-cs"/>
                        </a:rPr>
                        <a:t> than expected( often testing error too)</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much </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lower</a:t>
                      </a: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 than test error</a:t>
                      </a:r>
                    </a:p>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lower than the expected error</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435035"/>
                  </a:ext>
                </a:extLst>
              </a:tr>
              <a:tr h="94798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Regression 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759909"/>
                  </a:ext>
                </a:extLst>
              </a:tr>
              <a:tr h="100171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Classification</a:t>
                      </a: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750364"/>
                  </a:ext>
                </a:extLst>
              </a:tr>
              <a:tr h="1154491">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Deep Learning</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42227"/>
                  </a:ext>
                </a:extLst>
              </a:tr>
              <a:tr h="840553">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Possible</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remedies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complex model (</a:t>
                      </a:r>
                      <a:r>
                        <a:rPr lang="en-US" altLang="zh-TW" sz="1000" dirty="0" err="1">
                          <a:solidFill>
                            <a:schemeClr val="accent6">
                              <a:lumMod val="10000"/>
                            </a:schemeClr>
                          </a:solidFill>
                          <a:latin typeface="微軟正黑體" panose="020B0604030504040204" pitchFamily="34" charset="-120"/>
                          <a:ea typeface="微軟正黑體" panose="020B0604030504040204" pitchFamily="34" charset="-120"/>
                        </a:rPr>
                        <a:t>e.g</a:t>
                      </a: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 linear to non linear)</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feature</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Boosting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Training and Testing errors are similar and closer to the expected error</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Add more training data</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simpler model</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Bagging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64374"/>
                  </a:ext>
                </a:extLst>
              </a:tr>
            </a:tbl>
          </a:graphicData>
        </a:graphic>
      </p:graphicFrame>
      <p:pic>
        <p:nvPicPr>
          <p:cNvPr id="6" name="圖片 5">
            <a:extLst>
              <a:ext uri="{FF2B5EF4-FFF2-40B4-BE49-F238E27FC236}">
                <a16:creationId xmlns:a16="http://schemas.microsoft.com/office/drawing/2014/main" id="{17BAC25E-3398-4906-B4E5-515A2453F891}"/>
              </a:ext>
            </a:extLst>
          </p:cNvPr>
          <p:cNvPicPr>
            <a:picLocks noChangeAspect="1"/>
          </p:cNvPicPr>
          <p:nvPr/>
        </p:nvPicPr>
        <p:blipFill rotWithShape="1">
          <a:blip r:embed="rId2"/>
          <a:srcRect r="67057"/>
          <a:stretch/>
        </p:blipFill>
        <p:spPr>
          <a:xfrm>
            <a:off x="2639616" y="2492896"/>
            <a:ext cx="936104" cy="803357"/>
          </a:xfrm>
          <a:prstGeom prst="rect">
            <a:avLst/>
          </a:prstGeom>
        </p:spPr>
      </p:pic>
      <p:pic>
        <p:nvPicPr>
          <p:cNvPr id="17" name="圖片 16">
            <a:extLst>
              <a:ext uri="{FF2B5EF4-FFF2-40B4-BE49-F238E27FC236}">
                <a16:creationId xmlns:a16="http://schemas.microsoft.com/office/drawing/2014/main" id="{7E167AB9-2213-496A-A972-D6661B52D662}"/>
              </a:ext>
            </a:extLst>
          </p:cNvPr>
          <p:cNvPicPr>
            <a:picLocks noChangeAspect="1"/>
          </p:cNvPicPr>
          <p:nvPr/>
        </p:nvPicPr>
        <p:blipFill rotWithShape="1">
          <a:blip r:embed="rId2"/>
          <a:srcRect l="34811" r="33876"/>
          <a:stretch/>
        </p:blipFill>
        <p:spPr>
          <a:xfrm>
            <a:off x="4583832" y="2492896"/>
            <a:ext cx="864096" cy="780155"/>
          </a:xfrm>
          <a:prstGeom prst="rect">
            <a:avLst/>
          </a:prstGeom>
        </p:spPr>
      </p:pic>
      <p:pic>
        <p:nvPicPr>
          <p:cNvPr id="18" name="圖片 17">
            <a:extLst>
              <a:ext uri="{FF2B5EF4-FFF2-40B4-BE49-F238E27FC236}">
                <a16:creationId xmlns:a16="http://schemas.microsoft.com/office/drawing/2014/main" id="{FB1049FE-DBA8-41F6-8692-71C50E4E019A}"/>
              </a:ext>
            </a:extLst>
          </p:cNvPr>
          <p:cNvPicPr>
            <a:picLocks noChangeAspect="1"/>
          </p:cNvPicPr>
          <p:nvPr/>
        </p:nvPicPr>
        <p:blipFill rotWithShape="1">
          <a:blip r:embed="rId2"/>
          <a:srcRect l="69348"/>
          <a:stretch/>
        </p:blipFill>
        <p:spPr>
          <a:xfrm>
            <a:off x="6456040" y="2492896"/>
            <a:ext cx="864096" cy="796988"/>
          </a:xfrm>
          <a:prstGeom prst="rect">
            <a:avLst/>
          </a:prstGeom>
        </p:spPr>
      </p:pic>
      <p:pic>
        <p:nvPicPr>
          <p:cNvPr id="8" name="圖片 7">
            <a:extLst>
              <a:ext uri="{FF2B5EF4-FFF2-40B4-BE49-F238E27FC236}">
                <a16:creationId xmlns:a16="http://schemas.microsoft.com/office/drawing/2014/main" id="{43735CD4-95D5-4620-990F-D8DB788E647A}"/>
              </a:ext>
            </a:extLst>
          </p:cNvPr>
          <p:cNvPicPr>
            <a:picLocks noChangeAspect="1"/>
          </p:cNvPicPr>
          <p:nvPr/>
        </p:nvPicPr>
        <p:blipFill rotWithShape="1">
          <a:blip r:embed="rId3">
            <a:duotone>
              <a:schemeClr val="accent5">
                <a:shade val="45000"/>
                <a:satMod val="135000"/>
              </a:schemeClr>
              <a:prstClr val="white"/>
            </a:duotone>
          </a:blip>
          <a:srcRect r="68423"/>
          <a:stretch/>
        </p:blipFill>
        <p:spPr>
          <a:xfrm>
            <a:off x="2639616" y="3429000"/>
            <a:ext cx="864096" cy="845355"/>
          </a:xfrm>
          <a:prstGeom prst="rect">
            <a:avLst/>
          </a:prstGeom>
        </p:spPr>
      </p:pic>
      <p:pic>
        <p:nvPicPr>
          <p:cNvPr id="20" name="圖片 19">
            <a:extLst>
              <a:ext uri="{FF2B5EF4-FFF2-40B4-BE49-F238E27FC236}">
                <a16:creationId xmlns:a16="http://schemas.microsoft.com/office/drawing/2014/main" id="{B63533A4-33AB-4A9D-976A-654C88B15450}"/>
              </a:ext>
            </a:extLst>
          </p:cNvPr>
          <p:cNvPicPr>
            <a:picLocks noChangeAspect="1"/>
          </p:cNvPicPr>
          <p:nvPr/>
        </p:nvPicPr>
        <p:blipFill rotWithShape="1">
          <a:blip r:embed="rId3">
            <a:duotone>
              <a:schemeClr val="accent5">
                <a:shade val="45000"/>
                <a:satMod val="135000"/>
              </a:schemeClr>
              <a:prstClr val="white"/>
            </a:duotone>
          </a:blip>
          <a:srcRect l="69234"/>
          <a:stretch/>
        </p:blipFill>
        <p:spPr>
          <a:xfrm>
            <a:off x="6456040" y="3429000"/>
            <a:ext cx="864096" cy="867635"/>
          </a:xfrm>
          <a:prstGeom prst="rect">
            <a:avLst/>
          </a:prstGeom>
        </p:spPr>
      </p:pic>
      <p:pic>
        <p:nvPicPr>
          <p:cNvPr id="21" name="圖片 20">
            <a:extLst>
              <a:ext uri="{FF2B5EF4-FFF2-40B4-BE49-F238E27FC236}">
                <a16:creationId xmlns:a16="http://schemas.microsoft.com/office/drawing/2014/main" id="{6A58CBFC-FE3D-45D4-8377-507751EC27F5}"/>
              </a:ext>
            </a:extLst>
          </p:cNvPr>
          <p:cNvPicPr>
            <a:picLocks noChangeAspect="1"/>
          </p:cNvPicPr>
          <p:nvPr/>
        </p:nvPicPr>
        <p:blipFill rotWithShape="1">
          <a:blip r:embed="rId3">
            <a:duotone>
              <a:schemeClr val="accent5">
                <a:shade val="45000"/>
                <a:satMod val="135000"/>
              </a:schemeClr>
              <a:prstClr val="white"/>
            </a:duotone>
          </a:blip>
          <a:srcRect l="34391" r="34085"/>
          <a:stretch/>
        </p:blipFill>
        <p:spPr>
          <a:xfrm>
            <a:off x="4583832" y="3429000"/>
            <a:ext cx="864096" cy="846791"/>
          </a:xfrm>
          <a:prstGeom prst="rect">
            <a:avLst/>
          </a:prstGeom>
        </p:spPr>
      </p:pic>
      <p:pic>
        <p:nvPicPr>
          <p:cNvPr id="10" name="圖片 9">
            <a:extLst>
              <a:ext uri="{FF2B5EF4-FFF2-40B4-BE49-F238E27FC236}">
                <a16:creationId xmlns:a16="http://schemas.microsoft.com/office/drawing/2014/main" id="{DA6FD1E9-D87B-49FE-A4DD-9F61BC81DE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67903"/>
          <a:stretch/>
        </p:blipFill>
        <p:spPr>
          <a:xfrm>
            <a:off x="2567608" y="4437112"/>
            <a:ext cx="1084867" cy="1017775"/>
          </a:xfrm>
          <a:prstGeom prst="rect">
            <a:avLst/>
          </a:prstGeom>
        </p:spPr>
      </p:pic>
      <p:pic>
        <p:nvPicPr>
          <p:cNvPr id="23" name="圖片 22">
            <a:extLst>
              <a:ext uri="{FF2B5EF4-FFF2-40B4-BE49-F238E27FC236}">
                <a16:creationId xmlns:a16="http://schemas.microsoft.com/office/drawing/2014/main" id="{DCC4A719-C7CF-429F-9FF3-36755A071579}"/>
              </a:ext>
            </a:extLst>
          </p:cNvPr>
          <p:cNvPicPr>
            <a:picLocks noChangeAspect="1"/>
          </p:cNvPicPr>
          <p:nvPr/>
        </p:nvPicPr>
        <p:blipFill rotWithShape="1">
          <a:blip r:embed="rId6"/>
          <a:srcRect l="34534" r="34109"/>
          <a:stretch/>
        </p:blipFill>
        <p:spPr>
          <a:xfrm>
            <a:off x="4367808" y="4437112"/>
            <a:ext cx="1080120" cy="1037266"/>
          </a:xfrm>
          <a:prstGeom prst="rect">
            <a:avLst/>
          </a:prstGeom>
        </p:spPr>
      </p:pic>
      <p:pic>
        <p:nvPicPr>
          <p:cNvPr id="24" name="圖片 23">
            <a:extLst>
              <a:ext uri="{FF2B5EF4-FFF2-40B4-BE49-F238E27FC236}">
                <a16:creationId xmlns:a16="http://schemas.microsoft.com/office/drawing/2014/main" id="{6F144495-8D0F-4554-BCC7-6461533D25ED}"/>
              </a:ext>
            </a:extLst>
          </p:cNvPr>
          <p:cNvPicPr>
            <a:picLocks noChangeAspect="1"/>
          </p:cNvPicPr>
          <p:nvPr/>
        </p:nvPicPr>
        <p:blipFill rotWithShape="1">
          <a:blip r:embed="rId6"/>
          <a:srcRect l="68499"/>
          <a:stretch/>
        </p:blipFill>
        <p:spPr>
          <a:xfrm>
            <a:off x="6312024" y="4437113"/>
            <a:ext cx="1080120" cy="1032504"/>
          </a:xfrm>
          <a:prstGeom prst="rect">
            <a:avLst/>
          </a:prstGeom>
        </p:spPr>
      </p:pic>
      <p:pic>
        <p:nvPicPr>
          <p:cNvPr id="12" name="圖片 11">
            <a:extLst>
              <a:ext uri="{FF2B5EF4-FFF2-40B4-BE49-F238E27FC236}">
                <a16:creationId xmlns:a16="http://schemas.microsoft.com/office/drawing/2014/main" id="{A1F69F5F-608A-4EFC-939F-6A162D6F099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184232" y="1412776"/>
            <a:ext cx="3524742" cy="4648849"/>
          </a:xfrm>
          <a:prstGeom prst="rect">
            <a:avLst/>
          </a:prstGeom>
        </p:spPr>
      </p:pic>
    </p:spTree>
    <p:extLst>
      <p:ext uri="{BB962C8B-B14F-4D97-AF65-F5344CB8AC3E}">
        <p14:creationId xmlns:p14="http://schemas.microsoft.com/office/powerpoint/2010/main" val="891243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總結</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Overfitting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處理方式如下</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儘可能多收集</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產生訓練資料，以使資料儘可能貼近真實</a:t>
            </a: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解法</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資料清理</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刪除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Cleaning/Pruning)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選用簡單的模型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(Simple Model)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增加訓練資料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augmentation)</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正規化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(Regularization)</a:t>
            </a:r>
            <a:endPar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6D65D6B-CDA0-478B-96C3-B7393C75DF34}"/>
              </a:ext>
            </a:extLst>
          </p:cNvPr>
          <p:cNvPicPr>
            <a:picLocks noChangeAspect="1"/>
          </p:cNvPicPr>
          <p:nvPr/>
        </p:nvPicPr>
        <p:blipFill>
          <a:blip r:embed="rId2"/>
          <a:stretch>
            <a:fillRect/>
          </a:stretch>
        </p:blipFill>
        <p:spPr>
          <a:xfrm>
            <a:off x="4742329" y="2289923"/>
            <a:ext cx="6517341" cy="3666004"/>
          </a:xfrm>
          <a:prstGeom prst="rect">
            <a:avLst/>
          </a:prstGeom>
        </p:spPr>
      </p:pic>
    </p:spTree>
    <p:extLst>
      <p:ext uri="{BB962C8B-B14F-4D97-AF65-F5344CB8AC3E}">
        <p14:creationId xmlns:p14="http://schemas.microsoft.com/office/powerpoint/2010/main" val="330784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23678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SVM/SVR</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A2242377-60B9-4A8D-8592-39608B0D8907}"/>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2FF82E5-508B-4FD9-8EA1-AC56A0143FC5}"/>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906410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通過使用核函數將數據映射到更高維度的特徵空間，來解決非線性問題。常用的核函數包括線性核、多項式核、徑向基函數（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旨在找到最適合連續空間中數據點的超平面。這是通過將輸入變量映射到高維特徵空間並找到最大化超平面與最近數據點之間距離（邊緣）的超平面，同時最小化預測誤差來實現的。</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，這意味著預測值與實際值之間的差異在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範圍內時，誤差會被忽略。這有助於模型不受訓練數據中的小波動影響。</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Regression, SVR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旨在找到最適合連續空間中數據點的超平面，以近似描述輸入變量和連續目標變量之間的關係，同時最小化預測誤差。</a:t>
            </a:r>
          </a:p>
        </p:txBody>
      </p:sp>
      <p:pic>
        <p:nvPicPr>
          <p:cNvPr id="2" name="圖片 1">
            <a:extLst>
              <a:ext uri="{FF2B5EF4-FFF2-40B4-BE49-F238E27FC236}">
                <a16:creationId xmlns:a16="http://schemas.microsoft.com/office/drawing/2014/main" id="{B0D6653C-D073-4A9E-8CDF-C87C4564FD2E}"/>
              </a:ext>
            </a:extLst>
          </p:cNvPr>
          <p:cNvPicPr>
            <a:picLocks noChangeAspect="1"/>
          </p:cNvPicPr>
          <p:nvPr/>
        </p:nvPicPr>
        <p:blipFill>
          <a:blip r:embed="rId3"/>
          <a:stretch>
            <a:fillRect/>
          </a:stretch>
        </p:blipFill>
        <p:spPr>
          <a:xfrm>
            <a:off x="7334625" y="4355619"/>
            <a:ext cx="3748268" cy="1925006"/>
          </a:xfrm>
          <a:prstGeom prst="rect">
            <a:avLst/>
          </a:prstGeom>
        </p:spPr>
      </p:pic>
      <p:grpSp>
        <p:nvGrpSpPr>
          <p:cNvPr id="5" name="群組 4">
            <a:extLst>
              <a:ext uri="{FF2B5EF4-FFF2-40B4-BE49-F238E27FC236}">
                <a16:creationId xmlns:a16="http://schemas.microsoft.com/office/drawing/2014/main" id="{9E61D0D6-474A-4CF0-805E-132B8F8F7833}"/>
              </a:ext>
            </a:extLst>
          </p:cNvPr>
          <p:cNvGrpSpPr/>
          <p:nvPr/>
        </p:nvGrpSpPr>
        <p:grpSpPr>
          <a:xfrm>
            <a:off x="5962913" y="1556792"/>
            <a:ext cx="5937244" cy="2736269"/>
            <a:chOff x="6023992" y="1550732"/>
            <a:chExt cx="5937244" cy="2736269"/>
          </a:xfrm>
        </p:grpSpPr>
        <p:grpSp>
          <p:nvGrpSpPr>
            <p:cNvPr id="14" name="群組 13">
              <a:extLst>
                <a:ext uri="{FF2B5EF4-FFF2-40B4-BE49-F238E27FC236}">
                  <a16:creationId xmlns:a16="http://schemas.microsoft.com/office/drawing/2014/main" id="{E627B6BF-06D0-4AF6-B778-0BBC6EBCE4C8}"/>
                </a:ext>
              </a:extLst>
            </p:cNvPr>
            <p:cNvGrpSpPr/>
            <p:nvPr/>
          </p:nvGrpSpPr>
          <p:grpSpPr>
            <a:xfrm>
              <a:off x="6023992" y="1550732"/>
              <a:ext cx="3448348" cy="2605078"/>
              <a:chOff x="7799523" y="2931414"/>
              <a:chExt cx="4087677" cy="3088064"/>
            </a:xfrm>
          </p:grpSpPr>
          <p:pic>
            <p:nvPicPr>
              <p:cNvPr id="10" name="圖片 9">
                <a:extLst>
                  <a:ext uri="{FF2B5EF4-FFF2-40B4-BE49-F238E27FC236}">
                    <a16:creationId xmlns:a16="http://schemas.microsoft.com/office/drawing/2014/main" id="{91ACA0BF-7262-4F9E-ADDA-2F5A0A725F8B}"/>
                  </a:ext>
                </a:extLst>
              </p:cNvPr>
              <p:cNvPicPr>
                <a:picLocks noChangeAspect="1"/>
              </p:cNvPicPr>
              <p:nvPr/>
            </p:nvPicPr>
            <p:blipFill>
              <a:blip r:embed="rId4"/>
              <a:stretch>
                <a:fillRect/>
              </a:stretch>
            </p:blipFill>
            <p:spPr>
              <a:xfrm>
                <a:off x="7848036" y="2931414"/>
                <a:ext cx="4039164" cy="3086531"/>
              </a:xfrm>
              <a:prstGeom prst="rect">
                <a:avLst/>
              </a:prstGeom>
            </p:spPr>
          </p:pic>
          <p:sp>
            <p:nvSpPr>
              <p:cNvPr id="17" name="矩形 16">
                <a:extLst>
                  <a:ext uri="{FF2B5EF4-FFF2-40B4-BE49-F238E27FC236}">
                    <a16:creationId xmlns:a16="http://schemas.microsoft.com/office/drawing/2014/main" id="{821D557A-F452-4503-AD7F-88D30D61E67A}"/>
                  </a:ext>
                </a:extLst>
              </p:cNvPr>
              <p:cNvSpPr/>
              <p:nvPr/>
            </p:nvSpPr>
            <p:spPr>
              <a:xfrm>
                <a:off x="7799523" y="5615287"/>
                <a:ext cx="323215" cy="404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6" name="圖片 15">
              <a:extLst>
                <a:ext uri="{FF2B5EF4-FFF2-40B4-BE49-F238E27FC236}">
                  <a16:creationId xmlns:a16="http://schemas.microsoft.com/office/drawing/2014/main" id="{B8FFA223-50C7-48E9-B1D8-07894F718AF5}"/>
                </a:ext>
              </a:extLst>
            </p:cNvPr>
            <p:cNvPicPr>
              <a:picLocks noChangeAspect="1"/>
            </p:cNvPicPr>
            <p:nvPr/>
          </p:nvPicPr>
          <p:blipFill>
            <a:blip r:embed="rId5"/>
            <a:stretch>
              <a:fillRect/>
            </a:stretch>
          </p:blipFill>
          <p:spPr>
            <a:xfrm>
              <a:off x="9584696" y="2127731"/>
              <a:ext cx="2376540" cy="1414607"/>
            </a:xfrm>
            <a:prstGeom prst="rect">
              <a:avLst/>
            </a:prstGeom>
          </p:spPr>
        </p:pic>
        <p:sp>
          <p:nvSpPr>
            <p:cNvPr id="18" name="矩形 17">
              <a:extLst>
                <a:ext uri="{FF2B5EF4-FFF2-40B4-BE49-F238E27FC236}">
                  <a16:creationId xmlns:a16="http://schemas.microsoft.com/office/drawing/2014/main" id="{255BA9D2-EAF4-4783-A808-0A1E60FDAE60}"/>
                </a:ext>
              </a:extLst>
            </p:cNvPr>
            <p:cNvSpPr/>
            <p:nvPr/>
          </p:nvSpPr>
          <p:spPr>
            <a:xfrm>
              <a:off x="8770130" y="3219139"/>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0" name="接點: 弧形 19">
              <a:extLst>
                <a:ext uri="{FF2B5EF4-FFF2-40B4-BE49-F238E27FC236}">
                  <a16:creationId xmlns:a16="http://schemas.microsoft.com/office/drawing/2014/main" id="{34D4A3C8-4559-4B70-93D6-F3A190D02E9B}"/>
                </a:ext>
              </a:extLst>
            </p:cNvPr>
            <p:cNvCxnSpPr>
              <a:cxnSpLocks/>
            </p:cNvCxnSpPr>
            <p:nvPr/>
          </p:nvCxnSpPr>
          <p:spPr>
            <a:xfrm>
              <a:off x="8258386" y="2793719"/>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5A37559-947F-4139-BAC8-4F945EE9E000}"/>
                </a:ext>
              </a:extLst>
            </p:cNvPr>
            <p:cNvSpPr/>
            <p:nvPr/>
          </p:nvSpPr>
          <p:spPr>
            <a:xfrm>
              <a:off x="6528048" y="2076086"/>
              <a:ext cx="138602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4" name="接點: 弧形 23">
              <a:extLst>
                <a:ext uri="{FF2B5EF4-FFF2-40B4-BE49-F238E27FC236}">
                  <a16:creationId xmlns:a16="http://schemas.microsoft.com/office/drawing/2014/main" id="{026E6ED3-5B4F-488A-9867-4C85811B27A8}"/>
                </a:ext>
              </a:extLst>
            </p:cNvPr>
            <p:cNvCxnSpPr>
              <a:cxnSpLocks/>
              <a:endCxn id="22" idx="2"/>
            </p:cNvCxnSpPr>
            <p:nvPr/>
          </p:nvCxnSpPr>
          <p:spPr>
            <a:xfrm rot="16200000" flipV="1">
              <a:off x="6954929" y="2619215"/>
              <a:ext cx="847361" cy="315102"/>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弧形 27">
              <a:extLst>
                <a:ext uri="{FF2B5EF4-FFF2-40B4-BE49-F238E27FC236}">
                  <a16:creationId xmlns:a16="http://schemas.microsoft.com/office/drawing/2014/main" id="{2CA4E5CC-B252-4ED2-A57F-80D8A3ABBABA}"/>
                </a:ext>
              </a:extLst>
            </p:cNvPr>
            <p:cNvCxnSpPr>
              <a:cxnSpLocks/>
              <a:endCxn id="22" idx="2"/>
            </p:cNvCxnSpPr>
            <p:nvPr/>
          </p:nvCxnSpPr>
          <p:spPr>
            <a:xfrm rot="5400000" flipH="1" flipV="1">
              <a:off x="6827901" y="2485282"/>
              <a:ext cx="525354" cy="260960"/>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86B1410-DBA7-4C37-AF39-26BC578C06F6}"/>
                </a:ext>
              </a:extLst>
            </p:cNvPr>
            <p:cNvSpPr/>
            <p:nvPr/>
          </p:nvSpPr>
          <p:spPr>
            <a:xfrm>
              <a:off x="7621826" y="4010002"/>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Support vector</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8" name="接點: 弧形 37">
              <a:extLst>
                <a:ext uri="{FF2B5EF4-FFF2-40B4-BE49-F238E27FC236}">
                  <a16:creationId xmlns:a16="http://schemas.microsoft.com/office/drawing/2014/main" id="{2007ED74-3481-4A26-859C-26F4CB791706}"/>
                </a:ext>
              </a:extLst>
            </p:cNvPr>
            <p:cNvCxnSpPr>
              <a:cxnSpLocks/>
            </p:cNvCxnSpPr>
            <p:nvPr/>
          </p:nvCxnSpPr>
          <p:spPr>
            <a:xfrm>
              <a:off x="7050102" y="3572285"/>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625C9EED-A333-4F71-83A0-F41BDE952930}"/>
                </a:ext>
              </a:extLst>
            </p:cNvPr>
            <p:cNvSpPr/>
            <p:nvPr/>
          </p:nvSpPr>
          <p:spPr>
            <a:xfrm>
              <a:off x="9544741" y="1635266"/>
              <a:ext cx="24164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A91C5921-3242-4B07-89BB-D6575DC63984}"/>
              </a:ext>
            </a:extLst>
          </p:cNvPr>
          <p:cNvSpPr txBox="1"/>
          <p:nvPr/>
        </p:nvSpPr>
        <p:spPr>
          <a:xfrm>
            <a:off x="10551456" y="3690091"/>
            <a:ext cx="16097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constraints:</a:t>
            </a: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約束條件</a:t>
            </a:r>
            <a:endPar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3843612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9694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支持向量機</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試圖找到一條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超平面（在多維空間中），將這兩個類別分開。然後根據要預測的類別，將新點分類為正面或負面超平面的一側。</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Non-Linear Separability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grpSp>
        <p:nvGrpSpPr>
          <p:cNvPr id="6" name="群組 5">
            <a:extLst>
              <a:ext uri="{FF2B5EF4-FFF2-40B4-BE49-F238E27FC236}">
                <a16:creationId xmlns:a16="http://schemas.microsoft.com/office/drawing/2014/main" id="{92860695-52D4-47FE-B278-2C0322EF2FC5}"/>
              </a:ext>
            </a:extLst>
          </p:cNvPr>
          <p:cNvGrpSpPr/>
          <p:nvPr/>
        </p:nvGrpSpPr>
        <p:grpSpPr>
          <a:xfrm>
            <a:off x="767408" y="3140968"/>
            <a:ext cx="4989821" cy="1839656"/>
            <a:chOff x="1199456" y="2564904"/>
            <a:chExt cx="4989821" cy="1839656"/>
          </a:xfrm>
        </p:grpSpPr>
        <p:pic>
          <p:nvPicPr>
            <p:cNvPr id="2" name="圖片 1">
              <a:extLst>
                <a:ext uri="{FF2B5EF4-FFF2-40B4-BE49-F238E27FC236}">
                  <a16:creationId xmlns:a16="http://schemas.microsoft.com/office/drawing/2014/main" id="{41EC3016-FB95-43B8-8ECE-BBB1EF2953A3}"/>
                </a:ext>
              </a:extLst>
            </p:cNvPr>
            <p:cNvPicPr>
              <a:picLocks noChangeAspect="1"/>
            </p:cNvPicPr>
            <p:nvPr/>
          </p:nvPicPr>
          <p:blipFill>
            <a:blip r:embed="rId3"/>
            <a:stretch>
              <a:fillRect/>
            </a:stretch>
          </p:blipFill>
          <p:spPr>
            <a:xfrm>
              <a:off x="1199456" y="2636912"/>
              <a:ext cx="2304256" cy="1767648"/>
            </a:xfrm>
            <a:prstGeom prst="rect">
              <a:avLst/>
            </a:prstGeom>
          </p:spPr>
        </p:pic>
        <p:pic>
          <p:nvPicPr>
            <p:cNvPr id="4" name="圖片 3">
              <a:extLst>
                <a:ext uri="{FF2B5EF4-FFF2-40B4-BE49-F238E27FC236}">
                  <a16:creationId xmlns:a16="http://schemas.microsoft.com/office/drawing/2014/main" id="{C3D235A0-26C0-4B3D-B1ED-814362568618}"/>
                </a:ext>
              </a:extLst>
            </p:cNvPr>
            <p:cNvPicPr>
              <a:picLocks noChangeAspect="1"/>
            </p:cNvPicPr>
            <p:nvPr/>
          </p:nvPicPr>
          <p:blipFill>
            <a:blip r:embed="rId4"/>
            <a:stretch>
              <a:fillRect/>
            </a:stretch>
          </p:blipFill>
          <p:spPr>
            <a:xfrm>
              <a:off x="3719736" y="2564904"/>
              <a:ext cx="2469541" cy="1837179"/>
            </a:xfrm>
            <a:prstGeom prst="rect">
              <a:avLst/>
            </a:prstGeom>
          </p:spPr>
        </p:pic>
      </p:grpSp>
      <p:grpSp>
        <p:nvGrpSpPr>
          <p:cNvPr id="16" name="群組 15">
            <a:extLst>
              <a:ext uri="{FF2B5EF4-FFF2-40B4-BE49-F238E27FC236}">
                <a16:creationId xmlns:a16="http://schemas.microsoft.com/office/drawing/2014/main" id="{6DE04305-69E4-48CE-ACCC-F18EE926BECD}"/>
              </a:ext>
            </a:extLst>
          </p:cNvPr>
          <p:cNvGrpSpPr/>
          <p:nvPr/>
        </p:nvGrpSpPr>
        <p:grpSpPr>
          <a:xfrm>
            <a:off x="6816080" y="2924944"/>
            <a:ext cx="4392725" cy="2088232"/>
            <a:chOff x="6816080" y="2924944"/>
            <a:chExt cx="4392725" cy="2088232"/>
          </a:xfrm>
        </p:grpSpPr>
        <p:pic>
          <p:nvPicPr>
            <p:cNvPr id="11" name="圖片 10">
              <a:extLst>
                <a:ext uri="{FF2B5EF4-FFF2-40B4-BE49-F238E27FC236}">
                  <a16:creationId xmlns:a16="http://schemas.microsoft.com/office/drawing/2014/main" id="{9D80AEB6-2D07-4E09-9F03-DCC9A1D4B1D6}"/>
                </a:ext>
              </a:extLst>
            </p:cNvPr>
            <p:cNvPicPr>
              <a:picLocks noChangeAspect="1"/>
            </p:cNvPicPr>
            <p:nvPr/>
          </p:nvPicPr>
          <p:blipFill>
            <a:blip r:embed="rId5"/>
            <a:stretch>
              <a:fillRect/>
            </a:stretch>
          </p:blipFill>
          <p:spPr>
            <a:xfrm>
              <a:off x="6816080" y="2996952"/>
              <a:ext cx="2160240" cy="1996089"/>
            </a:xfrm>
            <a:prstGeom prst="rect">
              <a:avLst/>
            </a:prstGeom>
          </p:spPr>
        </p:pic>
        <p:pic>
          <p:nvPicPr>
            <p:cNvPr id="13" name="圖片 12">
              <a:extLst>
                <a:ext uri="{FF2B5EF4-FFF2-40B4-BE49-F238E27FC236}">
                  <a16:creationId xmlns:a16="http://schemas.microsoft.com/office/drawing/2014/main" id="{09521489-297B-47EA-A40A-5D2C628EDB82}"/>
                </a:ext>
              </a:extLst>
            </p:cNvPr>
            <p:cNvPicPr>
              <a:picLocks noChangeAspect="1"/>
            </p:cNvPicPr>
            <p:nvPr/>
          </p:nvPicPr>
          <p:blipFill>
            <a:blip r:embed="rId6"/>
            <a:stretch>
              <a:fillRect/>
            </a:stretch>
          </p:blipFill>
          <p:spPr>
            <a:xfrm>
              <a:off x="8976320" y="2924944"/>
              <a:ext cx="2232485" cy="2088232"/>
            </a:xfrm>
            <a:prstGeom prst="rect">
              <a:avLst/>
            </a:prstGeom>
          </p:spPr>
        </p:pic>
      </p:grpSp>
      <p:sp>
        <p:nvSpPr>
          <p:cNvPr id="17" name="文字方塊 16">
            <a:extLst>
              <a:ext uri="{FF2B5EF4-FFF2-40B4-BE49-F238E27FC236}">
                <a16:creationId xmlns:a16="http://schemas.microsoft.com/office/drawing/2014/main" id="{1505E09C-9C9C-47AD-A23E-12FADA68F71A}"/>
              </a:ext>
            </a:extLst>
          </p:cNvPr>
          <p:cNvSpPr txBox="1"/>
          <p:nvPr/>
        </p:nvSpPr>
        <p:spPr>
          <a:xfrm>
            <a:off x="2424422" y="5373216"/>
            <a:ext cx="15065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3518A4E7-1C1F-4E25-8A25-38CB7131F99D}"/>
              </a:ext>
            </a:extLst>
          </p:cNvPr>
          <p:cNvSpPr txBox="1"/>
          <p:nvPr/>
        </p:nvSpPr>
        <p:spPr>
          <a:xfrm>
            <a:off x="8112224" y="5373216"/>
            <a:ext cx="182235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Not 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F738EA4C-C4C8-4256-AF6D-6707F197112E}"/>
              </a:ext>
            </a:extLst>
          </p:cNvPr>
          <p:cNvSpPr txBox="1"/>
          <p:nvPr/>
        </p:nvSpPr>
        <p:spPr>
          <a:xfrm>
            <a:off x="3719736" y="292494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E48A6575-2C49-4DA8-B2BF-8C026876C712}"/>
              </a:ext>
            </a:extLst>
          </p:cNvPr>
          <p:cNvSpPr txBox="1"/>
          <p:nvPr/>
        </p:nvSpPr>
        <p:spPr>
          <a:xfrm>
            <a:off x="5015880" y="4149080"/>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8A4C1D3-AF12-46DD-8099-90E31555C7FE}"/>
              </a:ext>
            </a:extLst>
          </p:cNvPr>
          <p:cNvSpPr txBox="1"/>
          <p:nvPr/>
        </p:nvSpPr>
        <p:spPr>
          <a:xfrm>
            <a:off x="8904312" y="2996952"/>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9ED00FB-D0B9-45A5-A496-4AEA968D41D4}"/>
              </a:ext>
            </a:extLst>
          </p:cNvPr>
          <p:cNvSpPr txBox="1"/>
          <p:nvPr/>
        </p:nvSpPr>
        <p:spPr>
          <a:xfrm>
            <a:off x="9552384" y="3717032"/>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39081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regression</a:t>
            </a:r>
          </a:p>
        </p:txBody>
      </p:sp>
      <p:cxnSp>
        <p:nvCxnSpPr>
          <p:cNvPr id="4" name="直線接點 3">
            <a:extLst>
              <a:ext uri="{FF2B5EF4-FFF2-40B4-BE49-F238E27FC236}">
                <a16:creationId xmlns:a16="http://schemas.microsoft.com/office/drawing/2014/main" id="{1418464F-FB40-4593-B6EC-5AE99D073B00}"/>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99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311E6D-BCD3-8964-FDFB-D82747DD91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32104" y="1711325"/>
            <a:ext cx="4401818" cy="4356438"/>
          </a:xfrm>
          <a:prstGeom prst="rect">
            <a:avLst/>
          </a:prstGeom>
        </p:spPr>
      </p:pic>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 </a:t>
            </a:r>
          </a:p>
        </p:txBody>
      </p:sp>
      <p:pic>
        <p:nvPicPr>
          <p:cNvPr id="5" name="圖片 4">
            <a:extLst>
              <a:ext uri="{FF2B5EF4-FFF2-40B4-BE49-F238E27FC236}">
                <a16:creationId xmlns:a16="http://schemas.microsoft.com/office/drawing/2014/main" id="{4B90C572-3AE6-6382-D5B4-40E6D0C36145}"/>
              </a:ext>
            </a:extLst>
          </p:cNvPr>
          <p:cNvPicPr>
            <a:picLocks noChangeAspect="1"/>
          </p:cNvPicPr>
          <p:nvPr/>
        </p:nvPicPr>
        <p:blipFill>
          <a:blip r:embed="rId4"/>
          <a:stretch>
            <a:fillRect/>
          </a:stretch>
        </p:blipFill>
        <p:spPr>
          <a:xfrm>
            <a:off x="911424" y="1599695"/>
            <a:ext cx="5472608" cy="3706714"/>
          </a:xfrm>
          <a:prstGeom prst="rect">
            <a:avLst/>
          </a:prstGeom>
        </p:spPr>
      </p:pic>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機器學習是實現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的一種方式，它只是一個眾多技術中的一個分支</a:t>
            </a:r>
          </a:p>
        </p:txBody>
      </p:sp>
      <p:sp>
        <p:nvSpPr>
          <p:cNvPr id="7" name="文字方塊 6">
            <a:extLst>
              <a:ext uri="{FF2B5EF4-FFF2-40B4-BE49-F238E27FC236}">
                <a16:creationId xmlns:a16="http://schemas.microsoft.com/office/drawing/2014/main" id="{0FC4A806-208C-4F53-1167-B64BFC0D2174}"/>
              </a:ext>
            </a:extLst>
          </p:cNvPr>
          <p:cNvSpPr txBox="1"/>
          <p:nvPr/>
        </p:nvSpPr>
        <p:spPr>
          <a:xfrm>
            <a:off x="1290125" y="5399715"/>
            <a:ext cx="5060432" cy="45948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訓練方式</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 監督、半監督、非監督、強化學習</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 11">
            <a:extLst>
              <a:ext uri="{FF2B5EF4-FFF2-40B4-BE49-F238E27FC236}">
                <a16:creationId xmlns:a16="http://schemas.microsoft.com/office/drawing/2014/main" id="{555FAD72-EAC8-4038-8B6E-625BAAD338F7}"/>
              </a:ext>
            </a:extLst>
          </p:cNvPr>
          <p:cNvCxnSpPr/>
          <p:nvPr/>
        </p:nvCxnSpPr>
        <p:spPr>
          <a:xfrm flipH="1">
            <a:off x="10219266" y="1820332"/>
            <a:ext cx="541866" cy="4995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8914E0AB-DC84-4188-B217-F75434965D10}"/>
              </a:ext>
            </a:extLst>
          </p:cNvPr>
          <p:cNvCxnSpPr>
            <a:cxnSpLocks/>
          </p:cNvCxnSpPr>
          <p:nvPr/>
        </p:nvCxnSpPr>
        <p:spPr>
          <a:xfrm flipH="1">
            <a:off x="10117669" y="2980267"/>
            <a:ext cx="693687" cy="63949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矩形: 圓角 7">
            <a:extLst>
              <a:ext uri="{FF2B5EF4-FFF2-40B4-BE49-F238E27FC236}">
                <a16:creationId xmlns:a16="http://schemas.microsoft.com/office/drawing/2014/main" id="{D0F74F81-218E-4E05-871D-AE585389014A}"/>
              </a:ext>
            </a:extLst>
          </p:cNvPr>
          <p:cNvSpPr/>
          <p:nvPr/>
        </p:nvSpPr>
        <p:spPr>
          <a:xfrm>
            <a:off x="10712146" y="1424852"/>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目標</a:t>
            </a:r>
          </a:p>
        </p:txBody>
      </p:sp>
      <p:sp>
        <p:nvSpPr>
          <p:cNvPr id="10" name="矩形: 圓角 9">
            <a:extLst>
              <a:ext uri="{FF2B5EF4-FFF2-40B4-BE49-F238E27FC236}">
                <a16:creationId xmlns:a16="http://schemas.microsoft.com/office/drawing/2014/main" id="{956A2DC9-67EF-44BF-AB43-1B717C933049}"/>
              </a:ext>
            </a:extLst>
          </p:cNvPr>
          <p:cNvSpPr/>
          <p:nvPr/>
        </p:nvSpPr>
        <p:spPr>
          <a:xfrm>
            <a:off x="10695214" y="2660985"/>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手段</a:t>
            </a:r>
          </a:p>
        </p:txBody>
      </p:sp>
    </p:spTree>
    <p:extLst>
      <p:ext uri="{BB962C8B-B14F-4D97-AF65-F5344CB8AC3E}">
        <p14:creationId xmlns:p14="http://schemas.microsoft.com/office/powerpoint/2010/main" val="3165406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rgbClr val="1A1A1A"/>
                </a:solidFill>
                <a:latin typeface="微軟正黑體" panose="020B0604030504040204" pitchFamily="34" charset="-120"/>
                <a:ea typeface="微軟正黑體" panose="020B0604030504040204" pitchFamily="34" charset="-120"/>
              </a:rPr>
              <a:t>R² </a:t>
            </a:r>
            <a:r>
              <a:rPr lang="zh-TW" altLang="en-US" sz="14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zh-TW" altLang="en-US" sz="1400" dirty="0">
              <a:latin typeface="微軟正黑體" panose="020B0604030504040204" pitchFamily="34" charset="-120"/>
              <a:ea typeface="微軟正黑體" panose="020B0604030504040204" pitchFamily="34" charset="-120"/>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29602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Bias</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Residual</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79223"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08CCC4DA-A848-40BD-896C-86F2961192DF}"/>
              </a:ext>
            </a:extLst>
          </p:cNvPr>
          <p:cNvSpPr/>
          <p:nvPr/>
        </p:nvSpPr>
        <p:spPr>
          <a:xfrm>
            <a:off x="493059" y="2491299"/>
            <a:ext cx="2599765" cy="1015663"/>
          </a:xfrm>
          <a:prstGeom prst="rect">
            <a:avLst/>
          </a:prstGeom>
        </p:spPr>
        <p:txBody>
          <a:bodyPr wrap="square">
            <a:spAutoFit/>
          </a:bodyPr>
          <a:lstStyle/>
          <a:p>
            <a:r>
              <a:rPr lang="zh-TW" altLang="en-US" sz="1200" dirty="0">
                <a:solidFill>
                  <a:schemeClr val="accent6">
                    <a:lumMod val="10000"/>
                  </a:schemeClr>
                </a:solidFill>
              </a:rPr>
              <a:t>衡量觀測值的預測之間的差異</a:t>
            </a:r>
            <a:endParaRPr lang="en-US" altLang="zh-TW" sz="1200" dirty="0">
              <a:solidFill>
                <a:schemeClr val="accent6">
                  <a:lumMod val="10000"/>
                </a:schemeClr>
              </a:solidFill>
            </a:endParaRPr>
          </a:p>
          <a:p>
            <a:r>
              <a:rPr lang="zh-TW" altLang="en-US" sz="1200" dirty="0">
                <a:solidFill>
                  <a:schemeClr val="accent6">
                    <a:lumMod val="10000"/>
                  </a:schemeClr>
                </a:solidFill>
                <a:latin typeface="Courier New" panose="02070309020205020404" pitchFamily="49" charset="0"/>
              </a:rPr>
              <a:t>殘差一般泛指無法解釋的變量</a:t>
            </a:r>
            <a:endParaRPr lang="en-US" altLang="zh-TW" sz="1200" dirty="0">
              <a:solidFill>
                <a:schemeClr val="accent6">
                  <a:lumMod val="10000"/>
                </a:schemeClr>
              </a:solidFill>
              <a:latin typeface="Courier New" panose="02070309020205020404" pitchFamily="49" charset="0"/>
            </a:endParaRPr>
          </a:p>
          <a:p>
            <a:endParaRPr lang="en-US" altLang="zh-TW" sz="1200" dirty="0">
              <a:solidFill>
                <a:schemeClr val="accent6">
                  <a:lumMod val="10000"/>
                </a:schemeClr>
              </a:solidFill>
              <a:latin typeface="Courier New" panose="02070309020205020404" pitchFamily="49" charset="0"/>
            </a:endParaRPr>
          </a:p>
          <a:p>
            <a:r>
              <a:rPr lang="en-US" altLang="zh-TW" sz="1200" b="1" dirty="0">
                <a:solidFill>
                  <a:schemeClr val="accent6">
                    <a:lumMod val="10000"/>
                  </a:schemeClr>
                </a:solidFill>
                <a:latin typeface="Courier New" panose="02070309020205020404" pitchFamily="49" charset="0"/>
              </a:rPr>
              <a:t>Residual = </a:t>
            </a:r>
          </a:p>
          <a:p>
            <a:r>
              <a:rPr lang="en-US" altLang="zh-TW" sz="1200" b="1" dirty="0">
                <a:solidFill>
                  <a:schemeClr val="accent6">
                    <a:lumMod val="10000"/>
                  </a:schemeClr>
                </a:solidFill>
                <a:latin typeface="Courier New" panose="02070309020205020404" pitchFamily="49" charset="0"/>
              </a:rPr>
              <a:t>actual - prediction</a:t>
            </a:r>
            <a:endParaRPr lang="zh-TW" altLang="en-US" sz="1200" b="1" dirty="0">
              <a:solidFill>
                <a:schemeClr val="accent6">
                  <a:lumMod val="10000"/>
                </a:schemeClr>
              </a:solidFill>
            </a:endParaRPr>
          </a:p>
        </p:txBody>
      </p:sp>
      <p:pic>
        <p:nvPicPr>
          <p:cNvPr id="1026" name="Picture 2" descr="Line graph showing the residuals of a linear model">
            <a:extLst>
              <a:ext uri="{FF2B5EF4-FFF2-40B4-BE49-F238E27FC236}">
                <a16:creationId xmlns:a16="http://schemas.microsoft.com/office/drawing/2014/main" id="{BD5C258A-F46C-4118-BD69-1A78152B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12" y="3836894"/>
            <a:ext cx="2485496"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2C248ED-CBE3-4F72-9795-69D58A5522E0}"/>
              </a:ext>
            </a:extLst>
          </p:cNvPr>
          <p:cNvSpPr/>
          <p:nvPr/>
        </p:nvSpPr>
        <p:spPr>
          <a:xfrm>
            <a:off x="3299011" y="2473370"/>
            <a:ext cx="2581835" cy="830997"/>
          </a:xfrm>
          <a:prstGeom prst="rect">
            <a:avLst/>
          </a:prstGeom>
        </p:spPr>
        <p:txBody>
          <a:bodyPr wrap="square">
            <a:spAutoFit/>
          </a:bodyPr>
          <a:lstStyle/>
          <a:p>
            <a:r>
              <a:rPr lang="zh-TW" altLang="en-US" sz="1200" dirty="0">
                <a:solidFill>
                  <a:schemeClr val="accent6">
                    <a:lumMod val="10000"/>
                  </a:schemeClr>
                </a:solidFill>
              </a:rPr>
              <a:t>所有資料點的殘差加總</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en-US" altLang="zh-TW" sz="1200" b="1" dirty="0">
                <a:solidFill>
                  <a:schemeClr val="accent6">
                    <a:lumMod val="10000"/>
                  </a:schemeClr>
                </a:solidFill>
              </a:rPr>
              <a:t>Bias = Sum of residual </a:t>
            </a:r>
          </a:p>
        </p:txBody>
      </p:sp>
      <p:sp>
        <p:nvSpPr>
          <p:cNvPr id="6" name="矩形 5">
            <a:extLst>
              <a:ext uri="{FF2B5EF4-FFF2-40B4-BE49-F238E27FC236}">
                <a16:creationId xmlns:a16="http://schemas.microsoft.com/office/drawing/2014/main" id="{3316ADA0-1C95-444B-AF2B-D0CA11F876CE}"/>
              </a:ext>
            </a:extLst>
          </p:cNvPr>
          <p:cNvSpPr/>
          <p:nvPr/>
        </p:nvSpPr>
        <p:spPr>
          <a:xfrm>
            <a:off x="3334871" y="3666583"/>
            <a:ext cx="2537011" cy="2308324"/>
          </a:xfrm>
          <a:prstGeom prst="rect">
            <a:avLst/>
          </a:prstGeom>
        </p:spPr>
        <p:txBody>
          <a:bodyPr wrap="square">
            <a:spAutoFit/>
          </a:bodyPr>
          <a:lstStyle/>
          <a:p>
            <a:r>
              <a:rPr lang="zh-TW" altLang="en-US" sz="1200" dirty="0">
                <a:solidFill>
                  <a:schemeClr val="accent6">
                    <a:lumMod val="10000"/>
                  </a:schemeClr>
                </a:solidFill>
              </a:rPr>
              <a:t>最簡單的誤差是測量殘差總和，有時稱為偏差。由於殘差既可以是正值（預測值小於實際值），也可以是負值（預測值大於實際值）</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由於相反符號的殘差相互抵消，最終可以獲得一個生成偏差非常低的預測的模型，但實際上並不準確。</a:t>
            </a:r>
            <a:br>
              <a:rPr lang="en-US" altLang="zh-TW" sz="1200" dirty="0">
                <a:solidFill>
                  <a:schemeClr val="accent6">
                    <a:lumMod val="10000"/>
                  </a:schemeClr>
                </a:solidFill>
              </a:rPr>
            </a:br>
            <a:br>
              <a:rPr lang="en-US" altLang="zh-TW" sz="1200" dirty="0">
                <a:solidFill>
                  <a:schemeClr val="accent6">
                    <a:lumMod val="10000"/>
                  </a:schemeClr>
                </a:solidFill>
              </a:rPr>
            </a:br>
            <a:r>
              <a:rPr lang="zh-TW" altLang="en-US" sz="1200" dirty="0">
                <a:solidFill>
                  <a:schemeClr val="accent6">
                    <a:lumMod val="10000"/>
                  </a:schemeClr>
                </a:solidFill>
              </a:rPr>
              <a:t>解決辦法</a:t>
            </a:r>
            <a:r>
              <a:rPr lang="en-US" altLang="zh-TW" sz="1200" dirty="0">
                <a:solidFill>
                  <a:schemeClr val="accent6">
                    <a:lumMod val="10000"/>
                  </a:schemeClr>
                </a:solidFill>
              </a:rPr>
              <a:t>:</a:t>
            </a:r>
          </a:p>
          <a:p>
            <a:r>
              <a:rPr lang="zh-TW" altLang="en-US" sz="1200" dirty="0">
                <a:solidFill>
                  <a:schemeClr val="accent6">
                    <a:lumMod val="10000"/>
                  </a:schemeClr>
                </a:solidFill>
              </a:rPr>
              <a:t>計算平均殘差或平均偏差誤差 </a:t>
            </a:r>
            <a:r>
              <a:rPr lang="en-US" altLang="zh-TW" sz="1200" dirty="0">
                <a:solidFill>
                  <a:schemeClr val="accent6">
                    <a:lumMod val="10000"/>
                  </a:schemeClr>
                </a:solidFill>
              </a:rPr>
              <a:t>(MBE)</a:t>
            </a:r>
            <a:endParaRPr lang="zh-TW" altLang="en-US" sz="1200" dirty="0">
              <a:solidFill>
                <a:schemeClr val="accent6">
                  <a:lumMod val="10000"/>
                </a:schemeClr>
              </a:solidFill>
            </a:endParaRPr>
          </a:p>
        </p:txBody>
      </p:sp>
      <p:sp>
        <p:nvSpPr>
          <p:cNvPr id="18" name="矩形: 圓角 17">
            <a:extLst>
              <a:ext uri="{FF2B5EF4-FFF2-40B4-BE49-F238E27FC236}">
                <a16:creationId xmlns:a16="http://schemas.microsoft.com/office/drawing/2014/main" id="{545311C7-3DC2-4383-9282-986A59D5AEE6}"/>
              </a:ext>
            </a:extLst>
          </p:cNvPr>
          <p:cNvSpPr/>
          <p:nvPr/>
        </p:nvSpPr>
        <p:spPr>
          <a:xfrm>
            <a:off x="6075082"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R-squared</a:t>
            </a:r>
          </a:p>
        </p:txBody>
      </p:sp>
      <p:pic>
        <p:nvPicPr>
          <p:cNvPr id="8" name="圖片 7">
            <a:extLst>
              <a:ext uri="{FF2B5EF4-FFF2-40B4-BE49-F238E27FC236}">
                <a16:creationId xmlns:a16="http://schemas.microsoft.com/office/drawing/2014/main" id="{1EC5BB85-1526-4B21-B3D4-DE9885C4F346}"/>
              </a:ext>
            </a:extLst>
          </p:cNvPr>
          <p:cNvPicPr>
            <a:picLocks noChangeAspect="1"/>
          </p:cNvPicPr>
          <p:nvPr/>
        </p:nvPicPr>
        <p:blipFill>
          <a:blip r:embed="rId4"/>
          <a:stretch>
            <a:fillRect/>
          </a:stretch>
        </p:blipFill>
        <p:spPr>
          <a:xfrm>
            <a:off x="6139737" y="2944303"/>
            <a:ext cx="2447430" cy="435392"/>
          </a:xfrm>
          <a:prstGeom prst="rect">
            <a:avLst/>
          </a:prstGeom>
        </p:spPr>
      </p:pic>
      <p:pic>
        <p:nvPicPr>
          <p:cNvPr id="13" name="圖片 12">
            <a:extLst>
              <a:ext uri="{FF2B5EF4-FFF2-40B4-BE49-F238E27FC236}">
                <a16:creationId xmlns:a16="http://schemas.microsoft.com/office/drawing/2014/main" id="{430F274B-E196-4D96-904E-53DAEBD7E8FE}"/>
              </a:ext>
            </a:extLst>
          </p:cNvPr>
          <p:cNvPicPr>
            <a:picLocks noChangeAspect="1"/>
          </p:cNvPicPr>
          <p:nvPr/>
        </p:nvPicPr>
        <p:blipFill>
          <a:blip r:embed="rId5"/>
          <a:stretch>
            <a:fillRect/>
          </a:stretch>
        </p:blipFill>
        <p:spPr>
          <a:xfrm>
            <a:off x="6136345" y="3801035"/>
            <a:ext cx="2452354" cy="2334168"/>
          </a:xfrm>
          <a:prstGeom prst="rect">
            <a:avLst/>
          </a:prstGeom>
        </p:spPr>
      </p:pic>
      <p:sp>
        <p:nvSpPr>
          <p:cNvPr id="15" name="文字方塊 14">
            <a:extLst>
              <a:ext uri="{FF2B5EF4-FFF2-40B4-BE49-F238E27FC236}">
                <a16:creationId xmlns:a16="http://schemas.microsoft.com/office/drawing/2014/main" id="{9E3755BE-42F4-4021-A352-2507EA7036DF}"/>
              </a:ext>
            </a:extLst>
          </p:cNvPr>
          <p:cNvSpPr txBox="1"/>
          <p:nvPr/>
        </p:nvSpPr>
        <p:spPr>
          <a:xfrm>
            <a:off x="7440706" y="5065059"/>
            <a:ext cx="1194558" cy="276999"/>
          </a:xfrm>
          <a:prstGeom prst="rect">
            <a:avLst/>
          </a:prstGeom>
          <a:noFill/>
        </p:spPr>
        <p:txBody>
          <a:bodyPr wrap="none" rtlCol="0">
            <a:spAutoFit/>
          </a:bodyPr>
          <a:lstStyle/>
          <a:p>
            <a:r>
              <a:rPr lang="en-US" altLang="zh-TW" sz="1200" b="1" dirty="0"/>
              <a:t>Simple model</a:t>
            </a:r>
            <a:endParaRPr lang="zh-TW" altLang="en-US" sz="1200" b="1" dirty="0"/>
          </a:p>
        </p:txBody>
      </p:sp>
      <p:sp>
        <p:nvSpPr>
          <p:cNvPr id="23" name="矩形 22">
            <a:extLst>
              <a:ext uri="{FF2B5EF4-FFF2-40B4-BE49-F238E27FC236}">
                <a16:creationId xmlns:a16="http://schemas.microsoft.com/office/drawing/2014/main" id="{E789A155-DA1F-43E1-8F61-8256D2949E9A}"/>
              </a:ext>
            </a:extLst>
          </p:cNvPr>
          <p:cNvSpPr/>
          <p:nvPr/>
        </p:nvSpPr>
        <p:spPr>
          <a:xfrm>
            <a:off x="6087034" y="2473370"/>
            <a:ext cx="2581835" cy="276999"/>
          </a:xfrm>
          <a:prstGeom prst="rect">
            <a:avLst/>
          </a:prstGeom>
        </p:spPr>
        <p:txBody>
          <a:bodyPr wrap="square">
            <a:spAutoFit/>
          </a:bodyPr>
          <a:lstStyle/>
          <a:p>
            <a:r>
              <a:rPr lang="zh-TW" altLang="en-US" sz="1200" dirty="0">
                <a:solidFill>
                  <a:schemeClr val="accent6">
                    <a:lumMod val="10000"/>
                  </a:schemeClr>
                </a:solidFill>
              </a:rPr>
              <a:t>擬合模型和簡單模型的比較</a:t>
            </a:r>
            <a:endParaRPr lang="en-US" altLang="zh-TW" sz="1200" dirty="0">
              <a:solidFill>
                <a:schemeClr val="accent6">
                  <a:lumMod val="10000"/>
                </a:schemeClr>
              </a:solidFill>
            </a:endParaRPr>
          </a:p>
        </p:txBody>
      </p:sp>
      <p:sp>
        <p:nvSpPr>
          <p:cNvPr id="24" name="文字方塊 23">
            <a:extLst>
              <a:ext uri="{FF2B5EF4-FFF2-40B4-BE49-F238E27FC236}">
                <a16:creationId xmlns:a16="http://schemas.microsoft.com/office/drawing/2014/main" id="{B9BD381D-B549-4DC5-86ED-B74B76081884}"/>
              </a:ext>
            </a:extLst>
          </p:cNvPr>
          <p:cNvSpPr txBox="1"/>
          <p:nvPr/>
        </p:nvSpPr>
        <p:spPr>
          <a:xfrm>
            <a:off x="7037294" y="3962399"/>
            <a:ext cx="1183337" cy="276999"/>
          </a:xfrm>
          <a:prstGeom prst="rect">
            <a:avLst/>
          </a:prstGeom>
          <a:noFill/>
        </p:spPr>
        <p:txBody>
          <a:bodyPr wrap="none" rtlCol="0">
            <a:spAutoFit/>
          </a:bodyPr>
          <a:lstStyle/>
          <a:p>
            <a:r>
              <a:rPr lang="en-US" altLang="zh-TW" sz="1200" b="1" dirty="0"/>
              <a:t>Fitting model</a:t>
            </a:r>
            <a:endParaRPr lang="zh-TW" altLang="en-US" sz="1200" b="1" dirty="0"/>
          </a:p>
        </p:txBody>
      </p:sp>
      <p:sp>
        <p:nvSpPr>
          <p:cNvPr id="28" name="文字方塊 27">
            <a:extLst>
              <a:ext uri="{FF2B5EF4-FFF2-40B4-BE49-F238E27FC236}">
                <a16:creationId xmlns:a16="http://schemas.microsoft.com/office/drawing/2014/main" id="{4628AB03-8CC3-430D-B8A1-E88689835007}"/>
              </a:ext>
            </a:extLst>
          </p:cNvPr>
          <p:cNvSpPr txBox="1"/>
          <p:nvPr/>
        </p:nvSpPr>
        <p:spPr>
          <a:xfrm>
            <a:off x="8875059" y="2352981"/>
            <a:ext cx="3128682" cy="4154984"/>
          </a:xfrm>
          <a:prstGeom prst="rect">
            <a:avLst/>
          </a:prstGeom>
          <a:solidFill>
            <a:srgbClr val="FFC000"/>
          </a:solidFill>
        </p:spPr>
        <p:txBody>
          <a:bodyPr wrap="square" rtlCol="0">
            <a:spAutoFit/>
          </a:bodyPr>
          <a:lstStyle/>
          <a:p>
            <a:r>
              <a:rPr lang="zh-TW" altLang="en-US" sz="1200" b="1" dirty="0">
                <a:solidFill>
                  <a:srgbClr val="1A1A1A"/>
                </a:solidFill>
                <a:latin typeface="微軟正黑體" panose="020B0604030504040204" pitchFamily="34" charset="-120"/>
                <a:ea typeface="微軟正黑體" panose="020B0604030504040204" pitchFamily="34" charset="-120"/>
              </a:rPr>
              <a:t>直觀解釋</a:t>
            </a:r>
            <a:r>
              <a:rPr lang="en-US" altLang="zh-TW" sz="1200" b="1" dirty="0">
                <a:solidFill>
                  <a:srgbClr val="1A1A1A"/>
                </a:solidFill>
                <a:latin typeface="微軟正黑體" panose="020B0604030504040204" pitchFamily="34" charset="-120"/>
                <a:ea typeface="微軟正黑體" panose="020B0604030504040204" pitchFamily="34" charset="-120"/>
              </a:rPr>
              <a:t>:</a:t>
            </a:r>
          </a:p>
          <a:p>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是相對度量；也就是說，它可用於與在同一資料集上訓練的其他模型進行比較。數值越高表示擬合越好。</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不提供任何偏差度量，因此可能會得到一個具有高 </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值的過度擬合（高度偏差）模型。因此，實務上應該查看其他指標，交叉驗證。</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 的一個潛在缺點是假設每個特徵都有助於解釋目標的變化，但事實並非如此。如果繼續在普通最小二乘法 </a:t>
            </a:r>
            <a:r>
              <a:rPr lang="en-US" altLang="zh-TW" sz="1200" dirty="0">
                <a:solidFill>
                  <a:srgbClr val="1A1A1A"/>
                </a:solidFill>
                <a:latin typeface="微軟正黑體" panose="020B0604030504040204" pitchFamily="34" charset="-120"/>
                <a:ea typeface="微軟正黑體" panose="020B0604030504040204" pitchFamily="34" charset="-120"/>
              </a:rPr>
              <a:t>(OLS) </a:t>
            </a:r>
            <a:r>
              <a:rPr lang="zh-TW" altLang="en-US" sz="1200" dirty="0">
                <a:solidFill>
                  <a:srgbClr val="1A1A1A"/>
                </a:solidFill>
                <a:latin typeface="微軟正黑體" panose="020B0604030504040204" pitchFamily="34" charset="-120"/>
                <a:ea typeface="微軟正黑體" panose="020B0604030504040204" pitchFamily="34" charset="-120"/>
              </a:rPr>
              <a:t>估計的線性模型中添加特徵，</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的值可能會增加或保持不變，但永遠不會減少。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rgbClr val="1A1A1A"/>
                </a:solidFill>
                <a:latin typeface="微軟正黑體" panose="020B0604030504040204" pitchFamily="34" charset="-120"/>
                <a:ea typeface="微軟正黑體" panose="020B0604030504040204" pitchFamily="34" charset="-120"/>
              </a:rPr>
              <a:t>調整 </a:t>
            </a: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，它會額外懲罰添加對預測目標無用的特徵。如果新增功能導致的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增加不夠顯著，則調整後的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值會減少。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p:txBody>
      </p:sp>
      <p:sp>
        <p:nvSpPr>
          <p:cNvPr id="29" name="矩形: 圓角 28">
            <a:extLst>
              <a:ext uri="{FF2B5EF4-FFF2-40B4-BE49-F238E27FC236}">
                <a16:creationId xmlns:a16="http://schemas.microsoft.com/office/drawing/2014/main" id="{31A6701F-3B0F-496D-8A07-24046F98CDF4}"/>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Key point</a:t>
            </a:r>
          </a:p>
        </p:txBody>
      </p:sp>
    </p:spTree>
    <p:extLst>
      <p:ext uri="{BB962C8B-B14F-4D97-AF65-F5344CB8AC3E}">
        <p14:creationId xmlns:p14="http://schemas.microsoft.com/office/powerpoint/2010/main" val="34182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TW" sz="1200" b="1" dirty="0">
                <a:solidFill>
                  <a:srgbClr val="D8D8D8">
                    <a:lumMod val="10000"/>
                  </a:srgbClr>
                </a:solidFill>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31395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Root Mean Squared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D5099407-10CA-404A-829A-FD341A9E51B1}"/>
              </a:ext>
            </a:extLst>
          </p:cNvPr>
          <p:cNvSpPr/>
          <p:nvPr/>
        </p:nvSpPr>
        <p:spPr>
          <a:xfrm>
            <a:off x="6098988"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Mean absolute error </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Mean Square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2543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3" name="圖片 12">
            <a:extLst>
              <a:ext uri="{FF2B5EF4-FFF2-40B4-BE49-F238E27FC236}">
                <a16:creationId xmlns:a16="http://schemas.microsoft.com/office/drawing/2014/main" id="{444DD883-AE70-4346-A081-880AD725E354}"/>
              </a:ext>
            </a:extLst>
          </p:cNvPr>
          <p:cNvPicPr>
            <a:picLocks noChangeAspect="1"/>
          </p:cNvPicPr>
          <p:nvPr/>
        </p:nvPicPr>
        <p:blipFill>
          <a:blip r:embed="rId3"/>
          <a:stretch>
            <a:fillRect/>
          </a:stretch>
        </p:blipFill>
        <p:spPr>
          <a:xfrm>
            <a:off x="454469" y="2691897"/>
            <a:ext cx="2521813" cy="443130"/>
          </a:xfrm>
          <a:prstGeom prst="rect">
            <a:avLst/>
          </a:prstGeom>
        </p:spPr>
      </p:pic>
      <p:sp>
        <p:nvSpPr>
          <p:cNvPr id="20" name="矩形 19">
            <a:extLst>
              <a:ext uri="{FF2B5EF4-FFF2-40B4-BE49-F238E27FC236}">
                <a16:creationId xmlns:a16="http://schemas.microsoft.com/office/drawing/2014/main" id="{0FD75F6A-F3AA-4A3C-B20F-EE4DD8A1CD96}"/>
              </a:ext>
            </a:extLst>
          </p:cNvPr>
          <p:cNvSpPr/>
          <p:nvPr/>
        </p:nvSpPr>
        <p:spPr>
          <a:xfrm>
            <a:off x="537882" y="3666583"/>
            <a:ext cx="2537011" cy="2308324"/>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使用平均值（而不是總和）來保持指標獨立於資料集大小。</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由於殘差是平方的，</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對異常值會施加明顯更重的懲罰。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是尺度相關度量的一個範例，即誤差以基礎資料的單位表示（即使實際上需要平方根才能在相同尺度上表示）。因此，此類指標不能用於比較不同資料集之間的效能。</a:t>
            </a:r>
          </a:p>
        </p:txBody>
      </p:sp>
      <p:sp>
        <p:nvSpPr>
          <p:cNvPr id="21" name="矩形 20">
            <a:extLst>
              <a:ext uri="{FF2B5EF4-FFF2-40B4-BE49-F238E27FC236}">
                <a16:creationId xmlns:a16="http://schemas.microsoft.com/office/drawing/2014/main" id="{8BB6C96C-A856-490B-8DF2-5863480A2A0D}"/>
              </a:ext>
            </a:extLst>
          </p:cNvPr>
          <p:cNvSpPr/>
          <p:nvPr/>
        </p:nvSpPr>
        <p:spPr>
          <a:xfrm>
            <a:off x="3349811" y="3666583"/>
            <a:ext cx="2537011" cy="646331"/>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與目標的範圍相同，但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為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實際上並不意味著您平均偏離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個單位。</a:t>
            </a:r>
          </a:p>
        </p:txBody>
      </p:sp>
      <p:sp>
        <p:nvSpPr>
          <p:cNvPr id="22" name="矩形 21">
            <a:extLst>
              <a:ext uri="{FF2B5EF4-FFF2-40B4-BE49-F238E27FC236}">
                <a16:creationId xmlns:a16="http://schemas.microsoft.com/office/drawing/2014/main" id="{0955EEF1-BC88-43EB-983F-27FCA5FEF2B0}"/>
              </a:ext>
            </a:extLst>
          </p:cNvPr>
          <p:cNvSpPr/>
          <p:nvPr/>
        </p:nvSpPr>
        <p:spPr>
          <a:xfrm>
            <a:off x="6161740" y="3666583"/>
            <a:ext cx="2537011" cy="2677656"/>
          </a:xfrm>
          <a:prstGeom prst="rect">
            <a:avLst/>
          </a:prstGeom>
        </p:spPr>
        <p:txBody>
          <a:bodyPr wrap="square">
            <a:spAutoFit/>
          </a:bodyPr>
          <a:lstStyle/>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由於缺乏平方，度量以與目標變數相同的比例表示，從而更容易解釋。</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所有錯誤都會得到同等對待，因此此指標對於異常值具有穩健性。</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絕對值忽略了誤差的方向，因此低估</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高估。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由於公式包含絕對值，</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不容易微分。</a:t>
            </a:r>
          </a:p>
          <a:p>
            <a:br>
              <a:rPr lang="zh-TW" altLang="en-US" sz="1200" dirty="0"/>
            </a:b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87A986AD-5BC8-41E5-AB58-84C13EA995EF}"/>
              </a:ext>
            </a:extLst>
          </p:cNvPr>
          <p:cNvPicPr>
            <a:picLocks noChangeAspect="1"/>
          </p:cNvPicPr>
          <p:nvPr/>
        </p:nvPicPr>
        <p:blipFill>
          <a:blip r:embed="rId4"/>
          <a:stretch>
            <a:fillRect/>
          </a:stretch>
        </p:blipFill>
        <p:spPr>
          <a:xfrm>
            <a:off x="3426800" y="2696930"/>
            <a:ext cx="2391294" cy="459608"/>
          </a:xfrm>
          <a:prstGeom prst="rect">
            <a:avLst/>
          </a:prstGeom>
        </p:spPr>
      </p:pic>
      <p:pic>
        <p:nvPicPr>
          <p:cNvPr id="18" name="圖片 17">
            <a:extLst>
              <a:ext uri="{FF2B5EF4-FFF2-40B4-BE49-F238E27FC236}">
                <a16:creationId xmlns:a16="http://schemas.microsoft.com/office/drawing/2014/main" id="{9578FD04-AEB5-4287-BDDD-6FF82A34963F}"/>
              </a:ext>
            </a:extLst>
          </p:cNvPr>
          <p:cNvPicPr>
            <a:picLocks noChangeAspect="1"/>
          </p:cNvPicPr>
          <p:nvPr/>
        </p:nvPicPr>
        <p:blipFill>
          <a:blip r:embed="rId5"/>
          <a:stretch>
            <a:fillRect/>
          </a:stretch>
        </p:blipFill>
        <p:spPr>
          <a:xfrm>
            <a:off x="6362503" y="2765300"/>
            <a:ext cx="2153968" cy="356569"/>
          </a:xfrm>
          <a:prstGeom prst="rect">
            <a:avLst/>
          </a:prstGeom>
        </p:spPr>
      </p:pic>
      <p:cxnSp>
        <p:nvCxnSpPr>
          <p:cNvPr id="28" name="直線接點 27">
            <a:extLst>
              <a:ext uri="{FF2B5EF4-FFF2-40B4-BE49-F238E27FC236}">
                <a16:creationId xmlns:a16="http://schemas.microsoft.com/office/drawing/2014/main" id="{895E9239-AEEC-49F4-973E-FC1E32E3AADB}"/>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9" name="文字方塊 28">
            <a:extLst>
              <a:ext uri="{FF2B5EF4-FFF2-40B4-BE49-F238E27FC236}">
                <a16:creationId xmlns:a16="http://schemas.microsoft.com/office/drawing/2014/main" id="{310031EE-48D0-4AF2-81C0-B84EE58AB669}"/>
              </a:ext>
            </a:extLst>
          </p:cNvPr>
          <p:cNvSpPr txBox="1"/>
          <p:nvPr/>
        </p:nvSpPr>
        <p:spPr>
          <a:xfrm>
            <a:off x="8875059" y="2352981"/>
            <a:ext cx="3128682" cy="3416320"/>
          </a:xfrm>
          <a:prstGeom prst="rect">
            <a:avLst/>
          </a:prstGeom>
          <a:solidFill>
            <a:srgbClr val="FFC000"/>
          </a:solidFill>
        </p:spPr>
        <p:txBody>
          <a:bodyPr wrap="square" rtlCol="0">
            <a:spAutoFit/>
          </a:bodyPr>
          <a:lstStyle/>
          <a:p>
            <a:r>
              <a:rPr lang="zh-TW" altLang="en-US" sz="1200" dirty="0">
                <a:solidFill>
                  <a:schemeClr val="accent6">
                    <a:lumMod val="10000"/>
                  </a:schemeClr>
                </a:solidFill>
              </a:rPr>
              <a:t>與大多數數據科學問題一樣，沒有單一的最佳指標來評估迴歸模型的表現。為用例選擇的指標將取決於用於訓練模型的資料、您試圖幫助的業務範疇等等。</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因此，您可能經常使用單一指標來訓練模型（最佳化的指標），但在向利害關係人報告時，資料科學家通常會提供一系列指標。</a:t>
            </a:r>
            <a:endParaRPr lang="en-US" altLang="zh-TW" sz="1200" dirty="0">
              <a:solidFill>
                <a:schemeClr val="accent6">
                  <a:lumMod val="10000"/>
                </a:schemeClr>
              </a:solidFill>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思考面向</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您預期資料集中會出現頻繁的異常值嗎？如果是這樣，您想如何解釋它們？</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企業是否偏好高估或低估？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您想要一個與比例相關的指標還是與比例無關的指標？</a:t>
            </a: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0" name="矩形: 圓角 29">
            <a:extLst>
              <a:ext uri="{FF2B5EF4-FFF2-40B4-BE49-F238E27FC236}">
                <a16:creationId xmlns:a16="http://schemas.microsoft.com/office/drawing/2014/main" id="{5C735595-28C7-4B79-B26F-5E121BB87D66}"/>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何時使用每個評估指標</a:t>
            </a:r>
          </a:p>
        </p:txBody>
      </p:sp>
    </p:spTree>
    <p:extLst>
      <p:ext uri="{BB962C8B-B14F-4D97-AF65-F5344CB8AC3E}">
        <p14:creationId xmlns:p14="http://schemas.microsoft.com/office/powerpoint/2010/main" val="3643695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K-Nearest Neighbors (K-NN)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Logistic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Support Vector Machine (SVM)</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Kernel SVM</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Naive Bayes</a:t>
            </a:r>
          </a:p>
        </p:txBody>
      </p:sp>
      <p:sp>
        <p:nvSpPr>
          <p:cNvPr id="30" name="矩形 29">
            <a:extLst>
              <a:ext uri="{FF2B5EF4-FFF2-40B4-BE49-F238E27FC236}">
                <a16:creationId xmlns:a16="http://schemas.microsoft.com/office/drawing/2014/main" id="{3BAF3722-37CA-A401-45D6-2FE3229E3AF0}"/>
              </a:ext>
            </a:extLst>
          </p:cNvPr>
          <p:cNvSpPr/>
          <p:nvPr/>
        </p:nvSpPr>
        <p:spPr>
          <a:xfrm>
            <a:off x="6093281"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0C316331-9393-0F6A-5C97-D7451B8BC14E}"/>
              </a:ext>
            </a:extLst>
          </p:cNvPr>
          <p:cNvSpPr/>
          <p:nvPr/>
        </p:nvSpPr>
        <p:spPr>
          <a:xfrm>
            <a:off x="6093281"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2" name="標題 3">
            <a:extLst>
              <a:ext uri="{FF2B5EF4-FFF2-40B4-BE49-F238E27FC236}">
                <a16:creationId xmlns:a16="http://schemas.microsoft.com/office/drawing/2014/main" id="{23C34074-ABC6-D7BB-1E07-8C56F259644C}"/>
              </a:ext>
            </a:extLst>
          </p:cNvPr>
          <p:cNvSpPr txBox="1">
            <a:spLocks/>
          </p:cNvSpPr>
          <p:nvPr/>
        </p:nvSpPr>
        <p:spPr bwMode="auto">
          <a:xfrm>
            <a:off x="7145499"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Random Forest Classification</a:t>
            </a:r>
          </a:p>
        </p:txBody>
      </p:sp>
      <p:sp>
        <p:nvSpPr>
          <p:cNvPr id="33" name="標題 3">
            <a:extLst>
              <a:ext uri="{FF2B5EF4-FFF2-40B4-BE49-F238E27FC236}">
                <a16:creationId xmlns:a16="http://schemas.microsoft.com/office/drawing/2014/main" id="{20BF37B0-4880-78F2-50D1-E68A0D8A9FF4}"/>
              </a:ext>
            </a:extLst>
          </p:cNvPr>
          <p:cNvSpPr txBox="1">
            <a:spLocks/>
          </p:cNvSpPr>
          <p:nvPr/>
        </p:nvSpPr>
        <p:spPr bwMode="auto">
          <a:xfrm>
            <a:off x="7145499"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Decision Tree Classification</a:t>
            </a:r>
          </a:p>
        </p:txBody>
      </p:sp>
      <p:sp>
        <p:nvSpPr>
          <p:cNvPr id="34" name="矩形 33">
            <a:extLst>
              <a:ext uri="{FF2B5EF4-FFF2-40B4-BE49-F238E27FC236}">
                <a16:creationId xmlns:a16="http://schemas.microsoft.com/office/drawing/2014/main" id="{50625071-BEB5-F2F5-2FB6-089F4F78E1E9}"/>
              </a:ext>
            </a:extLst>
          </p:cNvPr>
          <p:cNvSpPr/>
          <p:nvPr/>
        </p:nvSpPr>
        <p:spPr>
          <a:xfrm>
            <a:off x="6093281"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08</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5" name="標題 3">
            <a:extLst>
              <a:ext uri="{FF2B5EF4-FFF2-40B4-BE49-F238E27FC236}">
                <a16:creationId xmlns:a16="http://schemas.microsoft.com/office/drawing/2014/main" id="{290489FC-305D-732E-915E-73813F54C6D2}"/>
              </a:ext>
            </a:extLst>
          </p:cNvPr>
          <p:cNvSpPr txBox="1">
            <a:spLocks/>
          </p:cNvSpPr>
          <p:nvPr/>
        </p:nvSpPr>
        <p:spPr bwMode="auto">
          <a:xfrm>
            <a:off x="7145499"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29212444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842851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73933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假如你現在是一位保險業務員，為了幫助業績成長你可能會考慮以下</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923330"/>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甚麼樣條件的人最可能買實支實付醫療險</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有哪些因素會影響購買意願？</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探討會不會買是一種分類問題</a:t>
            </a:r>
          </a:p>
        </p:txBody>
      </p:sp>
      <p:grpSp>
        <p:nvGrpSpPr>
          <p:cNvPr id="6" name="群組 5">
            <a:extLst>
              <a:ext uri="{FF2B5EF4-FFF2-40B4-BE49-F238E27FC236}">
                <a16:creationId xmlns:a16="http://schemas.microsoft.com/office/drawing/2014/main" id="{4334522F-F4DB-4FB9-9FAE-40EDBEFBFFAC}"/>
              </a:ext>
            </a:extLst>
          </p:cNvPr>
          <p:cNvGrpSpPr/>
          <p:nvPr/>
        </p:nvGrpSpPr>
        <p:grpSpPr>
          <a:xfrm>
            <a:off x="1631504" y="3933056"/>
            <a:ext cx="2580802" cy="822285"/>
            <a:chOff x="9120336" y="1700808"/>
            <a:chExt cx="2580802" cy="822285"/>
          </a:xfrm>
        </p:grpSpPr>
        <p:sp>
          <p:nvSpPr>
            <p:cNvPr id="16" name="文字方塊 15">
              <a:extLst>
                <a:ext uri="{FF2B5EF4-FFF2-40B4-BE49-F238E27FC236}">
                  <a16:creationId xmlns:a16="http://schemas.microsoft.com/office/drawing/2014/main" id="{A1116709-184F-469C-A714-BC5D402B2BD4}"/>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方塊 16">
              <a:extLst>
                <a:ext uri="{FF2B5EF4-FFF2-40B4-BE49-F238E27FC236}">
                  <a16:creationId xmlns:a16="http://schemas.microsoft.com/office/drawing/2014/main" id="{A9AC3D54-DBA3-4702-8CA8-E95F6AFA412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E589F4A2-F464-4F12-8B37-8E19B108922D}"/>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3F01F8FA-8765-4875-ADB0-75531807F1D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2" name="Picture 2" descr="Middle age - Free marketing icons">
              <a:extLst>
                <a:ext uri="{FF2B5EF4-FFF2-40B4-BE49-F238E27FC236}">
                  <a16:creationId xmlns:a16="http://schemas.microsoft.com/office/drawing/2014/main" id="{7E3E2696-FC5C-4ECE-AAA0-611F1653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336" y="1700808"/>
              <a:ext cx="562913" cy="5629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ncome - Free business icons">
              <a:extLst>
                <a:ext uri="{FF2B5EF4-FFF2-40B4-BE49-F238E27FC236}">
                  <a16:creationId xmlns:a16="http://schemas.microsoft.com/office/drawing/2014/main" id="{D8B40BFF-40E9-4149-AF8E-05ED4BCA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02" y="1748260"/>
              <a:ext cx="515462" cy="5154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Education - Free education icons">
              <a:extLst>
                <a:ext uri="{FF2B5EF4-FFF2-40B4-BE49-F238E27FC236}">
                  <a16:creationId xmlns:a16="http://schemas.microsoft.com/office/drawing/2014/main" id="{EA72BCE2-EC80-4EF6-912F-077FAE3CC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2447" y="1700808"/>
              <a:ext cx="657816" cy="65781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Family Special Lineal color icon">
              <a:extLst>
                <a:ext uri="{FF2B5EF4-FFF2-40B4-BE49-F238E27FC236}">
                  <a16:creationId xmlns:a16="http://schemas.microsoft.com/office/drawing/2014/main" id="{F0C691F8-A95D-4680-B499-3F20B98D9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1672" y="1748260"/>
              <a:ext cx="521967" cy="521967"/>
            </a:xfrm>
            <a:prstGeom prst="rect">
              <a:avLst/>
            </a:prstGeom>
            <a:noFill/>
            <a:extLst>
              <a:ext uri="{909E8E84-426E-40DD-AFC4-6F175D3DCCD1}">
                <a14:hiddenFill xmlns:a14="http://schemas.microsoft.com/office/drawing/2010/main">
                  <a:solidFill>
                    <a:srgbClr val="FFFFFF"/>
                  </a:solidFill>
                </a14:hiddenFill>
              </a:ext>
            </a:extLst>
          </p:spPr>
        </p:pic>
      </p:grpSp>
      <p:pic>
        <p:nvPicPr>
          <p:cNvPr id="26626" name="Picture 2" descr="醫療險】實支實付@ 保險停看聽:: 痞客邦::">
            <a:extLst>
              <a:ext uri="{FF2B5EF4-FFF2-40B4-BE49-F238E27FC236}">
                <a16:creationId xmlns:a16="http://schemas.microsoft.com/office/drawing/2014/main" id="{97C97F5D-047E-40CF-992B-D4756C984F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128" y="2204864"/>
            <a:ext cx="3505572" cy="35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1074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透過條件機率影響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Y</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是或否</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1">
            <a:extLst>
              <a:ext uri="{FF2B5EF4-FFF2-40B4-BE49-F238E27FC236}">
                <a16:creationId xmlns:a16="http://schemas.microsoft.com/office/drawing/2014/main" id="{8D5287BD-C431-4999-B02A-21998C531481}"/>
              </a:ext>
            </a:extLst>
          </p:cNvPr>
          <p:cNvGraphicFramePr>
            <a:graphicFrameLocks noGrp="1"/>
          </p:cNvGraphicFramePr>
          <p:nvPr/>
        </p:nvGraphicFramePr>
        <p:xfrm>
          <a:off x="2010833" y="3287449"/>
          <a:ext cx="5041900" cy="2376747"/>
        </p:xfrm>
        <a:graphic>
          <a:graphicData uri="http://schemas.openxmlformats.org/drawingml/2006/table">
            <a:tbl>
              <a:tblPr/>
              <a:tblGrid>
                <a:gridCol w="690967">
                  <a:extLst>
                    <a:ext uri="{9D8B030D-6E8A-4147-A177-3AD203B41FA5}">
                      <a16:colId xmlns:a16="http://schemas.microsoft.com/office/drawing/2014/main" val="1060844365"/>
                    </a:ext>
                  </a:extLst>
                </a:gridCol>
                <a:gridCol w="1468305">
                  <a:extLst>
                    <a:ext uri="{9D8B030D-6E8A-4147-A177-3AD203B41FA5}">
                      <a16:colId xmlns:a16="http://schemas.microsoft.com/office/drawing/2014/main" val="2065155602"/>
                    </a:ext>
                  </a:extLst>
                </a:gridCol>
                <a:gridCol w="1108426">
                  <a:extLst>
                    <a:ext uri="{9D8B030D-6E8A-4147-A177-3AD203B41FA5}">
                      <a16:colId xmlns:a16="http://schemas.microsoft.com/office/drawing/2014/main" val="2677933172"/>
                    </a:ext>
                  </a:extLst>
                </a:gridCol>
                <a:gridCol w="748548">
                  <a:extLst>
                    <a:ext uri="{9D8B030D-6E8A-4147-A177-3AD203B41FA5}">
                      <a16:colId xmlns:a16="http://schemas.microsoft.com/office/drawing/2014/main" val="3986145828"/>
                    </a:ext>
                  </a:extLst>
                </a:gridCol>
                <a:gridCol w="1025654">
                  <a:extLst>
                    <a:ext uri="{9D8B030D-6E8A-4147-A177-3AD203B41FA5}">
                      <a16:colId xmlns:a16="http://schemas.microsoft.com/office/drawing/2014/main" val="596919157"/>
                    </a:ext>
                  </a:extLst>
                </a:gridCol>
              </a:tblGrid>
              <a:tr h="264083">
                <a:tc>
                  <a:txBody>
                    <a:bodyPr/>
                    <a:lstStyle/>
                    <a:p>
                      <a:pPr algn="l" fontAlgn="b"/>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工作是否需要</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年薪多少</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已婚</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4286427658"/>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65360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437751"/>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700252"/>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709945"/>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486623"/>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7122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735290"/>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593341"/>
                  </a:ext>
                </a:extLst>
              </a:tr>
            </a:tbl>
          </a:graphicData>
        </a:graphic>
      </p:graphicFrame>
      <p:sp>
        <p:nvSpPr>
          <p:cNvPr id="8" name="矩形 7">
            <a:extLst>
              <a:ext uri="{FF2B5EF4-FFF2-40B4-BE49-F238E27FC236}">
                <a16:creationId xmlns:a16="http://schemas.microsoft.com/office/drawing/2014/main" id="{2A2EE45C-0119-4C32-8027-2FCBDFB6845F}"/>
              </a:ext>
            </a:extLst>
          </p:cNvPr>
          <p:cNvSpPr/>
          <p:nvPr/>
        </p:nvSpPr>
        <p:spPr>
          <a:xfrm>
            <a:off x="1921933" y="3547533"/>
            <a:ext cx="5232400" cy="533400"/>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矩形 17">
            <a:extLst>
              <a:ext uri="{FF2B5EF4-FFF2-40B4-BE49-F238E27FC236}">
                <a16:creationId xmlns:a16="http://schemas.microsoft.com/office/drawing/2014/main" id="{3E8653ED-CD31-4650-8DB2-3B9D1D9F5BD1}"/>
              </a:ext>
            </a:extLst>
          </p:cNvPr>
          <p:cNvSpPr/>
          <p:nvPr/>
        </p:nvSpPr>
        <p:spPr>
          <a:xfrm>
            <a:off x="1921933" y="4334933"/>
            <a:ext cx="5232400" cy="10922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B34F4091-7D40-48BB-90DD-561267FF1E17}"/>
              </a:ext>
            </a:extLst>
          </p:cNvPr>
          <p:cNvSpPr/>
          <p:nvPr/>
        </p:nvSpPr>
        <p:spPr>
          <a:xfrm>
            <a:off x="7696200" y="3522133"/>
            <a:ext cx="2683933" cy="558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完全相同的條件，有不同購買意願</a:t>
            </a:r>
          </a:p>
        </p:txBody>
      </p:sp>
      <p:sp>
        <p:nvSpPr>
          <p:cNvPr id="20" name="矩形 19">
            <a:extLst>
              <a:ext uri="{FF2B5EF4-FFF2-40B4-BE49-F238E27FC236}">
                <a16:creationId xmlns:a16="http://schemas.microsoft.com/office/drawing/2014/main" id="{E50E2DE8-20A2-48FB-A88E-756D2B51ABF9}"/>
              </a:ext>
            </a:extLst>
          </p:cNvPr>
          <p:cNvSpPr/>
          <p:nvPr/>
        </p:nvSpPr>
        <p:spPr>
          <a:xfrm>
            <a:off x="7696200" y="4317999"/>
            <a:ext cx="2683933" cy="10837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4, 5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5, 6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6, 7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X3</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5B62FB92-2591-4A34-911A-E9705BD1AAB0}"/>
              </a:ext>
            </a:extLst>
          </p:cNvPr>
          <p:cNvSpPr/>
          <p:nvPr/>
        </p:nvSpPr>
        <p:spPr>
          <a:xfrm>
            <a:off x="2285486" y="1872734"/>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羅吉斯回歸本質就是條件機率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透過多種條件的是與否決定輸出的可能性</a:t>
            </a:r>
          </a:p>
        </p:txBody>
      </p:sp>
      <p:sp>
        <p:nvSpPr>
          <p:cNvPr id="11" name="矩形 10">
            <a:extLst>
              <a:ext uri="{FF2B5EF4-FFF2-40B4-BE49-F238E27FC236}">
                <a16:creationId xmlns:a16="http://schemas.microsoft.com/office/drawing/2014/main" id="{5459B937-121C-4ED9-BF48-CAD59368708E}"/>
              </a:ext>
            </a:extLst>
          </p:cNvPr>
          <p:cNvSpPr/>
          <p:nvPr/>
        </p:nvSpPr>
        <p:spPr>
          <a:xfrm>
            <a:off x="5718926" y="1906600"/>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P(Y=1 | X1 =1, X2 &gt; 50w, X3=1)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580A69FC-691C-442D-B519-0646C073AB3B}"/>
              </a:ext>
            </a:extLst>
          </p:cNvPr>
          <p:cNvSpPr/>
          <p:nvPr/>
        </p:nvSpPr>
        <p:spPr>
          <a:xfrm>
            <a:off x="68918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工作需要</a:t>
            </a:r>
          </a:p>
        </p:txBody>
      </p:sp>
      <p:sp>
        <p:nvSpPr>
          <p:cNvPr id="31" name="矩形 30">
            <a:extLst>
              <a:ext uri="{FF2B5EF4-FFF2-40B4-BE49-F238E27FC236}">
                <a16:creationId xmlns:a16="http://schemas.microsoft.com/office/drawing/2014/main" id="{2D7F2772-74DE-42DA-82E4-0AE37B85B7BD}"/>
              </a:ext>
            </a:extLst>
          </p:cNvPr>
          <p:cNvSpPr/>
          <p:nvPr/>
        </p:nvSpPr>
        <p:spPr>
          <a:xfrm>
            <a:off x="7848601"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年薪大於</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萬</a:t>
            </a:r>
          </a:p>
        </p:txBody>
      </p:sp>
      <p:sp>
        <p:nvSpPr>
          <p:cNvPr id="32" name="矩形 31">
            <a:extLst>
              <a:ext uri="{FF2B5EF4-FFF2-40B4-BE49-F238E27FC236}">
                <a16:creationId xmlns:a16="http://schemas.microsoft.com/office/drawing/2014/main" id="{2FE98204-B238-4FC7-BE9A-BAAEEAD38623}"/>
              </a:ext>
            </a:extLst>
          </p:cNvPr>
          <p:cNvSpPr/>
          <p:nvPr/>
        </p:nvSpPr>
        <p:spPr>
          <a:xfrm>
            <a:off x="87460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已婚</a:t>
            </a:r>
          </a:p>
        </p:txBody>
      </p:sp>
    </p:spTree>
    <p:extLst>
      <p:ext uri="{BB962C8B-B14F-4D97-AF65-F5344CB8AC3E}">
        <p14:creationId xmlns:p14="http://schemas.microsoft.com/office/powerpoint/2010/main" val="1613490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機率模型：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邏輯回歸是一種監督學習算法，主要用於處理二元分類問題。它通過非線性轉換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(sigmoid, 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型函數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，將特徵空間中的數據點映射到一個介於</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之間的機率值。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邏輯回歸旨在找到一條最佳的決策邊界，這條邊界可以將類別有效地分開。在特徵空間中，這通常表現為一條線或超平面。當特徵線性可分時，算法將尋找一個超平面，使得兩類數據點在此邊界的兩側。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邏輯回歸使用對數損失函數（也稱為交叉熵損失），來量化模型預測與實際數據之間的差異。當模型的預測值與實際的標籤越接近時，對數損失越小。這個損失函數鼓勵模型精準地預測正確的類別概率。</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1" name="圖片 10">
            <a:extLst>
              <a:ext uri="{FF2B5EF4-FFF2-40B4-BE49-F238E27FC236}">
                <a16:creationId xmlns:a16="http://schemas.microsoft.com/office/drawing/2014/main" id="{6D5C41AD-2624-4E1F-9815-C581B269B62A}"/>
              </a:ext>
            </a:extLst>
          </p:cNvPr>
          <p:cNvPicPr>
            <a:picLocks noChangeAspect="1"/>
          </p:cNvPicPr>
          <p:nvPr/>
        </p:nvPicPr>
        <p:blipFill>
          <a:blip r:embed="rId3"/>
          <a:stretch>
            <a:fillRect/>
          </a:stretch>
        </p:blipFill>
        <p:spPr>
          <a:xfrm>
            <a:off x="6672064" y="2132856"/>
            <a:ext cx="4752528" cy="3684652"/>
          </a:xfrm>
          <a:prstGeom prst="rect">
            <a:avLst/>
          </a:prstGeom>
        </p:spPr>
      </p:pic>
      <p:pic>
        <p:nvPicPr>
          <p:cNvPr id="15" name="圖片 14">
            <a:extLst>
              <a:ext uri="{FF2B5EF4-FFF2-40B4-BE49-F238E27FC236}">
                <a16:creationId xmlns:a16="http://schemas.microsoft.com/office/drawing/2014/main" id="{74B941DA-603D-412A-A5FB-66E9E15E87A2}"/>
              </a:ext>
            </a:extLst>
          </p:cNvPr>
          <p:cNvPicPr>
            <a:picLocks noChangeAspect="1"/>
          </p:cNvPicPr>
          <p:nvPr/>
        </p:nvPicPr>
        <p:blipFill rotWithShape="1">
          <a:blip r:embed="rId4"/>
          <a:srcRect l="19914" t="18889" r="20256" b="23651"/>
          <a:stretch/>
        </p:blipFill>
        <p:spPr>
          <a:xfrm>
            <a:off x="6168008" y="2564904"/>
            <a:ext cx="720080" cy="744768"/>
          </a:xfrm>
          <a:prstGeom prst="rect">
            <a:avLst/>
          </a:prstGeom>
        </p:spPr>
      </p:pic>
      <p:sp>
        <p:nvSpPr>
          <p:cNvPr id="19" name="文字方塊 18">
            <a:extLst>
              <a:ext uri="{FF2B5EF4-FFF2-40B4-BE49-F238E27FC236}">
                <a16:creationId xmlns:a16="http://schemas.microsoft.com/office/drawing/2014/main" id="{62F9A9CD-31BF-4456-AFB8-4B32529A0201}"/>
              </a:ext>
            </a:extLst>
          </p:cNvPr>
          <p:cNvSpPr txBox="1"/>
          <p:nvPr/>
        </p:nvSpPr>
        <p:spPr>
          <a:xfrm>
            <a:off x="6816080" y="1916832"/>
            <a:ext cx="8803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買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不買</a:t>
            </a:r>
          </a:p>
        </p:txBody>
      </p:sp>
      <p:grpSp>
        <p:nvGrpSpPr>
          <p:cNvPr id="26" name="群組 25">
            <a:extLst>
              <a:ext uri="{FF2B5EF4-FFF2-40B4-BE49-F238E27FC236}">
                <a16:creationId xmlns:a16="http://schemas.microsoft.com/office/drawing/2014/main" id="{6E82BC39-4D5D-4A68-8D4C-2E16E956CAF5}"/>
              </a:ext>
            </a:extLst>
          </p:cNvPr>
          <p:cNvGrpSpPr/>
          <p:nvPr/>
        </p:nvGrpSpPr>
        <p:grpSpPr>
          <a:xfrm>
            <a:off x="8798023" y="1937875"/>
            <a:ext cx="1571025" cy="590568"/>
            <a:chOff x="6240016" y="2852936"/>
            <a:chExt cx="2384040" cy="896190"/>
          </a:xfrm>
        </p:grpSpPr>
        <p:sp>
          <p:nvSpPr>
            <p:cNvPr id="30" name="文字方塊 29">
              <a:extLst>
                <a:ext uri="{FF2B5EF4-FFF2-40B4-BE49-F238E27FC236}">
                  <a16:creationId xmlns:a16="http://schemas.microsoft.com/office/drawing/2014/main" id="{ED42C6B3-B85C-4543-92B1-F223DBFEAE81}"/>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D8CECA4A-263A-40E7-95D5-C3D5E1F03C5A}"/>
                </a:ext>
              </a:extLst>
            </p:cNvPr>
            <p:cNvPicPr>
              <a:picLocks noChangeAspect="1"/>
            </p:cNvPicPr>
            <p:nvPr/>
          </p:nvPicPr>
          <p:blipFill rotWithShape="1">
            <a:blip r:embed="rId4"/>
            <a:srcRect l="19914" t="18889" r="20256" b="23651"/>
            <a:stretch/>
          </p:blipFill>
          <p:spPr>
            <a:xfrm>
              <a:off x="6240016" y="2852936"/>
              <a:ext cx="866483" cy="896190"/>
            </a:xfrm>
            <a:prstGeom prst="rect">
              <a:avLst/>
            </a:prstGeom>
          </p:spPr>
        </p:pic>
        <p:pic>
          <p:nvPicPr>
            <p:cNvPr id="33" name="Picture 2" descr="Middle age - Free marketing icons">
              <a:extLst>
                <a:ext uri="{FF2B5EF4-FFF2-40B4-BE49-F238E27FC236}">
                  <a16:creationId xmlns:a16="http://schemas.microsoft.com/office/drawing/2014/main" id="{5168E13C-A0E8-4FC1-9E12-00C9D24B7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字方塊 1">
            <a:extLst>
              <a:ext uri="{FF2B5EF4-FFF2-40B4-BE49-F238E27FC236}">
                <a16:creationId xmlns:a16="http://schemas.microsoft.com/office/drawing/2014/main" id="{E6A9C4B1-33C8-48D2-883B-A9D3A33B0730}"/>
              </a:ext>
            </a:extLst>
          </p:cNvPr>
          <p:cNvSpPr txBox="1"/>
          <p:nvPr/>
        </p:nvSpPr>
        <p:spPr>
          <a:xfrm>
            <a:off x="9878144" y="2513938"/>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20696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Comparing LR and Logistic Models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37" name="直線單箭頭接點 36">
            <a:extLst>
              <a:ext uri="{FF2B5EF4-FFF2-40B4-BE49-F238E27FC236}">
                <a16:creationId xmlns:a16="http://schemas.microsoft.com/office/drawing/2014/main" id="{1EDC4F66-6E21-40FE-A919-B8A3CA410CDD}"/>
              </a:ext>
            </a:extLst>
          </p:cNvPr>
          <p:cNvCxnSpPr>
            <a:cxnSpLocks/>
          </p:cNvCxnSpPr>
          <p:nvPr/>
        </p:nvCxnSpPr>
        <p:spPr>
          <a:xfrm flipV="1">
            <a:off x="1415480"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6A0F5B2-BC33-45E9-8521-C5BDB3FCAA40}"/>
              </a:ext>
            </a:extLst>
          </p:cNvPr>
          <p:cNvSpPr/>
          <p:nvPr/>
        </p:nvSpPr>
        <p:spPr>
          <a:xfrm>
            <a:off x="4583832"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1" name="矩形 40">
            <a:extLst>
              <a:ext uri="{FF2B5EF4-FFF2-40B4-BE49-F238E27FC236}">
                <a16:creationId xmlns:a16="http://schemas.microsoft.com/office/drawing/2014/main" id="{DE50C7D4-7A24-4F54-91C7-E15A29D5699C}"/>
              </a:ext>
            </a:extLst>
          </p:cNvPr>
          <p:cNvSpPr/>
          <p:nvPr/>
        </p:nvSpPr>
        <p:spPr>
          <a:xfrm>
            <a:off x="1487488" y="2852936"/>
            <a:ext cx="2658100"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1. 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估計機率可能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&lt;</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0 or &gt; 1</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2FE506F7-599F-4C40-BBB8-E695C5DE3CC3}"/>
              </a:ext>
            </a:extLst>
          </p:cNvPr>
          <p:cNvSpPr/>
          <p:nvPr/>
        </p:nvSpPr>
        <p:spPr>
          <a:xfrm>
            <a:off x="3215680" y="4221088"/>
            <a:ext cx="2122697"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2. LR:</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無法捕捉預估門檻</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pic>
        <p:nvPicPr>
          <p:cNvPr id="43" name="圖片 42">
            <a:extLst>
              <a:ext uri="{FF2B5EF4-FFF2-40B4-BE49-F238E27FC236}">
                <a16:creationId xmlns:a16="http://schemas.microsoft.com/office/drawing/2014/main" id="{5EAA6EFF-F5E4-463D-B780-360E6ABACFB3}"/>
              </a:ext>
            </a:extLst>
          </p:cNvPr>
          <p:cNvPicPr>
            <a:picLocks noChangeAspect="1"/>
          </p:cNvPicPr>
          <p:nvPr/>
        </p:nvPicPr>
        <p:blipFill>
          <a:blip r:embed="rId3"/>
          <a:stretch>
            <a:fillRect/>
          </a:stretch>
        </p:blipFill>
        <p:spPr>
          <a:xfrm>
            <a:off x="6240016" y="2060848"/>
            <a:ext cx="4496427" cy="3458058"/>
          </a:xfrm>
          <a:prstGeom prst="rect">
            <a:avLst/>
          </a:prstGeom>
        </p:spPr>
      </p:pic>
      <p:sp>
        <p:nvSpPr>
          <p:cNvPr id="44" name="手繪多邊形: 圖案 43">
            <a:extLst>
              <a:ext uri="{FF2B5EF4-FFF2-40B4-BE49-F238E27FC236}">
                <a16:creationId xmlns:a16="http://schemas.microsoft.com/office/drawing/2014/main" id="{EF22BDA8-16B7-4914-91D4-3F7B04226B40}"/>
              </a:ext>
            </a:extLst>
          </p:cNvPr>
          <p:cNvSpPr/>
          <p:nvPr/>
        </p:nvSpPr>
        <p:spPr>
          <a:xfrm rot="20770493">
            <a:off x="6653920"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45" name="直線單箭頭接點 44">
            <a:extLst>
              <a:ext uri="{FF2B5EF4-FFF2-40B4-BE49-F238E27FC236}">
                <a16:creationId xmlns:a16="http://schemas.microsoft.com/office/drawing/2014/main" id="{78130337-8F1B-425F-A974-D1011184B8E0}"/>
              </a:ext>
            </a:extLst>
          </p:cNvPr>
          <p:cNvCxnSpPr>
            <a:cxnSpLocks/>
          </p:cNvCxnSpPr>
          <p:nvPr/>
        </p:nvCxnSpPr>
        <p:spPr>
          <a:xfrm flipV="1">
            <a:off x="6744072"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88C14BD3-DB8D-4926-9F83-37AF4A555F91}"/>
              </a:ext>
            </a:extLst>
          </p:cNvPr>
          <p:cNvSpPr/>
          <p:nvPr/>
        </p:nvSpPr>
        <p:spPr>
          <a:xfrm>
            <a:off x="9912424"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46">
            <a:extLst>
              <a:ext uri="{FF2B5EF4-FFF2-40B4-BE49-F238E27FC236}">
                <a16:creationId xmlns:a16="http://schemas.microsoft.com/office/drawing/2014/main" id="{8FEC9C38-FB48-4FFD-A37E-A2B6E9EF5F99}"/>
              </a:ext>
            </a:extLst>
          </p:cNvPr>
          <p:cNvSpPr/>
          <p:nvPr/>
        </p:nvSpPr>
        <p:spPr>
          <a:xfrm>
            <a:off x="9696400"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82C02FF0-65CE-48CA-B3D9-B5CA294838A0}"/>
              </a:ext>
            </a:extLst>
          </p:cNvPr>
          <p:cNvSpPr/>
          <p:nvPr/>
        </p:nvSpPr>
        <p:spPr>
          <a:xfrm>
            <a:off x="7536160" y="2564904"/>
            <a:ext cx="1745991" cy="523220"/>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無法由年紀決定</a:t>
            </a:r>
            <a:endPar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是否會買醫療險</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49">
            <a:extLst>
              <a:ext uri="{FF2B5EF4-FFF2-40B4-BE49-F238E27FC236}">
                <a16:creationId xmlns:a16="http://schemas.microsoft.com/office/drawing/2014/main" id="{36DBA8DC-B72C-4ACE-BB93-CE8193466738}"/>
              </a:ext>
            </a:extLst>
          </p:cNvPr>
          <p:cNvSpPr/>
          <p:nvPr/>
        </p:nvSpPr>
        <p:spPr>
          <a:xfrm>
            <a:off x="9624392" y="4077072"/>
            <a:ext cx="902811"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直線接點 51">
            <a:extLst>
              <a:ext uri="{FF2B5EF4-FFF2-40B4-BE49-F238E27FC236}">
                <a16:creationId xmlns:a16="http://schemas.microsoft.com/office/drawing/2014/main" id="{13C4B517-8871-49F2-9EDC-8E0BAE4CC08E}"/>
              </a:ext>
            </a:extLst>
          </p:cNvPr>
          <p:cNvCxnSpPr/>
          <p:nvPr/>
        </p:nvCxnSpPr>
        <p:spPr>
          <a:xfrm>
            <a:off x="739214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3" name="直線接點 52">
            <a:extLst>
              <a:ext uri="{FF2B5EF4-FFF2-40B4-BE49-F238E27FC236}">
                <a16:creationId xmlns:a16="http://schemas.microsoft.com/office/drawing/2014/main" id="{B06516D8-0CEF-4BA6-80AE-DAC328FCA466}"/>
              </a:ext>
            </a:extLst>
          </p:cNvPr>
          <p:cNvCxnSpPr/>
          <p:nvPr/>
        </p:nvCxnSpPr>
        <p:spPr>
          <a:xfrm>
            <a:off x="9480376"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8031DF43-607B-4B48-81A6-3F1F57DE8445}"/>
              </a:ext>
            </a:extLst>
          </p:cNvPr>
          <p:cNvSpPr/>
          <p:nvPr/>
        </p:nvSpPr>
        <p:spPr>
          <a:xfrm>
            <a:off x="6168008" y="4077072"/>
            <a:ext cx="1082348"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cxnSp>
        <p:nvCxnSpPr>
          <p:cNvPr id="55" name="直線單箭頭接點 54">
            <a:extLst>
              <a:ext uri="{FF2B5EF4-FFF2-40B4-BE49-F238E27FC236}">
                <a16:creationId xmlns:a16="http://schemas.microsoft.com/office/drawing/2014/main" id="{4098C538-7AA8-4AC1-93CD-766AFE407319}"/>
              </a:ext>
            </a:extLst>
          </p:cNvPr>
          <p:cNvCxnSpPr>
            <a:cxnSpLocks/>
          </p:cNvCxnSpPr>
          <p:nvPr/>
        </p:nvCxnSpPr>
        <p:spPr>
          <a:xfrm>
            <a:off x="7392144" y="3284984"/>
            <a:ext cx="2088232" cy="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173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使用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sigmoid</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函數解釋</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X</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與條件機率的關係</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Century Gothic" panose="020F03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D6E9A800-3521-4F4F-895B-8665AA179DF3}"/>
              </a:ext>
            </a:extLst>
          </p:cNvPr>
          <p:cNvPicPr>
            <a:picLocks noChangeAspect="1"/>
          </p:cNvPicPr>
          <p:nvPr/>
        </p:nvPicPr>
        <p:blipFill>
          <a:blip r:embed="rId4"/>
          <a:stretch>
            <a:fillRect/>
          </a:stretch>
        </p:blipFill>
        <p:spPr>
          <a:xfrm>
            <a:off x="7752184" y="3140968"/>
            <a:ext cx="2952328" cy="2021942"/>
          </a:xfrm>
          <a:prstGeom prst="rect">
            <a:avLst/>
          </a:prstGeom>
        </p:spPr>
      </p:pic>
      <p:grpSp>
        <p:nvGrpSpPr>
          <p:cNvPr id="4" name="群組 3">
            <a:extLst>
              <a:ext uri="{FF2B5EF4-FFF2-40B4-BE49-F238E27FC236}">
                <a16:creationId xmlns:a16="http://schemas.microsoft.com/office/drawing/2014/main" id="{12FEC749-733B-44A4-B455-1DCBC856B165}"/>
              </a:ext>
            </a:extLst>
          </p:cNvPr>
          <p:cNvGrpSpPr/>
          <p:nvPr/>
        </p:nvGrpSpPr>
        <p:grpSpPr>
          <a:xfrm>
            <a:off x="7248128" y="1700808"/>
            <a:ext cx="3588914" cy="1268555"/>
            <a:chOff x="8112224" y="1700808"/>
            <a:chExt cx="3588914" cy="1268555"/>
          </a:xfrm>
        </p:grpSpPr>
        <p:grpSp>
          <p:nvGrpSpPr>
            <p:cNvPr id="27" name="群組 26">
              <a:extLst>
                <a:ext uri="{FF2B5EF4-FFF2-40B4-BE49-F238E27FC236}">
                  <a16:creationId xmlns:a16="http://schemas.microsoft.com/office/drawing/2014/main" id="{5C74DA17-0045-4585-95DB-27B704B8807E}"/>
                </a:ext>
              </a:extLst>
            </p:cNvPr>
            <p:cNvGrpSpPr/>
            <p:nvPr/>
          </p:nvGrpSpPr>
          <p:grpSpPr>
            <a:xfrm>
              <a:off x="8112224" y="1700808"/>
              <a:ext cx="3528392" cy="1268555"/>
              <a:chOff x="6240016" y="2852936"/>
              <a:chExt cx="5354355" cy="1925040"/>
            </a:xfrm>
          </p:grpSpPr>
          <p:sp>
            <p:nvSpPr>
              <p:cNvPr id="28" name="文字方塊 27">
                <a:extLst>
                  <a:ext uri="{FF2B5EF4-FFF2-40B4-BE49-F238E27FC236}">
                    <a16:creationId xmlns:a16="http://schemas.microsoft.com/office/drawing/2014/main" id="{F10D1DAB-2336-44FF-A372-2A5CADBF5BF8}"/>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31C447E3-35ED-474B-AE8E-69CDB58CA2D2}"/>
                  </a:ext>
                </a:extLst>
              </p:cNvPr>
              <p:cNvPicPr>
                <a:picLocks noChangeAspect="1"/>
              </p:cNvPicPr>
              <p:nvPr/>
            </p:nvPicPr>
            <p:blipFill rotWithShape="1">
              <a:blip r:embed="rId5"/>
              <a:srcRect l="19914" t="18889" r="20256" b="23651"/>
              <a:stretch/>
            </p:blipFill>
            <p:spPr>
              <a:xfrm>
                <a:off x="6240016" y="2852936"/>
                <a:ext cx="866483" cy="896190"/>
              </a:xfrm>
              <a:prstGeom prst="rect">
                <a:avLst/>
              </a:prstGeom>
            </p:spPr>
          </p:pic>
          <p:pic>
            <p:nvPicPr>
              <p:cNvPr id="30" name="圖片 29">
                <a:extLst>
                  <a:ext uri="{FF2B5EF4-FFF2-40B4-BE49-F238E27FC236}">
                    <a16:creationId xmlns:a16="http://schemas.microsoft.com/office/drawing/2014/main" id="{E595566F-70DE-4885-9592-F73A6921A74E}"/>
                  </a:ext>
                </a:extLst>
              </p:cNvPr>
              <p:cNvPicPr>
                <a:picLocks noChangeAspect="1"/>
              </p:cNvPicPr>
              <p:nvPr/>
            </p:nvPicPr>
            <p:blipFill>
              <a:blip r:embed="rId6"/>
              <a:stretch>
                <a:fillRect/>
              </a:stretch>
            </p:blipFill>
            <p:spPr>
              <a:xfrm>
                <a:off x="6384032" y="4221088"/>
                <a:ext cx="5210339" cy="556888"/>
              </a:xfrm>
              <a:prstGeom prst="rect">
                <a:avLst/>
              </a:prstGeom>
            </p:spPr>
          </p:pic>
          <p:pic>
            <p:nvPicPr>
              <p:cNvPr id="31" name="Picture 2" descr="Middle age - Free marketing icons">
                <a:extLst>
                  <a:ext uri="{FF2B5EF4-FFF2-40B4-BE49-F238E27FC236}">
                    <a16:creationId xmlns:a16="http://schemas.microsoft.com/office/drawing/2014/main" id="{6DEB9B0C-BD26-4CF9-B6BE-626F95C050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ncome - Free business icons">
                <a:extLst>
                  <a:ext uri="{FF2B5EF4-FFF2-40B4-BE49-F238E27FC236}">
                    <a16:creationId xmlns:a16="http://schemas.microsoft.com/office/drawing/2014/main" id="{F2035A0F-7FEF-4F75-80DB-17C3C8AF5E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5976" y="2924945"/>
                <a:ext cx="782217" cy="7822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ducation - Free education icons">
                <a:extLst>
                  <a:ext uri="{FF2B5EF4-FFF2-40B4-BE49-F238E27FC236}">
                    <a16:creationId xmlns:a16="http://schemas.microsoft.com/office/drawing/2014/main" id="{F6572CA3-BD66-4B62-A112-3F414B352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4392" y="2852936"/>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Family Special Lineal color icon">
                <a:extLst>
                  <a:ext uri="{FF2B5EF4-FFF2-40B4-BE49-F238E27FC236}">
                    <a16:creationId xmlns:a16="http://schemas.microsoft.com/office/drawing/2014/main" id="{CAE504E5-BF71-4331-B28D-BB805470C5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76520" y="2924944"/>
                <a:ext cx="792088" cy="7920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文字方塊 34">
              <a:extLst>
                <a:ext uri="{FF2B5EF4-FFF2-40B4-BE49-F238E27FC236}">
                  <a16:creationId xmlns:a16="http://schemas.microsoft.com/office/drawing/2014/main" id="{6D9E1C38-3A2D-4AF4-9649-3762074D19CF}"/>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16080286-138F-4726-B368-3E1B350EB1B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9" name="文字方塊 38">
              <a:extLst>
                <a:ext uri="{FF2B5EF4-FFF2-40B4-BE49-F238E27FC236}">
                  <a16:creationId xmlns:a16="http://schemas.microsoft.com/office/drawing/2014/main" id="{0C173A7D-E28F-4808-BC3B-4CF58898CB4C}"/>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E0DEDC5E-D4B9-4988-93CC-F0E7638AA6F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sp>
        <p:nvSpPr>
          <p:cNvPr id="5" name="矩形 4">
            <a:extLst>
              <a:ext uri="{FF2B5EF4-FFF2-40B4-BE49-F238E27FC236}">
                <a16:creationId xmlns:a16="http://schemas.microsoft.com/office/drawing/2014/main" id="{75D4BBBB-73FD-4180-8071-A4A0EC4AE3E0}"/>
              </a:ext>
            </a:extLst>
          </p:cNvPr>
          <p:cNvSpPr/>
          <p:nvPr/>
        </p:nvSpPr>
        <p:spPr>
          <a:xfrm>
            <a:off x="8184232" y="4509120"/>
            <a:ext cx="1224136"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矩形 54">
            <a:extLst>
              <a:ext uri="{FF2B5EF4-FFF2-40B4-BE49-F238E27FC236}">
                <a16:creationId xmlns:a16="http://schemas.microsoft.com/office/drawing/2014/main" id="{3A13D720-E596-4957-AE85-C163E0F2FCBC}"/>
              </a:ext>
            </a:extLst>
          </p:cNvPr>
          <p:cNvSpPr/>
          <p:nvPr/>
        </p:nvSpPr>
        <p:spPr>
          <a:xfrm>
            <a:off x="8328248" y="5085184"/>
            <a:ext cx="1013419" cy="523220"/>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矩形 55">
            <a:extLst>
              <a:ext uri="{FF2B5EF4-FFF2-40B4-BE49-F238E27FC236}">
                <a16:creationId xmlns:a16="http://schemas.microsoft.com/office/drawing/2014/main" id="{3E9EED9A-601A-4699-B5CC-0D556DFD8145}"/>
              </a:ext>
            </a:extLst>
          </p:cNvPr>
          <p:cNvSpPr/>
          <p:nvPr/>
        </p:nvSpPr>
        <p:spPr>
          <a:xfrm>
            <a:off x="9679697" y="50851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線性回歸</a:t>
            </a:r>
          </a:p>
        </p:txBody>
      </p:sp>
      <p:sp>
        <p:nvSpPr>
          <p:cNvPr id="57" name="矩形 56">
            <a:extLst>
              <a:ext uri="{FF2B5EF4-FFF2-40B4-BE49-F238E27FC236}">
                <a16:creationId xmlns:a16="http://schemas.microsoft.com/office/drawing/2014/main" id="{2DF49507-BA4A-442C-A9A0-144F4F8082B5}"/>
              </a:ext>
            </a:extLst>
          </p:cNvPr>
          <p:cNvSpPr/>
          <p:nvPr/>
        </p:nvSpPr>
        <p:spPr>
          <a:xfrm>
            <a:off x="9212802" y="3284984"/>
            <a:ext cx="1293944"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 </a:t>
            </a: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a:t>
            </a:r>
          </a:p>
        </p:txBody>
      </p:sp>
      <p:sp>
        <p:nvSpPr>
          <p:cNvPr id="58" name="矩形 57">
            <a:extLst>
              <a:ext uri="{FF2B5EF4-FFF2-40B4-BE49-F238E27FC236}">
                <a16:creationId xmlns:a16="http://schemas.microsoft.com/office/drawing/2014/main" id="{A8AA8659-AA1B-441D-88D8-CC47075F5C2D}"/>
              </a:ext>
            </a:extLst>
          </p:cNvPr>
          <p:cNvSpPr/>
          <p:nvPr/>
        </p:nvSpPr>
        <p:spPr>
          <a:xfrm>
            <a:off x="7947752" y="32849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條件機率</a:t>
            </a:r>
          </a:p>
        </p:txBody>
      </p:sp>
    </p:spTree>
    <p:extLst>
      <p:ext uri="{BB962C8B-B14F-4D97-AF65-F5344CB8AC3E}">
        <p14:creationId xmlns:p14="http://schemas.microsoft.com/office/powerpoint/2010/main" val="19675482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勝率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(Odds)</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代表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&lt;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成功和失敗機率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&gt;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的比值</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勝率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成功機率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失敗機率，對數勝率</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 / Logit)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與機率呈現</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6" name="圖片 5">
            <a:extLst>
              <a:ext uri="{FF2B5EF4-FFF2-40B4-BE49-F238E27FC236}">
                <a16:creationId xmlns:a16="http://schemas.microsoft.com/office/drawing/2014/main" id="{3804FD0F-8284-48AF-B6B3-D3C6B8F7603A}"/>
              </a:ext>
            </a:extLst>
          </p:cNvPr>
          <p:cNvPicPr>
            <a:picLocks noChangeAspect="1"/>
          </p:cNvPicPr>
          <p:nvPr/>
        </p:nvPicPr>
        <p:blipFill>
          <a:blip r:embed="rId3"/>
          <a:stretch>
            <a:fillRect/>
          </a:stretch>
        </p:blipFill>
        <p:spPr>
          <a:xfrm>
            <a:off x="1106074" y="1628800"/>
            <a:ext cx="3781953" cy="2886478"/>
          </a:xfrm>
          <a:prstGeom prst="rect">
            <a:avLst/>
          </a:prstGeom>
        </p:spPr>
      </p:pic>
      <p:pic>
        <p:nvPicPr>
          <p:cNvPr id="8" name="圖片 7">
            <a:extLst>
              <a:ext uri="{FF2B5EF4-FFF2-40B4-BE49-F238E27FC236}">
                <a16:creationId xmlns:a16="http://schemas.microsoft.com/office/drawing/2014/main" id="{CEEA316C-A8E4-4C03-ADA7-5013BF46DA68}"/>
              </a:ext>
            </a:extLst>
          </p:cNvPr>
          <p:cNvPicPr>
            <a:picLocks noChangeAspect="1"/>
          </p:cNvPicPr>
          <p:nvPr/>
        </p:nvPicPr>
        <p:blipFill>
          <a:blip r:embed="rId4"/>
          <a:stretch>
            <a:fillRect/>
          </a:stretch>
        </p:blipFill>
        <p:spPr>
          <a:xfrm>
            <a:off x="1847528" y="4581128"/>
            <a:ext cx="2232248" cy="591094"/>
          </a:xfrm>
          <a:prstGeom prst="rect">
            <a:avLst/>
          </a:prstGeom>
        </p:spPr>
      </p:pic>
      <p:sp>
        <p:nvSpPr>
          <p:cNvPr id="11" name="矩形 10">
            <a:extLst>
              <a:ext uri="{FF2B5EF4-FFF2-40B4-BE49-F238E27FC236}">
                <a16:creationId xmlns:a16="http://schemas.microsoft.com/office/drawing/2014/main" id="{4AFD7149-5B88-4AC4-8CCF-6305535929AC}"/>
              </a:ext>
            </a:extLst>
          </p:cNvPr>
          <p:cNvSpPr/>
          <p:nvPr/>
        </p:nvSpPr>
        <p:spPr>
          <a:xfrm>
            <a:off x="983432" y="5373216"/>
            <a:ext cx="3711272"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勝率是</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代表一個人買保險和不買保險的機率比為</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3:1 </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0D1B5FFE-60B2-4A8B-A953-46FF858429E5}"/>
              </a:ext>
            </a:extLst>
          </p:cNvPr>
          <p:cNvPicPr>
            <a:picLocks noChangeAspect="1"/>
          </p:cNvPicPr>
          <p:nvPr/>
        </p:nvPicPr>
        <p:blipFill>
          <a:blip r:embed="rId5"/>
          <a:stretch>
            <a:fillRect/>
          </a:stretch>
        </p:blipFill>
        <p:spPr>
          <a:xfrm>
            <a:off x="6866714" y="1628800"/>
            <a:ext cx="3763176" cy="2880320"/>
          </a:xfrm>
          <a:prstGeom prst="rect">
            <a:avLst/>
          </a:prstGeom>
        </p:spPr>
      </p:pic>
      <p:sp>
        <p:nvSpPr>
          <p:cNvPr id="13" name="矩形 12">
            <a:extLst>
              <a:ext uri="{FF2B5EF4-FFF2-40B4-BE49-F238E27FC236}">
                <a16:creationId xmlns:a16="http://schemas.microsoft.com/office/drawing/2014/main" id="{1EAB6B7F-C488-4105-A213-49035CB4033F}"/>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邏輯迴歸的基本假設</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對數勝率的基本性質</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7" name="圖片 36">
            <a:extLst>
              <a:ext uri="{FF2B5EF4-FFF2-40B4-BE49-F238E27FC236}">
                <a16:creationId xmlns:a16="http://schemas.microsoft.com/office/drawing/2014/main" id="{6B136089-386E-4749-BD4E-E2161EE9310C}"/>
              </a:ext>
            </a:extLst>
          </p:cNvPr>
          <p:cNvPicPr>
            <a:picLocks noChangeAspect="1"/>
          </p:cNvPicPr>
          <p:nvPr/>
        </p:nvPicPr>
        <p:blipFill rotWithShape="1">
          <a:blip r:embed="rId6"/>
          <a:srcRect t="19888" b="45775"/>
          <a:stretch/>
        </p:blipFill>
        <p:spPr>
          <a:xfrm>
            <a:off x="7104112" y="4581128"/>
            <a:ext cx="2952328" cy="694268"/>
          </a:xfrm>
          <a:prstGeom prst="rect">
            <a:avLst/>
          </a:prstGeom>
        </p:spPr>
      </p:pic>
    </p:spTree>
    <p:extLst>
      <p:ext uri="{BB962C8B-B14F-4D97-AF65-F5344CB8AC3E}">
        <p14:creationId xmlns:p14="http://schemas.microsoft.com/office/powerpoint/2010/main" val="76746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常見深度學習框架及選用考量</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345DB3C3-C4C1-4425-ADED-85AB84B2F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1434911"/>
            <a:ext cx="10282335" cy="4485298"/>
          </a:xfrm>
          <a:prstGeom prst="rect">
            <a:avLst/>
          </a:prstGeom>
        </p:spPr>
      </p:pic>
    </p:spTree>
    <p:extLst>
      <p:ext uri="{BB962C8B-B14F-4D97-AF65-F5344CB8AC3E}">
        <p14:creationId xmlns:p14="http://schemas.microsoft.com/office/powerpoint/2010/main" val="3266817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950F46C4-FB36-44A7-AD0F-1812A7352F09}"/>
              </a:ext>
            </a:extLst>
          </p:cNvPr>
          <p:cNvPicPr>
            <a:picLocks noChangeAspect="1"/>
          </p:cNvPicPr>
          <p:nvPr/>
        </p:nvPicPr>
        <p:blipFill>
          <a:blip r:embed="rId2"/>
          <a:stretch>
            <a:fillRect/>
          </a:stretch>
        </p:blipFill>
        <p:spPr>
          <a:xfrm>
            <a:off x="6664506" y="1407896"/>
            <a:ext cx="3664827" cy="1560944"/>
          </a:xfrm>
          <a:prstGeom prst="rect">
            <a:avLst/>
          </a:prstGeom>
        </p:spPr>
      </p:pic>
      <p:sp>
        <p:nvSpPr>
          <p:cNvPr id="31" name="文字方塊 30">
            <a:extLst>
              <a:ext uri="{FF2B5EF4-FFF2-40B4-BE49-F238E27FC236}">
                <a16:creationId xmlns:a16="http://schemas.microsoft.com/office/drawing/2014/main" id="{67645190-C15C-46B4-B9D2-DD746C5E2ED5}"/>
              </a:ext>
            </a:extLst>
          </p:cNvPr>
          <p:cNvSpPr txBox="1"/>
          <p:nvPr/>
        </p:nvSpPr>
        <p:spPr>
          <a:xfrm>
            <a:off x="1278804" y="5225518"/>
            <a:ext cx="4570122"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重複操作一個成功機率為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 (0 &lt;= p &lt;= 1)</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的伯努力試驗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每次試驗結果都是獨立</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，設隨機變數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表示成功的次數，則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次試驗中恰成功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次的機率 </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12" name="表格 11">
            <a:extLst>
              <a:ext uri="{FF2B5EF4-FFF2-40B4-BE49-F238E27FC236}">
                <a16:creationId xmlns:a16="http://schemas.microsoft.com/office/drawing/2014/main" id="{BC715973-4063-47F2-BDBB-E085D1D31C1B}"/>
              </a:ext>
            </a:extLst>
          </p:cNvPr>
          <p:cNvGraphicFramePr>
            <a:graphicFrameLocks noGrp="1"/>
          </p:cNvGraphicFramePr>
          <p:nvPr/>
        </p:nvGraphicFramePr>
        <p:xfrm>
          <a:off x="1648884" y="1366333"/>
          <a:ext cx="3795184" cy="2781560"/>
        </p:xfrm>
        <a:graphic>
          <a:graphicData uri="http://schemas.openxmlformats.org/drawingml/2006/table">
            <a:tbl>
              <a:tblPr/>
              <a:tblGrid>
                <a:gridCol w="802506">
                  <a:extLst>
                    <a:ext uri="{9D8B030D-6E8A-4147-A177-3AD203B41FA5}">
                      <a16:colId xmlns:a16="http://schemas.microsoft.com/office/drawing/2014/main" val="1786907618"/>
                    </a:ext>
                  </a:extLst>
                </a:gridCol>
                <a:gridCol w="1705325">
                  <a:extLst>
                    <a:ext uri="{9D8B030D-6E8A-4147-A177-3AD203B41FA5}">
                      <a16:colId xmlns:a16="http://schemas.microsoft.com/office/drawing/2014/main" val="3533723106"/>
                    </a:ext>
                  </a:extLst>
                </a:gridCol>
                <a:gridCol w="1287353">
                  <a:extLst>
                    <a:ext uri="{9D8B030D-6E8A-4147-A177-3AD203B41FA5}">
                      <a16:colId xmlns:a16="http://schemas.microsoft.com/office/drawing/2014/main" val="3640190563"/>
                    </a:ext>
                  </a:extLst>
                </a:gridCol>
              </a:tblGrid>
              <a:tr h="278156">
                <a:tc>
                  <a:txBody>
                    <a:bodyPr/>
                    <a:lstStyle/>
                    <a:p>
                      <a:pPr marL="0" algn="ctr" defTabSz="914172" rtl="0" eaLnBrk="1" fontAlgn="b" latinLnBrk="0" hangingPunct="1"/>
                      <a:r>
                        <a:rPr lang="en-US" altLang="zh-TW" sz="1200" b="1" i="0" u="none" strike="noStrike" kern="1200" dirty="0" err="1">
                          <a:solidFill>
                            <a:srgbClr val="000000"/>
                          </a:solidFill>
                          <a:effectLst/>
                          <a:latin typeface="微軟正黑體" panose="020B0604030504040204" pitchFamily="34" charset="-120"/>
                          <a:ea typeface="微軟正黑體" panose="020B0604030504040204" pitchFamily="34" charset="-120"/>
                          <a:cs typeface="+mn-cs"/>
                        </a:rPr>
                        <a:t>idx</a:t>
                      </a:r>
                      <a:r>
                        <a:rPr lang="zh-TW" altLang="en-US" sz="12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年紀</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229172129"/>
                  </a:ext>
                </a:extLst>
              </a:tr>
              <a:tr h="278156">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7082980"/>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37154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421122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91917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016378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383802"/>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5330943"/>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5745035"/>
                  </a:ext>
                </a:extLst>
              </a:tr>
              <a:tr h="278156">
                <a:tc>
                  <a:txBody>
                    <a:bodyPr/>
                    <a:lstStyle/>
                    <a:p>
                      <a:pPr algn="ctr" fontAlgn="b"/>
                      <a:r>
                        <a:rPr lang="en-US" sz="1200" b="0" i="0" u="none" strike="noStrike">
                          <a:solidFill>
                            <a:srgbClr val="000000"/>
                          </a:solidFill>
                          <a:effectLst/>
                          <a:latin typeface="微軟正黑體" panose="020B0604030504040204" pitchFamily="34" charset="-120"/>
                          <a:ea typeface="微軟正黑體" panose="020B0604030504040204" pitchFamily="34" charset="-120"/>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084627"/>
                  </a:ext>
                </a:extLst>
              </a:tr>
            </a:tbl>
          </a:graphicData>
        </a:graphic>
      </p:graphicFrame>
      <p:pic>
        <p:nvPicPr>
          <p:cNvPr id="13" name="圖片 12">
            <a:extLst>
              <a:ext uri="{FF2B5EF4-FFF2-40B4-BE49-F238E27FC236}">
                <a16:creationId xmlns:a16="http://schemas.microsoft.com/office/drawing/2014/main" id="{ABF9824A-517B-4F51-900E-6D0894ABBF61}"/>
              </a:ext>
            </a:extLst>
          </p:cNvPr>
          <p:cNvPicPr>
            <a:picLocks noChangeAspect="1"/>
          </p:cNvPicPr>
          <p:nvPr/>
        </p:nvPicPr>
        <p:blipFill>
          <a:blip r:embed="rId3"/>
          <a:stretch>
            <a:fillRect/>
          </a:stretch>
        </p:blipFill>
        <p:spPr>
          <a:xfrm>
            <a:off x="6770958" y="3714470"/>
            <a:ext cx="3696216" cy="562053"/>
          </a:xfrm>
          <a:prstGeom prst="rect">
            <a:avLst/>
          </a:prstGeom>
        </p:spPr>
      </p:pic>
      <p:cxnSp>
        <p:nvCxnSpPr>
          <p:cNvPr id="17" name="直線單箭頭接點 16">
            <a:extLst>
              <a:ext uri="{FF2B5EF4-FFF2-40B4-BE49-F238E27FC236}">
                <a16:creationId xmlns:a16="http://schemas.microsoft.com/office/drawing/2014/main" id="{5232846B-DA32-41CD-8E78-8C8BBAD7F9B6}"/>
              </a:ext>
            </a:extLst>
          </p:cNvPr>
          <p:cNvCxnSpPr>
            <a:cxnSpLocks/>
          </p:cNvCxnSpPr>
          <p:nvPr/>
        </p:nvCxnSpPr>
        <p:spPr>
          <a:xfrm>
            <a:off x="5477933" y="1794164"/>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96FECD2A-A14B-44AC-98E4-F8514C734E45}"/>
              </a:ext>
            </a:extLst>
          </p:cNvPr>
          <p:cNvCxnSpPr>
            <a:cxnSpLocks/>
          </p:cNvCxnSpPr>
          <p:nvPr/>
        </p:nvCxnSpPr>
        <p:spPr>
          <a:xfrm>
            <a:off x="5477933" y="4012431"/>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0" name="圖片 19">
            <a:extLst>
              <a:ext uri="{FF2B5EF4-FFF2-40B4-BE49-F238E27FC236}">
                <a16:creationId xmlns:a16="http://schemas.microsoft.com/office/drawing/2014/main" id="{83B00E14-89E8-475B-9D8A-F504B191B89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355272" y="4351413"/>
            <a:ext cx="2362971" cy="733569"/>
          </a:xfrm>
          <a:prstGeom prst="rect">
            <a:avLst/>
          </a:prstGeom>
        </p:spPr>
      </p:pic>
      <p:pic>
        <p:nvPicPr>
          <p:cNvPr id="22" name="圖片 21">
            <a:extLst>
              <a:ext uri="{FF2B5EF4-FFF2-40B4-BE49-F238E27FC236}">
                <a16:creationId xmlns:a16="http://schemas.microsoft.com/office/drawing/2014/main" id="{1664BC9C-8525-496F-A00C-A809481C860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564931" y="5877065"/>
            <a:ext cx="3991511" cy="401132"/>
          </a:xfrm>
          <a:prstGeom prst="rect">
            <a:avLst/>
          </a:prstGeom>
        </p:spPr>
      </p:pic>
      <p:pic>
        <p:nvPicPr>
          <p:cNvPr id="15" name="圖片 14">
            <a:extLst>
              <a:ext uri="{FF2B5EF4-FFF2-40B4-BE49-F238E27FC236}">
                <a16:creationId xmlns:a16="http://schemas.microsoft.com/office/drawing/2014/main" id="{900F7EE7-A40E-4684-95A2-D844E96E4F9F}"/>
              </a:ext>
            </a:extLst>
          </p:cNvPr>
          <p:cNvPicPr>
            <a:picLocks noChangeAspect="1"/>
          </p:cNvPicPr>
          <p:nvPr/>
        </p:nvPicPr>
        <p:blipFill>
          <a:blip r:embed="rId8"/>
          <a:stretch>
            <a:fillRect/>
          </a:stretch>
        </p:blipFill>
        <p:spPr>
          <a:xfrm>
            <a:off x="6824604" y="5028594"/>
            <a:ext cx="3134162" cy="485843"/>
          </a:xfrm>
          <a:prstGeom prst="rect">
            <a:avLst/>
          </a:prstGeom>
        </p:spPr>
      </p:pic>
      <p:sp>
        <p:nvSpPr>
          <p:cNvPr id="16" name="矩形 15">
            <a:extLst>
              <a:ext uri="{FF2B5EF4-FFF2-40B4-BE49-F238E27FC236}">
                <a16:creationId xmlns:a16="http://schemas.microsoft.com/office/drawing/2014/main" id="{C9A842E1-5527-451E-96FF-9677D654124F}"/>
              </a:ext>
            </a:extLst>
          </p:cNvPr>
          <p:cNvSpPr/>
          <p:nvPr/>
        </p:nvSpPr>
        <p:spPr>
          <a:xfrm>
            <a:off x="7472676" y="4703617"/>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18" name="矩形 17">
            <a:extLst>
              <a:ext uri="{FF2B5EF4-FFF2-40B4-BE49-F238E27FC236}">
                <a16:creationId xmlns:a16="http://schemas.microsoft.com/office/drawing/2014/main" id="{E00F2F20-3D33-49F4-B8C3-34AA3BAA38AB}"/>
              </a:ext>
            </a:extLst>
          </p:cNvPr>
          <p:cNvSpPr/>
          <p:nvPr/>
        </p:nvSpPr>
        <p:spPr>
          <a:xfrm>
            <a:off x="5477623" y="5959762"/>
            <a:ext cx="80021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二項分配</a:t>
            </a:r>
            <a:endPar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4AAF6BF0-5637-4BC8-8A70-F64EA1349376}"/>
              </a:ext>
            </a:extLst>
          </p:cNvPr>
          <p:cNvSpPr/>
          <p:nvPr/>
        </p:nvSpPr>
        <p:spPr>
          <a:xfrm>
            <a:off x="6770255" y="4655127"/>
            <a:ext cx="3260436"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044337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6" name="圖片 15">
            <a:extLst>
              <a:ext uri="{FF2B5EF4-FFF2-40B4-BE49-F238E27FC236}">
                <a16:creationId xmlns:a16="http://schemas.microsoft.com/office/drawing/2014/main" id="{6908FAEB-D832-4C90-94B2-1743751C9679}"/>
              </a:ext>
            </a:extLst>
          </p:cNvPr>
          <p:cNvPicPr>
            <a:picLocks noChangeAspect="1"/>
          </p:cNvPicPr>
          <p:nvPr/>
        </p:nvPicPr>
        <p:blipFill>
          <a:blip r:embed="rId2"/>
          <a:stretch>
            <a:fillRect/>
          </a:stretch>
        </p:blipFill>
        <p:spPr>
          <a:xfrm>
            <a:off x="335360" y="2132856"/>
            <a:ext cx="6696744" cy="2777068"/>
          </a:xfrm>
          <a:prstGeom prst="rect">
            <a:avLst/>
          </a:prstGeom>
        </p:spPr>
      </p:pic>
      <p:cxnSp>
        <p:nvCxnSpPr>
          <p:cNvPr id="11" name="直線接點 10">
            <a:extLst>
              <a:ext uri="{FF2B5EF4-FFF2-40B4-BE49-F238E27FC236}">
                <a16:creationId xmlns:a16="http://schemas.microsoft.com/office/drawing/2014/main" id="{2EA66B70-28BE-4EC4-A779-04BA6FDD247D}"/>
              </a:ext>
            </a:extLst>
          </p:cNvPr>
          <p:cNvCxnSpPr/>
          <p:nvPr/>
        </p:nvCxnSpPr>
        <p:spPr>
          <a:xfrm>
            <a:off x="7248128"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AC2D1F50-9B8E-4657-A7B3-13415E964ED6}"/>
              </a:ext>
            </a:extLst>
          </p:cNvPr>
          <p:cNvPicPr>
            <a:picLocks noChangeAspect="1"/>
          </p:cNvPicPr>
          <p:nvPr/>
        </p:nvPicPr>
        <p:blipFill>
          <a:blip r:embed="rId3"/>
          <a:stretch>
            <a:fillRect/>
          </a:stretch>
        </p:blipFill>
        <p:spPr>
          <a:xfrm>
            <a:off x="8154640" y="2765686"/>
            <a:ext cx="3134162" cy="485843"/>
          </a:xfrm>
          <a:prstGeom prst="rect">
            <a:avLst/>
          </a:prstGeom>
        </p:spPr>
      </p:pic>
      <p:pic>
        <p:nvPicPr>
          <p:cNvPr id="5" name="圖片 4">
            <a:extLst>
              <a:ext uri="{FF2B5EF4-FFF2-40B4-BE49-F238E27FC236}">
                <a16:creationId xmlns:a16="http://schemas.microsoft.com/office/drawing/2014/main" id="{970CA778-8F6E-4770-92A8-922CF0A18245}"/>
              </a:ext>
            </a:extLst>
          </p:cNvPr>
          <p:cNvPicPr>
            <a:picLocks noChangeAspect="1"/>
          </p:cNvPicPr>
          <p:nvPr/>
        </p:nvPicPr>
        <p:blipFill>
          <a:blip r:embed="rId4"/>
          <a:stretch>
            <a:fillRect/>
          </a:stretch>
        </p:blipFill>
        <p:spPr>
          <a:xfrm>
            <a:off x="7434560" y="3485766"/>
            <a:ext cx="4477375" cy="476316"/>
          </a:xfrm>
          <a:prstGeom prst="rect">
            <a:avLst/>
          </a:prstGeom>
        </p:spPr>
      </p:pic>
      <p:pic>
        <p:nvPicPr>
          <p:cNvPr id="6" name="圖片 5">
            <a:extLst>
              <a:ext uri="{FF2B5EF4-FFF2-40B4-BE49-F238E27FC236}">
                <a16:creationId xmlns:a16="http://schemas.microsoft.com/office/drawing/2014/main" id="{E8FC2D10-7D87-4ED1-B0EB-2ADD73E55CB2}"/>
              </a:ext>
            </a:extLst>
          </p:cNvPr>
          <p:cNvPicPr>
            <a:picLocks noChangeAspect="1"/>
          </p:cNvPicPr>
          <p:nvPr/>
        </p:nvPicPr>
        <p:blipFill>
          <a:blip r:embed="rId5"/>
          <a:stretch>
            <a:fillRect/>
          </a:stretch>
        </p:blipFill>
        <p:spPr>
          <a:xfrm>
            <a:off x="8226648" y="4349862"/>
            <a:ext cx="3240360" cy="491468"/>
          </a:xfrm>
          <a:prstGeom prst="rect">
            <a:avLst/>
          </a:prstGeom>
        </p:spPr>
      </p:pic>
      <p:sp>
        <p:nvSpPr>
          <p:cNvPr id="8" name="矩形 7">
            <a:extLst>
              <a:ext uri="{FF2B5EF4-FFF2-40B4-BE49-F238E27FC236}">
                <a16:creationId xmlns:a16="http://schemas.microsoft.com/office/drawing/2014/main" id="{A8688C07-0F03-4E37-9845-E407C310D03E}"/>
              </a:ext>
            </a:extLst>
          </p:cNvPr>
          <p:cNvSpPr/>
          <p:nvPr/>
        </p:nvSpPr>
        <p:spPr>
          <a:xfrm>
            <a:off x="8802712" y="2477654"/>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24" name="矩形 23">
            <a:extLst>
              <a:ext uri="{FF2B5EF4-FFF2-40B4-BE49-F238E27FC236}">
                <a16:creationId xmlns:a16="http://schemas.microsoft.com/office/drawing/2014/main" id="{327215E1-72BA-4A80-BFB3-46CB6DE9C717}"/>
              </a:ext>
            </a:extLst>
          </p:cNvPr>
          <p:cNvSpPr/>
          <p:nvPr/>
        </p:nvSpPr>
        <p:spPr>
          <a:xfrm>
            <a:off x="8298656" y="3269742"/>
            <a:ext cx="31683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Maximum Likelihood Estimation</a:t>
            </a:r>
          </a:p>
        </p:txBody>
      </p:sp>
      <p:sp>
        <p:nvSpPr>
          <p:cNvPr id="27" name="矩形 26">
            <a:extLst>
              <a:ext uri="{FF2B5EF4-FFF2-40B4-BE49-F238E27FC236}">
                <a16:creationId xmlns:a16="http://schemas.microsoft.com/office/drawing/2014/main" id="{A4270647-9814-4E62-8EBC-A1061027A46E}"/>
              </a:ext>
            </a:extLst>
          </p:cNvPr>
          <p:cNvSpPr/>
          <p:nvPr/>
        </p:nvSpPr>
        <p:spPr>
          <a:xfrm>
            <a:off x="7938616" y="3989822"/>
            <a:ext cx="3882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Log Likelihood Function = Cross entropy</a:t>
            </a:r>
          </a:p>
        </p:txBody>
      </p:sp>
      <p:sp>
        <p:nvSpPr>
          <p:cNvPr id="9" name="矩形 8">
            <a:extLst>
              <a:ext uri="{FF2B5EF4-FFF2-40B4-BE49-F238E27FC236}">
                <a16:creationId xmlns:a16="http://schemas.microsoft.com/office/drawing/2014/main" id="{DA51B1D7-DD31-427A-B6B4-6CC2BE99A98C}"/>
              </a:ext>
            </a:extLst>
          </p:cNvPr>
          <p:cNvSpPr/>
          <p:nvPr/>
        </p:nvSpPr>
        <p:spPr>
          <a:xfrm>
            <a:off x="2639616" y="4941168"/>
            <a:ext cx="223490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Likelihood = 0.00019939</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9" name="接點: 弧形 28">
            <a:extLst>
              <a:ext uri="{FF2B5EF4-FFF2-40B4-BE49-F238E27FC236}">
                <a16:creationId xmlns:a16="http://schemas.microsoft.com/office/drawing/2014/main" id="{588615CB-CD10-42C9-B7FE-EFE398F5CC4C}"/>
              </a:ext>
            </a:extLst>
          </p:cNvPr>
          <p:cNvCxnSpPr>
            <a:cxnSpLocks/>
            <a:endCxn id="4" idx="1"/>
          </p:cNvCxnSpPr>
          <p:nvPr/>
        </p:nvCxnSpPr>
        <p:spPr>
          <a:xfrm flipV="1">
            <a:off x="5680364" y="3008608"/>
            <a:ext cx="2474276" cy="390374"/>
          </a:xfrm>
          <a:prstGeom prst="curvedConnector3">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7645190-C15C-46B4-B9D2-DD746C5E2ED5}"/>
              </a:ext>
            </a:extLst>
          </p:cNvPr>
          <p:cNvSpPr txBox="1"/>
          <p:nvPr/>
        </p:nvSpPr>
        <p:spPr>
          <a:xfrm>
            <a:off x="1991544" y="5517232"/>
            <a:ext cx="4339650" cy="461665"/>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一般來說只要有辦法量化描述出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likelihood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就能透過微分取極值，其實參數估計本質上就是最佳化問題</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243E5355-67EC-4CBC-A74C-35D62852EDDA}"/>
              </a:ext>
            </a:extLst>
          </p:cNvPr>
          <p:cNvSpPr/>
          <p:nvPr/>
        </p:nvSpPr>
        <p:spPr>
          <a:xfrm>
            <a:off x="8174182" y="2373746"/>
            <a:ext cx="3140363"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4AFB713-DE68-479C-9DBF-33AADA2B36FF}"/>
              </a:ext>
            </a:extLst>
          </p:cNvPr>
          <p:cNvSpPr/>
          <p:nvPr/>
        </p:nvSpPr>
        <p:spPr>
          <a:xfrm>
            <a:off x="558800" y="2399146"/>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3D128A43-D9F5-4869-A7EE-3964F02860C0}"/>
              </a:ext>
            </a:extLst>
          </p:cNvPr>
          <p:cNvSpPr/>
          <p:nvPr/>
        </p:nvSpPr>
        <p:spPr>
          <a:xfrm>
            <a:off x="4301008" y="2399146"/>
            <a:ext cx="1196514" cy="131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222659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
        <p:nvSpPr>
          <p:cNvPr id="2" name="矩形 1">
            <a:extLst>
              <a:ext uri="{FF2B5EF4-FFF2-40B4-BE49-F238E27FC236}">
                <a16:creationId xmlns:a16="http://schemas.microsoft.com/office/drawing/2014/main" id="{6063C20E-6420-4860-AE13-81BF9A5897B6}"/>
              </a:ext>
            </a:extLst>
          </p:cNvPr>
          <p:cNvSpPr/>
          <p:nvPr/>
        </p:nvSpPr>
        <p:spPr>
          <a:xfrm>
            <a:off x="2855144" y="6093296"/>
            <a:ext cx="93610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https://medium.com/@ashisharora2204/logistic-regression-maximum-likelihood-estimation-gradient-descent-a7962a452332</a:t>
            </a:r>
          </a:p>
        </p:txBody>
      </p:sp>
      <p:pic>
        <p:nvPicPr>
          <p:cNvPr id="10" name="圖片 9">
            <a:extLst>
              <a:ext uri="{FF2B5EF4-FFF2-40B4-BE49-F238E27FC236}">
                <a16:creationId xmlns:a16="http://schemas.microsoft.com/office/drawing/2014/main" id="{208B2BD8-9BF5-49A8-823B-9E9212C386C3}"/>
              </a:ext>
            </a:extLst>
          </p:cNvPr>
          <p:cNvPicPr>
            <a:picLocks noChangeAspect="1"/>
          </p:cNvPicPr>
          <p:nvPr/>
        </p:nvPicPr>
        <p:blipFill>
          <a:blip r:embed="rId2"/>
          <a:stretch>
            <a:fillRect/>
          </a:stretch>
        </p:blipFill>
        <p:spPr>
          <a:xfrm>
            <a:off x="911424" y="2060848"/>
            <a:ext cx="6696744" cy="3043975"/>
          </a:xfrm>
          <a:prstGeom prst="rect">
            <a:avLst/>
          </a:prstGeom>
        </p:spPr>
      </p:pic>
      <p:pic>
        <p:nvPicPr>
          <p:cNvPr id="21" name="圖片 20">
            <a:extLst>
              <a:ext uri="{FF2B5EF4-FFF2-40B4-BE49-F238E27FC236}">
                <a16:creationId xmlns:a16="http://schemas.microsoft.com/office/drawing/2014/main" id="{5B1E0A68-AC0D-4084-AEF4-AD3A5F003602}"/>
              </a:ext>
            </a:extLst>
          </p:cNvPr>
          <p:cNvPicPr>
            <a:picLocks noChangeAspect="1"/>
          </p:cNvPicPr>
          <p:nvPr/>
        </p:nvPicPr>
        <p:blipFill>
          <a:blip r:embed="rId3"/>
          <a:stretch>
            <a:fillRect/>
          </a:stretch>
        </p:blipFill>
        <p:spPr>
          <a:xfrm>
            <a:off x="8616280" y="2564904"/>
            <a:ext cx="2807007" cy="2088232"/>
          </a:xfrm>
          <a:prstGeom prst="rect">
            <a:avLst/>
          </a:prstGeom>
        </p:spPr>
      </p:pic>
      <p:cxnSp>
        <p:nvCxnSpPr>
          <p:cNvPr id="17" name="直線接點 16">
            <a:extLst>
              <a:ext uri="{FF2B5EF4-FFF2-40B4-BE49-F238E27FC236}">
                <a16:creationId xmlns:a16="http://schemas.microsoft.com/office/drawing/2014/main" id="{24D426D9-B055-4EAE-9E0A-D8F7C43ED321}"/>
              </a:ext>
            </a:extLst>
          </p:cNvPr>
          <p:cNvCxnSpPr>
            <a:cxnSpLocks/>
          </p:cNvCxnSpPr>
          <p:nvPr/>
        </p:nvCxnSpPr>
        <p:spPr>
          <a:xfrm flipH="1">
            <a:off x="9552384" y="2564904"/>
            <a:ext cx="864096" cy="1872208"/>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EECBDED6-CEEB-4B6A-8C13-C950E44C929F}"/>
              </a:ext>
            </a:extLst>
          </p:cNvPr>
          <p:cNvCxnSpPr>
            <a:cxnSpLocks/>
          </p:cNvCxnSpPr>
          <p:nvPr/>
        </p:nvCxnSpPr>
        <p:spPr>
          <a:xfrm flipH="1">
            <a:off x="9048328" y="3140968"/>
            <a:ext cx="1872208" cy="93610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FD5BFFB-6A31-48A5-96F6-7C73F717B056}"/>
              </a:ext>
            </a:extLst>
          </p:cNvPr>
          <p:cNvCxnSpPr>
            <a:cxnSpLocks/>
          </p:cNvCxnSpPr>
          <p:nvPr/>
        </p:nvCxnSpPr>
        <p:spPr>
          <a:xfrm flipH="1" flipV="1">
            <a:off x="8976320" y="3284984"/>
            <a:ext cx="2160240" cy="21602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854583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343248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026084"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91" name="圖片 90">
            <a:extLst>
              <a:ext uri="{FF2B5EF4-FFF2-40B4-BE49-F238E27FC236}">
                <a16:creationId xmlns:a16="http://schemas.microsoft.com/office/drawing/2014/main" id="{8C63EA33-0CFC-4A45-B280-651FC9F18308}"/>
              </a:ext>
            </a:extLst>
          </p:cNvPr>
          <p:cNvPicPr>
            <a:picLocks noChangeAspect="1"/>
          </p:cNvPicPr>
          <p:nvPr/>
        </p:nvPicPr>
        <p:blipFill>
          <a:blip r:embed="rId3"/>
          <a:stretch>
            <a:fillRect/>
          </a:stretch>
        </p:blipFill>
        <p:spPr>
          <a:xfrm>
            <a:off x="6233042" y="1920619"/>
            <a:ext cx="5499479" cy="3541819"/>
          </a:xfrm>
          <a:prstGeom prst="rect">
            <a:avLst/>
          </a:prstGeom>
        </p:spPr>
      </p:pic>
      <p:cxnSp>
        <p:nvCxnSpPr>
          <p:cNvPr id="92" name="直線接點 91">
            <a:extLst>
              <a:ext uri="{FF2B5EF4-FFF2-40B4-BE49-F238E27FC236}">
                <a16:creationId xmlns:a16="http://schemas.microsoft.com/office/drawing/2014/main" id="{9728E885-7890-4E9B-A2B6-94BA3830C01A}"/>
              </a:ext>
            </a:extLst>
          </p:cNvPr>
          <p:cNvCxnSpPr>
            <a:cxnSpLocks/>
          </p:cNvCxnSpPr>
          <p:nvPr/>
        </p:nvCxnSpPr>
        <p:spPr>
          <a:xfrm flipV="1">
            <a:off x="9115260" y="2311836"/>
            <a:ext cx="0" cy="3422694"/>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96" name="矩形 95">
            <a:extLst>
              <a:ext uri="{FF2B5EF4-FFF2-40B4-BE49-F238E27FC236}">
                <a16:creationId xmlns:a16="http://schemas.microsoft.com/office/drawing/2014/main" id="{5901C6AC-C148-426A-9979-4E69BD55B97C}"/>
              </a:ext>
            </a:extLst>
          </p:cNvPr>
          <p:cNvSpPr/>
          <p:nvPr/>
        </p:nvSpPr>
        <p:spPr>
          <a:xfrm>
            <a:off x="9811951"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Y=1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會購買</a:t>
            </a:r>
          </a:p>
        </p:txBody>
      </p:sp>
      <p:sp>
        <p:nvSpPr>
          <p:cNvPr id="97" name="矩形 96">
            <a:extLst>
              <a:ext uri="{FF2B5EF4-FFF2-40B4-BE49-F238E27FC236}">
                <a16:creationId xmlns:a16="http://schemas.microsoft.com/office/drawing/2014/main" id="{8A857FA1-D020-4CAB-9E26-351F6E0118E3}"/>
              </a:ext>
            </a:extLst>
          </p:cNvPr>
          <p:cNvSpPr/>
          <p:nvPr/>
        </p:nvSpPr>
        <p:spPr>
          <a:xfrm>
            <a:off x="6831827"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Y=0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不會購買</a:t>
            </a:r>
          </a:p>
        </p:txBody>
      </p:sp>
      <p:sp>
        <p:nvSpPr>
          <p:cNvPr id="98" name="矩形 97">
            <a:extLst>
              <a:ext uri="{FF2B5EF4-FFF2-40B4-BE49-F238E27FC236}">
                <a16:creationId xmlns:a16="http://schemas.microsoft.com/office/drawing/2014/main" id="{DEFACA4C-34D8-4B36-BF7C-F83C54D6E126}"/>
              </a:ext>
            </a:extLst>
          </p:cNvPr>
          <p:cNvSpPr/>
          <p:nvPr/>
        </p:nvSpPr>
        <p:spPr>
          <a:xfrm>
            <a:off x="8272935" y="5594111"/>
            <a:ext cx="1684649"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2" name="矩形 101">
            <a:extLst>
              <a:ext uri="{FF2B5EF4-FFF2-40B4-BE49-F238E27FC236}">
                <a16:creationId xmlns:a16="http://schemas.microsoft.com/office/drawing/2014/main" id="{47987C2B-CE5A-4932-AB18-3E60513AC392}"/>
              </a:ext>
            </a:extLst>
          </p:cNvPr>
          <p:cNvSpPr/>
          <p:nvPr/>
        </p:nvSpPr>
        <p:spPr>
          <a:xfrm>
            <a:off x="9792500" y="5323938"/>
            <a:ext cx="172354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模型預估會購買的機率</a:t>
            </a:r>
          </a:p>
        </p:txBody>
      </p:sp>
      <p:sp>
        <p:nvSpPr>
          <p:cNvPr id="103" name="矩形 102">
            <a:extLst>
              <a:ext uri="{FF2B5EF4-FFF2-40B4-BE49-F238E27FC236}">
                <a16:creationId xmlns:a16="http://schemas.microsoft.com/office/drawing/2014/main" id="{20EFF79E-9725-4E25-AE8E-CD320213EA4C}"/>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矩形: 圓角 103">
            <a:extLst>
              <a:ext uri="{FF2B5EF4-FFF2-40B4-BE49-F238E27FC236}">
                <a16:creationId xmlns:a16="http://schemas.microsoft.com/office/drawing/2014/main" id="{D86D82AE-5159-4435-9429-7A3E5D90B7B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761595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classification</a:t>
            </a:r>
          </a:p>
        </p:txBody>
      </p:sp>
      <p:cxnSp>
        <p:nvCxnSpPr>
          <p:cNvPr id="4" name="直線接點 3">
            <a:extLst>
              <a:ext uri="{FF2B5EF4-FFF2-40B4-BE49-F238E27FC236}">
                <a16:creationId xmlns:a16="http://schemas.microsoft.com/office/drawing/2014/main" id="{AF27B5BA-1DAD-4652-BBFC-A72F32C9781C}"/>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10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 vs. False negative</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2997279" y="2919529"/>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448643"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a:extLst>
              <a:ext uri="{FF2B5EF4-FFF2-40B4-BE49-F238E27FC236}">
                <a16:creationId xmlns:a16="http://schemas.microsoft.com/office/drawing/2014/main" id="{E1731422-4FCD-4AAC-BE56-F5CF003B510F}"/>
              </a:ext>
            </a:extLst>
          </p:cNvPr>
          <p:cNvSpPr/>
          <p:nvPr/>
        </p:nvSpPr>
        <p:spPr>
          <a:xfrm>
            <a:off x="3469832" y="2785533"/>
            <a:ext cx="295162" cy="2174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矩形 45">
            <a:extLst>
              <a:ext uri="{FF2B5EF4-FFF2-40B4-BE49-F238E27FC236}">
                <a16:creationId xmlns:a16="http://schemas.microsoft.com/office/drawing/2014/main" id="{5042D986-1273-42D8-A4CC-62B7DEFB4784}"/>
              </a:ext>
            </a:extLst>
          </p:cNvPr>
          <p:cNvSpPr/>
          <p:nvPr/>
        </p:nvSpPr>
        <p:spPr>
          <a:xfrm>
            <a:off x="3031104" y="2785533"/>
            <a:ext cx="312865" cy="2174943"/>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3909D88A-F074-43B6-9428-81AF6C0681DA}"/>
              </a:ext>
            </a:extLst>
          </p:cNvPr>
          <p:cNvSpPr/>
          <p:nvPr/>
        </p:nvSpPr>
        <p:spPr>
          <a:xfrm>
            <a:off x="4061555" y="2088699"/>
            <a:ext cx="120212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Positive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38FBCDE4-36B7-4AF6-8F50-785ED6FB9DD5}"/>
              </a:ext>
            </a:extLst>
          </p:cNvPr>
          <p:cNvSpPr/>
          <p:nvPr/>
        </p:nvSpPr>
        <p:spPr>
          <a:xfrm>
            <a:off x="1624136" y="5820444"/>
            <a:ext cx="126117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 name="直線單箭頭接點 9">
            <a:extLst>
              <a:ext uri="{FF2B5EF4-FFF2-40B4-BE49-F238E27FC236}">
                <a16:creationId xmlns:a16="http://schemas.microsoft.com/office/drawing/2014/main" id="{E78C9947-5B35-477A-8395-85766FBC65CD}"/>
              </a:ext>
            </a:extLst>
          </p:cNvPr>
          <p:cNvCxnSpPr/>
          <p:nvPr/>
        </p:nvCxnSpPr>
        <p:spPr>
          <a:xfrm flipH="1">
            <a:off x="2703581" y="4960476"/>
            <a:ext cx="322503" cy="859968"/>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cxnSp>
        <p:nvCxnSpPr>
          <p:cNvPr id="54" name="直線單箭頭接點 53">
            <a:extLst>
              <a:ext uri="{FF2B5EF4-FFF2-40B4-BE49-F238E27FC236}">
                <a16:creationId xmlns:a16="http://schemas.microsoft.com/office/drawing/2014/main" id="{6D482DF7-CE5D-4835-8FD0-AF088CED7B72}"/>
              </a:ext>
            </a:extLst>
          </p:cNvPr>
          <p:cNvCxnSpPr>
            <a:cxnSpLocks/>
            <a:endCxn id="47" idx="1"/>
          </p:cNvCxnSpPr>
          <p:nvPr/>
        </p:nvCxnSpPr>
        <p:spPr>
          <a:xfrm flipV="1">
            <a:off x="3759047" y="2319532"/>
            <a:ext cx="302508" cy="466002"/>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F743A690-150E-4ED2-A343-2614E2A29AB5}"/>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94" y="2133115"/>
            <a:ext cx="5114484" cy="3116827"/>
          </a:xfrm>
          <a:prstGeom prst="rect">
            <a:avLst/>
          </a:prstGeom>
          <a:noFill/>
          <a:extLst>
            <a:ext uri="{909E8E84-426E-40DD-AFC4-6F175D3DCCD1}">
              <a14:hiddenFill xmlns:a14="http://schemas.microsoft.com/office/drawing/2010/main">
                <a:solidFill>
                  <a:srgbClr val="FFFFFF"/>
                </a:solidFill>
              </a14:hiddenFill>
            </a:ext>
          </a:extLst>
        </p:spPr>
      </p:pic>
      <p:sp>
        <p:nvSpPr>
          <p:cNvPr id="65" name="矩形 64">
            <a:extLst>
              <a:ext uri="{FF2B5EF4-FFF2-40B4-BE49-F238E27FC236}">
                <a16:creationId xmlns:a16="http://schemas.microsoft.com/office/drawing/2014/main" id="{98DD4907-476D-4046-8F3F-E1BB6419A4D7}"/>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實際值為負例，但模型判定為正例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negative: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實際值為正例，但模型判定為負例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圓角 65">
            <a:extLst>
              <a:ext uri="{FF2B5EF4-FFF2-40B4-BE49-F238E27FC236}">
                <a16:creationId xmlns:a16="http://schemas.microsoft.com/office/drawing/2014/main" id="{F6F2B57F-B530-470F-96B4-3E82FF3F8D6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0611A583-1643-48B3-95B2-776054A37DE8}"/>
              </a:ext>
            </a:extLst>
          </p:cNvPr>
          <p:cNvSpPr/>
          <p:nvPr/>
        </p:nvSpPr>
        <p:spPr>
          <a:xfrm>
            <a:off x="5126331" y="210204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假陽性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7" name="矩形 66">
            <a:extLst>
              <a:ext uri="{FF2B5EF4-FFF2-40B4-BE49-F238E27FC236}">
                <a16:creationId xmlns:a16="http://schemas.microsoft.com/office/drawing/2014/main" id="{0C936D23-470A-4DBC-9A0F-EA456E467FB9}"/>
              </a:ext>
            </a:extLst>
          </p:cNvPr>
          <p:cNvSpPr/>
          <p:nvPr/>
        </p:nvSpPr>
        <p:spPr>
          <a:xfrm>
            <a:off x="2752287" y="58622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假陰性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301919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混淆矩陣</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(Confusion Matrix)</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194" y="2359010"/>
            <a:ext cx="5114484" cy="31168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633292"/>
                  </a:ext>
                </a:extLst>
              </a:tr>
            </a:tbl>
          </a:graphicData>
        </a:graphic>
      </p:graphicFrame>
    </p:spTree>
    <p:extLst>
      <p:ext uri="{BB962C8B-B14F-4D97-AF65-F5344CB8AC3E}">
        <p14:creationId xmlns:p14="http://schemas.microsoft.com/office/powerpoint/2010/main" val="14809749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準確率</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(Accuracy)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95465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所有個體中，有多少比率的個體被分類正確</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Accuracy = (TP + TN) / (TP + FP + TN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當各類樣本平衡且同等重要時。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一個學校系統用來評估學生是否及格的模型，如果及格與不及格的學生數量大致相等，使用準確率能有效衡量模型整體表現。</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1F09FCA3-E777-4891-AE61-7C35579E3030}"/>
              </a:ext>
            </a:extLst>
          </p:cNvPr>
          <p:cNvSpPr/>
          <p:nvPr/>
        </p:nvSpPr>
        <p:spPr>
          <a:xfrm>
            <a:off x="6032072" y="51710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063C7A1A-10A4-49B9-8A94-ED10EFC0CCF8}"/>
              </a:ext>
            </a:extLst>
          </p:cNvPr>
          <p:cNvSpPr txBox="1"/>
          <p:nvPr/>
        </p:nvSpPr>
        <p:spPr>
          <a:xfrm>
            <a:off x="6862497" y="5227517"/>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醫療領域中，針對罕見疾病，只看準確度是不夠的，比如</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100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個正常人中只有</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人罹患脊髓性肌肉萎縮症，在資料不平衡下，模型都猜正常的準確率高達</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97%</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F9ACBB9F-8334-4158-8494-38480CA8639F}"/>
              </a:ext>
            </a:extLst>
          </p:cNvPr>
          <p:cNvPicPr>
            <a:picLocks noChangeAspect="1"/>
          </p:cNvPicPr>
          <p:nvPr/>
        </p:nvPicPr>
        <p:blipFill>
          <a:blip r:embed="rId2"/>
          <a:stretch>
            <a:fillRect/>
          </a:stretch>
        </p:blipFill>
        <p:spPr>
          <a:xfrm>
            <a:off x="6188529" y="5243061"/>
            <a:ext cx="598012" cy="642694"/>
          </a:xfrm>
          <a:prstGeom prst="rect">
            <a:avLst/>
          </a:prstGeom>
        </p:spPr>
      </p:pic>
    </p:spTree>
    <p:extLst>
      <p:ext uri="{BB962C8B-B14F-4D97-AF65-F5344CB8AC3E}">
        <p14:creationId xmlns:p14="http://schemas.microsoft.com/office/powerpoint/2010/main" val="3064637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精確度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(Precision)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以模型的角度看事情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被分類為陽性的個體，有多少比率是真陽性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避免假陽性（誤判為正）</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非常重要時。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垃圾郵件過濾系統，你不希望重要的郵件被錯誤地標記為垃圾郵件（假陽性），因此需要一個高精確率的模型。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D02FE0F0-6867-4158-A2EF-DC58695F3728}"/>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嚇死寶寶</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假陽</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9290066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召回度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敏感度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(Recall/Sensitivity)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真正為陽性的個體中，有多少比率被預測是 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避免假陰性（誤判為負）</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極為重要時。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疾病診斷，例如癌症篩檢，錯過任何一個真正的病例（假陰性）可能導致生命危險，因此需要高召回率。</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4E68543F-D26C-462C-B8AC-3C03D91F448D}"/>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漏網之魚</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假陰</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8A71772D-A480-4E9B-B43B-1F0B9C46BB8F}"/>
              </a:ext>
            </a:extLst>
          </p:cNvPr>
          <p:cNvSpPr txBox="1"/>
          <p:nvPr/>
        </p:nvSpPr>
        <p:spPr>
          <a:xfrm>
            <a:off x="588682" y="5555218"/>
            <a:ext cx="51940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一般在醫療檢驗中，實際</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YES</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指的是有無特殊疾病</a:t>
            </a:r>
          </a:p>
        </p:txBody>
      </p:sp>
    </p:spTree>
    <p:extLst>
      <p:ext uri="{BB962C8B-B14F-4D97-AF65-F5344CB8AC3E}">
        <p14:creationId xmlns:p14="http://schemas.microsoft.com/office/powerpoint/2010/main" val="36324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企業導入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挑戰</a:t>
            </a: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C05D6CD-BED4-428D-8389-84FF5A250EDA}"/>
              </a:ext>
            </a:extLst>
          </p:cNvPr>
          <p:cNvSpPr/>
          <p:nvPr/>
        </p:nvSpPr>
        <p:spPr>
          <a:xfrm>
            <a:off x="1595709" y="1887202"/>
            <a:ext cx="2201851" cy="2097417"/>
          </a:xfrm>
          <a:prstGeom prst="ellipse">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數據</a:t>
            </a:r>
          </a:p>
        </p:txBody>
      </p:sp>
      <p:sp>
        <p:nvSpPr>
          <p:cNvPr id="6" name="橢圓 5">
            <a:extLst>
              <a:ext uri="{FF2B5EF4-FFF2-40B4-BE49-F238E27FC236}">
                <a16:creationId xmlns:a16="http://schemas.microsoft.com/office/drawing/2014/main" id="{C6501F18-D28E-4BE9-B338-5E6F3A05E45B}"/>
              </a:ext>
            </a:extLst>
          </p:cNvPr>
          <p:cNvSpPr/>
          <p:nvPr/>
        </p:nvSpPr>
        <p:spPr>
          <a:xfrm>
            <a:off x="671979" y="3202991"/>
            <a:ext cx="2201851" cy="2097417"/>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算法</a:t>
            </a:r>
          </a:p>
        </p:txBody>
      </p:sp>
      <p:sp>
        <p:nvSpPr>
          <p:cNvPr id="7" name="橢圓 6">
            <a:extLst>
              <a:ext uri="{FF2B5EF4-FFF2-40B4-BE49-F238E27FC236}">
                <a16:creationId xmlns:a16="http://schemas.microsoft.com/office/drawing/2014/main" id="{30752FC4-6A9F-4C54-BB3F-499B3D838E53}"/>
              </a:ext>
            </a:extLst>
          </p:cNvPr>
          <p:cNvSpPr/>
          <p:nvPr/>
        </p:nvSpPr>
        <p:spPr>
          <a:xfrm>
            <a:off x="2534128" y="3169124"/>
            <a:ext cx="2201851" cy="2097417"/>
          </a:xfrm>
          <a:prstGeom prst="ellipse">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算力</a:t>
            </a:r>
          </a:p>
        </p:txBody>
      </p:sp>
      <p:sp>
        <p:nvSpPr>
          <p:cNvPr id="8" name="矩形 7">
            <a:extLst>
              <a:ext uri="{FF2B5EF4-FFF2-40B4-BE49-F238E27FC236}">
                <a16:creationId xmlns:a16="http://schemas.microsoft.com/office/drawing/2014/main" id="{034642E9-FB3B-4A5E-B8CE-D3CCF56207D4}"/>
              </a:ext>
            </a:extLst>
          </p:cNvPr>
          <p:cNvSpPr/>
          <p:nvPr/>
        </p:nvSpPr>
        <p:spPr>
          <a:xfrm>
            <a:off x="5063412" y="2755651"/>
            <a:ext cx="6830009"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定義問題：關注在企業的重要問題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Data</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：高品質數據、隱私問題。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Train 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越來越複雜，數據量需求大，訓練成本高。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部署：即時</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非即時，考慮計算成本。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5.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監控模型：模型和數據會因時間而改變。數據</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人為決策。</a:t>
            </a:r>
          </a:p>
        </p:txBody>
      </p:sp>
    </p:spTree>
    <p:extLst>
      <p:ext uri="{BB962C8B-B14F-4D97-AF65-F5344CB8AC3E}">
        <p14:creationId xmlns:p14="http://schemas.microsoft.com/office/powerpoint/2010/main" val="37827647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明確度 </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(Specificity)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5816600"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被實際為陰性的個體中，有多少比率是真陰性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Specificity= TN / (TN + FP)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確認負性結果</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的準確性很重要時。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毒品檢測，對於非使用者，檢測結果應確認為負，以避免對非使用者的不公正對待。</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732C8F48-14F0-4281-8DD5-194CDE285114}"/>
              </a:ext>
            </a:extLst>
          </p:cNvPr>
          <p:cNvSpPr txBox="1"/>
          <p:nvPr/>
        </p:nvSpPr>
        <p:spPr>
          <a:xfrm>
            <a:off x="1228035" y="1592320"/>
            <a:ext cx="3775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健康的人中真的健康的比例</a:t>
            </a:r>
          </a:p>
        </p:txBody>
      </p:sp>
    </p:spTree>
    <p:extLst>
      <p:ext uri="{BB962C8B-B14F-4D97-AF65-F5344CB8AC3E}">
        <p14:creationId xmlns:p14="http://schemas.microsoft.com/office/powerpoint/2010/main" val="31087893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 name="圖片 9">
            <a:extLst>
              <a:ext uri="{FF2B5EF4-FFF2-40B4-BE49-F238E27FC236}">
                <a16:creationId xmlns:a16="http://schemas.microsoft.com/office/drawing/2014/main" id="{2121A7E5-F172-4F00-8D55-B4C01954D1D7}"/>
              </a:ext>
            </a:extLst>
          </p:cNvPr>
          <p:cNvPicPr>
            <a:picLocks noChangeAspect="1"/>
          </p:cNvPicPr>
          <p:nvPr/>
        </p:nvPicPr>
        <p:blipFill>
          <a:blip r:embed="rId2"/>
          <a:stretch>
            <a:fillRect/>
          </a:stretch>
        </p:blipFill>
        <p:spPr>
          <a:xfrm>
            <a:off x="1385273" y="3780284"/>
            <a:ext cx="3365806" cy="869932"/>
          </a:xfrm>
          <a:prstGeom prst="rect">
            <a:avLst/>
          </a:prstGeom>
        </p:spPr>
      </p:pic>
      <p:sp>
        <p:nvSpPr>
          <p:cNvPr id="12" name="矩形 11">
            <a:extLst>
              <a:ext uri="{FF2B5EF4-FFF2-40B4-BE49-F238E27FC236}">
                <a16:creationId xmlns:a16="http://schemas.microsoft.com/office/drawing/2014/main" id="{AD3E973D-0BD8-4D6E-A75F-11CBD4396FB7}"/>
              </a:ext>
            </a:extLst>
          </p:cNvPr>
          <p:cNvSpPr/>
          <p:nvPr/>
        </p:nvSpPr>
        <p:spPr>
          <a:xfrm>
            <a:off x="694267" y="1920619"/>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的取值範圍從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到</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代表模型的輸出最好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代表模型的輸出結果最差</a:t>
            </a:r>
          </a:p>
        </p:txBody>
      </p:sp>
      <p:pic>
        <p:nvPicPr>
          <p:cNvPr id="15" name="圖片 14">
            <a:extLst>
              <a:ext uri="{FF2B5EF4-FFF2-40B4-BE49-F238E27FC236}">
                <a16:creationId xmlns:a16="http://schemas.microsoft.com/office/drawing/2014/main" id="{9B6BF9B9-6C32-4902-9EC4-FD1372EBCF6B}"/>
              </a:ext>
            </a:extLst>
          </p:cNvPr>
          <p:cNvPicPr>
            <a:picLocks noChangeAspect="1"/>
          </p:cNvPicPr>
          <p:nvPr/>
        </p:nvPicPr>
        <p:blipFill>
          <a:blip r:embed="rId3"/>
          <a:stretch>
            <a:fillRect/>
          </a:stretch>
        </p:blipFill>
        <p:spPr>
          <a:xfrm>
            <a:off x="5928224" y="1761067"/>
            <a:ext cx="5368324" cy="4026243"/>
          </a:xfrm>
          <a:prstGeom prst="rect">
            <a:avLst/>
          </a:prstGeom>
        </p:spPr>
      </p:pic>
    </p:spTree>
    <p:extLst>
      <p:ext uri="{BB962C8B-B14F-4D97-AF65-F5344CB8AC3E}">
        <p14:creationId xmlns:p14="http://schemas.microsoft.com/office/powerpoint/2010/main" val="1527830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DA8947F-FFC7-44E0-9D35-55F96865343A}"/>
              </a:ext>
            </a:extLst>
          </p:cNvPr>
          <p:cNvPicPr>
            <a:picLocks noChangeAspect="1"/>
          </p:cNvPicPr>
          <p:nvPr/>
        </p:nvPicPr>
        <p:blipFill>
          <a:blip r:embed="rId2"/>
          <a:stretch>
            <a:fillRect/>
          </a:stretch>
        </p:blipFill>
        <p:spPr>
          <a:xfrm>
            <a:off x="177595" y="2106624"/>
            <a:ext cx="3977389" cy="2648172"/>
          </a:xfrm>
          <a:prstGeom prst="rect">
            <a:avLst/>
          </a:prstGeom>
        </p:spPr>
      </p:pic>
      <p:pic>
        <p:nvPicPr>
          <p:cNvPr id="6" name="圖片 5">
            <a:extLst>
              <a:ext uri="{FF2B5EF4-FFF2-40B4-BE49-F238E27FC236}">
                <a16:creationId xmlns:a16="http://schemas.microsoft.com/office/drawing/2014/main" id="{CB97EACF-8BB1-4C23-8EA7-8DB8B57781C3}"/>
              </a:ext>
            </a:extLst>
          </p:cNvPr>
          <p:cNvPicPr>
            <a:picLocks noChangeAspect="1"/>
          </p:cNvPicPr>
          <p:nvPr/>
        </p:nvPicPr>
        <p:blipFill>
          <a:blip r:embed="rId3"/>
          <a:stretch>
            <a:fillRect/>
          </a:stretch>
        </p:blipFill>
        <p:spPr>
          <a:xfrm>
            <a:off x="4154984" y="2103204"/>
            <a:ext cx="3977389" cy="2651592"/>
          </a:xfrm>
          <a:prstGeom prst="rect">
            <a:avLst/>
          </a:prstGeom>
        </p:spPr>
      </p:pic>
      <p:pic>
        <p:nvPicPr>
          <p:cNvPr id="7" name="圖片 6">
            <a:extLst>
              <a:ext uri="{FF2B5EF4-FFF2-40B4-BE49-F238E27FC236}">
                <a16:creationId xmlns:a16="http://schemas.microsoft.com/office/drawing/2014/main" id="{F261B94C-9EBB-4F57-A668-28A4409912C5}"/>
              </a:ext>
            </a:extLst>
          </p:cNvPr>
          <p:cNvPicPr>
            <a:picLocks noChangeAspect="1"/>
          </p:cNvPicPr>
          <p:nvPr/>
        </p:nvPicPr>
        <p:blipFill>
          <a:blip r:embed="rId4"/>
          <a:stretch>
            <a:fillRect/>
          </a:stretch>
        </p:blipFill>
        <p:spPr>
          <a:xfrm>
            <a:off x="8045278" y="2103204"/>
            <a:ext cx="3977389" cy="2651593"/>
          </a:xfrm>
          <a:prstGeom prst="rect">
            <a:avLst/>
          </a:prstGeom>
        </p:spPr>
      </p:pic>
      <p:sp>
        <p:nvSpPr>
          <p:cNvPr id="8" name="矩形 7">
            <a:extLst>
              <a:ext uri="{FF2B5EF4-FFF2-40B4-BE49-F238E27FC236}">
                <a16:creationId xmlns:a16="http://schemas.microsoft.com/office/drawing/2014/main" id="{97A94287-A475-4970-9A5A-D9280D46A6C4}"/>
              </a:ext>
            </a:extLst>
          </p:cNvPr>
          <p:cNvSpPr/>
          <p:nvPr/>
        </p:nvSpPr>
        <p:spPr>
          <a:xfrm>
            <a:off x="4131001" y="5120463"/>
            <a:ext cx="39142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p:txBody>
      </p:sp>
      <p:sp>
        <p:nvSpPr>
          <p:cNvPr id="9" name="矩形 8">
            <a:extLst>
              <a:ext uri="{FF2B5EF4-FFF2-40B4-BE49-F238E27FC236}">
                <a16:creationId xmlns:a16="http://schemas.microsoft.com/office/drawing/2014/main" id="{80AD18CF-8D4B-4275-875D-017676D5959F}"/>
              </a:ext>
            </a:extLst>
          </p:cNvPr>
          <p:cNvSpPr/>
          <p:nvPr/>
        </p:nvSpPr>
        <p:spPr>
          <a:xfrm>
            <a:off x="409022" y="5120463"/>
            <a:ext cx="30427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p:txBody>
      </p:sp>
      <p:sp>
        <p:nvSpPr>
          <p:cNvPr id="10" name="標題 1">
            <a:extLst>
              <a:ext uri="{FF2B5EF4-FFF2-40B4-BE49-F238E27FC236}">
                <a16:creationId xmlns:a16="http://schemas.microsoft.com/office/drawing/2014/main" id="{7919DF20-CC50-40BA-B2AA-AEB9DE84519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r>
              <a:rPr kumimoji="0" lang="zh-TW" altLang="en-US"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curve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1" name="矩形 10">
            <a:extLst>
              <a:ext uri="{FF2B5EF4-FFF2-40B4-BE49-F238E27FC236}">
                <a16:creationId xmlns:a16="http://schemas.microsoft.com/office/drawing/2014/main" id="{17AF0B97-B037-436A-834B-BC769FB95F7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2" name="矩形 11">
            <a:extLst>
              <a:ext uri="{FF2B5EF4-FFF2-40B4-BE49-F238E27FC236}">
                <a16:creationId xmlns:a16="http://schemas.microsoft.com/office/drawing/2014/main" id="{439F8A52-1F64-4E78-9A29-EED1264F2F24}"/>
              </a:ext>
            </a:extLst>
          </p:cNvPr>
          <p:cNvSpPr/>
          <p:nvPr/>
        </p:nvSpPr>
        <p:spPr>
          <a:xfrm>
            <a:off x="304799" y="1375287"/>
            <a:ext cx="11582399" cy="58477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一個優秀的分類模型在不同的閾值（</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threshold</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）下應該具備一定的靈活性和適應性。閾值是用來決定將概率預測轉化為類別預測的切割點。通常調整閾值可以改變模型在精確度（</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）和召回率（</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）之間的平衡，這也會影響到其他性能指標。</a:t>
            </a:r>
            <a:endParaRPr kumimoji="0" lang="zh-TW" altLang="en-US" sz="16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F8300C0A-B578-4066-AF62-1C63FBB58D82}"/>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161173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D2130C55-7A52-41D1-8D13-8DE706DD6371}"/>
              </a:ext>
            </a:extLst>
          </p:cNvPr>
          <p:cNvPicPr>
            <a:picLocks noChangeAspect="1"/>
          </p:cNvPicPr>
          <p:nvPr/>
        </p:nvPicPr>
        <p:blipFill>
          <a:blip r:embed="rId3"/>
          <a:stretch>
            <a:fillRect/>
          </a:stretch>
        </p:blipFill>
        <p:spPr>
          <a:xfrm>
            <a:off x="554510" y="1756923"/>
            <a:ext cx="5573565" cy="3973952"/>
          </a:xfrm>
          <a:prstGeom prst="rect">
            <a:avLst/>
          </a:prstGeom>
        </p:spPr>
      </p:pic>
      <p:graphicFrame>
        <p:nvGraphicFramePr>
          <p:cNvPr id="13" name="表格 12">
            <a:extLst>
              <a:ext uri="{FF2B5EF4-FFF2-40B4-BE49-F238E27FC236}">
                <a16:creationId xmlns:a16="http://schemas.microsoft.com/office/drawing/2014/main" id="{EEA532EB-107A-48F1-B0A7-011AE688B6C9}"/>
              </a:ext>
            </a:extLst>
          </p:cNvPr>
          <p:cNvGraphicFramePr>
            <a:graphicFrameLocks noGrp="1"/>
          </p:cNvGraphicFramePr>
          <p:nvPr/>
        </p:nvGraphicFramePr>
        <p:xfrm>
          <a:off x="6963711" y="2202513"/>
          <a:ext cx="3907488" cy="2404340"/>
        </p:xfrm>
        <a:graphic>
          <a:graphicData uri="http://schemas.openxmlformats.org/drawingml/2006/table">
            <a:tbl>
              <a:tblPr/>
              <a:tblGrid>
                <a:gridCol w="610064">
                  <a:extLst>
                    <a:ext uri="{9D8B030D-6E8A-4147-A177-3AD203B41FA5}">
                      <a16:colId xmlns:a16="http://schemas.microsoft.com/office/drawing/2014/main" val="3347246231"/>
                    </a:ext>
                  </a:extLst>
                </a:gridCol>
                <a:gridCol w="563729">
                  <a:extLst>
                    <a:ext uri="{9D8B030D-6E8A-4147-A177-3AD203B41FA5}">
                      <a16:colId xmlns:a16="http://schemas.microsoft.com/office/drawing/2014/main" val="2654309321"/>
                    </a:ext>
                  </a:extLst>
                </a:gridCol>
                <a:gridCol w="1335958">
                  <a:extLst>
                    <a:ext uri="{9D8B030D-6E8A-4147-A177-3AD203B41FA5}">
                      <a16:colId xmlns:a16="http://schemas.microsoft.com/office/drawing/2014/main" val="3269157297"/>
                    </a:ext>
                  </a:extLst>
                </a:gridCol>
                <a:gridCol w="1397737">
                  <a:extLst>
                    <a:ext uri="{9D8B030D-6E8A-4147-A177-3AD203B41FA5}">
                      <a16:colId xmlns:a16="http://schemas.microsoft.com/office/drawing/2014/main" val="2830071203"/>
                    </a:ext>
                  </a:extLst>
                </a:gridCol>
              </a:tblGrid>
              <a:tr h="4859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323117">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747193">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848065">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6" name="矩形 5">
            <a:extLst>
              <a:ext uri="{FF2B5EF4-FFF2-40B4-BE49-F238E27FC236}">
                <a16:creationId xmlns:a16="http://schemas.microsoft.com/office/drawing/2014/main" id="{4C5756BC-79F9-400B-97D2-BD6AADD28C08}"/>
              </a:ext>
            </a:extLst>
          </p:cNvPr>
          <p:cNvSpPr/>
          <p:nvPr/>
        </p:nvSpPr>
        <p:spPr>
          <a:xfrm>
            <a:off x="7440488" y="4825929"/>
            <a:ext cx="3799731" cy="1015663"/>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靈敏度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TP/(TP+FN)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偽陽率（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特異度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FP/(FP+TN)</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Ps: ROC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不受資料不平衡影響</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7">
            <a:extLst>
              <a:ext uri="{FF2B5EF4-FFF2-40B4-BE49-F238E27FC236}">
                <a16:creationId xmlns:a16="http://schemas.microsoft.com/office/drawing/2014/main" id="{F62338CC-BC14-4AAE-A749-74D5966FF209}"/>
              </a:ext>
            </a:extLst>
          </p:cNvPr>
          <p:cNvSpPr/>
          <p:nvPr/>
        </p:nvSpPr>
        <p:spPr>
          <a:xfrm>
            <a:off x="4884501" y="4513442"/>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FA128447-BAA0-45B4-B162-A090315187C6}"/>
              </a:ext>
            </a:extLst>
          </p:cNvPr>
          <p:cNvSpPr/>
          <p:nvPr/>
        </p:nvSpPr>
        <p:spPr>
          <a:xfrm>
            <a:off x="3469769" y="3295134"/>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6518ADE7-36B4-4AB1-8137-B7581A9A30AA}"/>
              </a:ext>
            </a:extLst>
          </p:cNvPr>
          <p:cNvSpPr/>
          <p:nvPr/>
        </p:nvSpPr>
        <p:spPr>
          <a:xfrm>
            <a:off x="6763109" y="3793162"/>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B3152CA1-A3CE-44AC-B20A-4A2A59D2BBE3}"/>
              </a:ext>
            </a:extLst>
          </p:cNvPr>
          <p:cNvSpPr/>
          <p:nvPr/>
        </p:nvSpPr>
        <p:spPr>
          <a:xfrm>
            <a:off x="9496359" y="3926447"/>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FDA4B44-0CC3-4B1C-B9C2-1ADB321B4360}"/>
              </a:ext>
            </a:extLst>
          </p:cNvPr>
          <p:cNvSpPr/>
          <p:nvPr/>
        </p:nvSpPr>
        <p:spPr>
          <a:xfrm>
            <a:off x="11285753" y="4037246"/>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D1DFA976-1C75-426B-98BA-8B1CE1799413}"/>
              </a:ext>
            </a:extLst>
          </p:cNvPr>
          <p:cNvSpPr/>
          <p:nvPr/>
        </p:nvSpPr>
        <p:spPr>
          <a:xfrm>
            <a:off x="6763109" y="2979471"/>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FFA04C70-9978-42B6-B6C1-3434C534D717}"/>
              </a:ext>
            </a:extLst>
          </p:cNvPr>
          <p:cNvSpPr/>
          <p:nvPr/>
        </p:nvSpPr>
        <p:spPr>
          <a:xfrm>
            <a:off x="9500678" y="2815274"/>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DCEC5A10-97B4-40D9-B1F7-8CED0825E68D}"/>
              </a:ext>
            </a:extLst>
          </p:cNvPr>
          <p:cNvSpPr/>
          <p:nvPr/>
        </p:nvSpPr>
        <p:spPr>
          <a:xfrm>
            <a:off x="11285753" y="3059877"/>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4F34ECC4-153A-42B0-B890-5E0701F38FB3}"/>
              </a:ext>
            </a:extLst>
          </p:cNvPr>
          <p:cNvSpPr/>
          <p:nvPr/>
        </p:nvSpPr>
        <p:spPr>
          <a:xfrm>
            <a:off x="1055440" y="1526659"/>
            <a:ext cx="5581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6" name="矩形 25">
            <a:extLst>
              <a:ext uri="{FF2B5EF4-FFF2-40B4-BE49-F238E27FC236}">
                <a16:creationId xmlns:a16="http://schemas.microsoft.com/office/drawing/2014/main" id="{FDCCDD3B-167F-483F-83C4-9350285CD427}"/>
              </a:ext>
            </a:extLst>
          </p:cNvPr>
          <p:cNvSpPr/>
          <p:nvPr/>
        </p:nvSpPr>
        <p:spPr>
          <a:xfrm>
            <a:off x="1919536" y="1526659"/>
            <a:ext cx="5774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131828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 AUC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626F2683-8679-4D69-A664-B012F726F7AE}"/>
              </a:ext>
            </a:extLst>
          </p:cNvPr>
          <p:cNvPicPr>
            <a:picLocks noChangeAspect="1"/>
          </p:cNvPicPr>
          <p:nvPr/>
        </p:nvPicPr>
        <p:blipFill>
          <a:blip r:embed="rId3"/>
          <a:stretch>
            <a:fillRect/>
          </a:stretch>
        </p:blipFill>
        <p:spPr>
          <a:xfrm>
            <a:off x="420090" y="1798659"/>
            <a:ext cx="5365234" cy="4064000"/>
          </a:xfrm>
          <a:prstGeom prst="rect">
            <a:avLst/>
          </a:prstGeom>
        </p:spPr>
      </p:pic>
      <p:pic>
        <p:nvPicPr>
          <p:cNvPr id="4098" name="Picture 2" descr="cutoff.gif">
            <a:extLst>
              <a:ext uri="{FF2B5EF4-FFF2-40B4-BE49-F238E27FC236}">
                <a16:creationId xmlns:a16="http://schemas.microsoft.com/office/drawing/2014/main" id="{66CE499D-4103-43A2-B69E-05FF584D1B3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81954" y="1455519"/>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C, AUC, precision, and recall visually explained">
            <a:extLst>
              <a:ext uri="{FF2B5EF4-FFF2-40B4-BE49-F238E27FC236}">
                <a16:creationId xmlns:a16="http://schemas.microsoft.com/office/drawing/2014/main" id="{B3BBB8AB-E7A7-4424-9F90-415F0CE3E29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616460" y="3842708"/>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8549665D-DBB1-43EB-A546-FE6CAB5AE94D}"/>
              </a:ext>
            </a:extLst>
          </p:cNvPr>
          <p:cNvPicPr>
            <a:picLocks noChangeAspect="1"/>
          </p:cNvPicPr>
          <p:nvPr/>
        </p:nvPicPr>
        <p:blipFill>
          <a:blip r:embed="rId6"/>
          <a:stretch>
            <a:fillRect/>
          </a:stretch>
        </p:blipFill>
        <p:spPr>
          <a:xfrm>
            <a:off x="3672946" y="4385734"/>
            <a:ext cx="2324384" cy="1731962"/>
          </a:xfrm>
          <a:prstGeom prst="rect">
            <a:avLst/>
          </a:prstGeom>
        </p:spPr>
      </p:pic>
    </p:spTree>
    <p:extLst>
      <p:ext uri="{BB962C8B-B14F-4D97-AF65-F5344CB8AC3E}">
        <p14:creationId xmlns:p14="http://schemas.microsoft.com/office/powerpoint/2010/main" val="3494389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3BEC21-91C5-4CAB-A4CB-4039C2787629}"/>
              </a:ext>
            </a:extLst>
          </p:cNvPr>
          <p:cNvPicPr>
            <a:picLocks noChangeAspect="1"/>
          </p:cNvPicPr>
          <p:nvPr/>
        </p:nvPicPr>
        <p:blipFill>
          <a:blip r:embed="rId2"/>
          <a:stretch>
            <a:fillRect/>
          </a:stretch>
        </p:blipFill>
        <p:spPr>
          <a:xfrm>
            <a:off x="304800" y="1228725"/>
            <a:ext cx="6337421" cy="4893394"/>
          </a:xfrm>
          <a:prstGeom prst="rect">
            <a:avLst/>
          </a:prstGeom>
        </p:spPr>
      </p:pic>
      <p:sp>
        <p:nvSpPr>
          <p:cNvPr id="6" name="標題 1">
            <a:extLst>
              <a:ext uri="{FF2B5EF4-FFF2-40B4-BE49-F238E27FC236}">
                <a16:creationId xmlns:a16="http://schemas.microsoft.com/office/drawing/2014/main" id="{BD6B18DC-50C5-4967-A37D-D57288A5BF7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診斷準確性在臨床推理中的意義</a:t>
            </a:r>
          </a:p>
        </p:txBody>
      </p:sp>
      <p:sp>
        <p:nvSpPr>
          <p:cNvPr id="7" name="矩形: 圓角 6">
            <a:extLst>
              <a:ext uri="{FF2B5EF4-FFF2-40B4-BE49-F238E27FC236}">
                <a16:creationId xmlns:a16="http://schemas.microsoft.com/office/drawing/2014/main" id="{611110A5-A127-40DE-BC73-5BD4161E2A36}"/>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
        <p:nvSpPr>
          <p:cNvPr id="8" name="矩形 7">
            <a:extLst>
              <a:ext uri="{FF2B5EF4-FFF2-40B4-BE49-F238E27FC236}">
                <a16:creationId xmlns:a16="http://schemas.microsoft.com/office/drawing/2014/main" id="{D3B286C8-9C2C-472D-9A23-60F6CDDBB7C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E7B3ECC9-7F46-4E83-B272-664F91D72700}"/>
              </a:ext>
            </a:extLst>
          </p:cNvPr>
          <p:cNvPicPr>
            <a:picLocks noChangeAspect="1"/>
          </p:cNvPicPr>
          <p:nvPr/>
        </p:nvPicPr>
        <p:blipFill rotWithShape="1">
          <a:blip r:embed="rId3"/>
          <a:srcRect r="49497"/>
          <a:stretch/>
        </p:blipFill>
        <p:spPr>
          <a:xfrm>
            <a:off x="6826310" y="1298005"/>
            <a:ext cx="4534083" cy="4824114"/>
          </a:xfrm>
          <a:prstGeom prst="rect">
            <a:avLst/>
          </a:prstGeom>
        </p:spPr>
      </p:pic>
      <p:sp>
        <p:nvSpPr>
          <p:cNvPr id="10" name="矩形 9">
            <a:extLst>
              <a:ext uri="{FF2B5EF4-FFF2-40B4-BE49-F238E27FC236}">
                <a16:creationId xmlns:a16="http://schemas.microsoft.com/office/drawing/2014/main" id="{917A91B7-F7F5-474D-BC66-9798FAC6556C}"/>
              </a:ext>
            </a:extLst>
          </p:cNvPr>
          <p:cNvSpPr/>
          <p:nvPr/>
        </p:nvSpPr>
        <p:spPr>
          <a:xfrm>
            <a:off x="120711" y="5869748"/>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https://htlin222.medium.com/medical-screening-%E7%BE%8E%E7%BE%8E%E5%A4%A7%E5%9C%96-a2ecba58540d</a:t>
            </a:r>
          </a:p>
        </p:txBody>
      </p:sp>
    </p:spTree>
    <p:extLst>
      <p:ext uri="{BB962C8B-B14F-4D97-AF65-F5344CB8AC3E}">
        <p14:creationId xmlns:p14="http://schemas.microsoft.com/office/powerpoint/2010/main" val="6899452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0" name="Picture 2" descr="Results for accuracy, precision, recall, and F1 score. | Download  Scientific Diagram">
            <a:extLst>
              <a:ext uri="{FF2B5EF4-FFF2-40B4-BE49-F238E27FC236}">
                <a16:creationId xmlns:a16="http://schemas.microsoft.com/office/drawing/2014/main" id="{3467F4FD-36EC-48D9-B271-F7960F003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46" y="1215166"/>
            <a:ext cx="4448849" cy="419721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7" name="圖片 6">
            <a:extLst>
              <a:ext uri="{FF2B5EF4-FFF2-40B4-BE49-F238E27FC236}">
                <a16:creationId xmlns:a16="http://schemas.microsoft.com/office/drawing/2014/main" id="{5E51FD0A-DB55-413C-9C83-41575A60232B}"/>
              </a:ext>
            </a:extLst>
          </p:cNvPr>
          <p:cNvPicPr>
            <a:picLocks noChangeAspect="1"/>
          </p:cNvPicPr>
          <p:nvPr/>
        </p:nvPicPr>
        <p:blipFill>
          <a:blip r:embed="rId3"/>
          <a:stretch>
            <a:fillRect/>
          </a:stretch>
        </p:blipFill>
        <p:spPr>
          <a:xfrm>
            <a:off x="3193452" y="4013200"/>
            <a:ext cx="5755552" cy="2170954"/>
          </a:xfrm>
          <a:prstGeom prst="rect">
            <a:avLst/>
          </a:prstGeom>
        </p:spPr>
      </p:pic>
      <p:pic>
        <p:nvPicPr>
          <p:cNvPr id="17410" name="Picture 2">
            <a:extLst>
              <a:ext uri="{FF2B5EF4-FFF2-40B4-BE49-F238E27FC236}">
                <a16:creationId xmlns:a16="http://schemas.microsoft.com/office/drawing/2014/main" id="{CD9BD351-5FD9-40A3-AADE-108FA546C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477" y="3293534"/>
            <a:ext cx="1788042" cy="178804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3BE11ABE-E14E-4D90-B839-AB7CCC2F4D46}"/>
              </a:ext>
            </a:extLst>
          </p:cNvPr>
          <p:cNvSpPr/>
          <p:nvPr/>
        </p:nvSpPr>
        <p:spPr>
          <a:xfrm>
            <a:off x="2446866" y="633662"/>
            <a:ext cx="72982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5">
                  <a:extLst>
                    <a:ext uri="{A12FA001-AC4F-418D-AE19-62706E023703}">
                      <ahyp:hlinkClr xmlns:ahyp="http://schemas.microsoft.com/office/drawing/2018/hyperlinkcolor" val="tx"/>
                    </a:ext>
                  </a:extLst>
                </a:hlinkClick>
              </a:rPr>
              <a:t>Assessment of Convolutional Neural Network Pre-Trained Models for Detection and Orientation of Cracks</a:t>
            </a:r>
            <a:endPar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9FC295B-AF04-43B7-A1D7-96CB280E3481}"/>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2" name="圖片 1">
            <a:extLst>
              <a:ext uri="{FF2B5EF4-FFF2-40B4-BE49-F238E27FC236}">
                <a16:creationId xmlns:a16="http://schemas.microsoft.com/office/drawing/2014/main" id="{65C8436C-B27B-4FC9-8DB6-73D35803DD81}"/>
              </a:ext>
            </a:extLst>
          </p:cNvPr>
          <p:cNvPicPr>
            <a:picLocks noChangeAspect="1"/>
          </p:cNvPicPr>
          <p:nvPr/>
        </p:nvPicPr>
        <p:blipFill>
          <a:blip r:embed="rId2"/>
          <a:stretch>
            <a:fillRect/>
          </a:stretch>
        </p:blipFill>
        <p:spPr>
          <a:xfrm>
            <a:off x="545960" y="955508"/>
            <a:ext cx="5872783" cy="3730634"/>
          </a:xfrm>
          <a:prstGeom prst="rect">
            <a:avLst/>
          </a:prstGeom>
        </p:spPr>
      </p:pic>
      <p:pic>
        <p:nvPicPr>
          <p:cNvPr id="7" name="圖片 6">
            <a:extLst>
              <a:ext uri="{FF2B5EF4-FFF2-40B4-BE49-F238E27FC236}">
                <a16:creationId xmlns:a16="http://schemas.microsoft.com/office/drawing/2014/main" id="{69296575-73F5-4F5C-9B90-FFC7C8A656D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9196"/>
          <a:stretch/>
        </p:blipFill>
        <p:spPr>
          <a:xfrm>
            <a:off x="3661248" y="3857567"/>
            <a:ext cx="5390387" cy="2461299"/>
          </a:xfrm>
          <a:prstGeom prst="rect">
            <a:avLst/>
          </a:prstGeom>
        </p:spPr>
      </p:pic>
      <p:pic>
        <p:nvPicPr>
          <p:cNvPr id="16386" name="Picture 2">
            <a:extLst>
              <a:ext uri="{FF2B5EF4-FFF2-40B4-BE49-F238E27FC236}">
                <a16:creationId xmlns:a16="http://schemas.microsoft.com/office/drawing/2014/main" id="{03E5CC4F-84C8-472D-8025-ECEF74857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3746" y="3285065"/>
            <a:ext cx="1822337" cy="182233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0AA0C04-4234-4610-A7DE-225F364BF087}"/>
              </a:ext>
            </a:extLst>
          </p:cNvPr>
          <p:cNvSpPr/>
          <p:nvPr/>
        </p:nvSpPr>
        <p:spPr>
          <a:xfrm>
            <a:off x="3482351" y="632907"/>
            <a:ext cx="52482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6">
                  <a:extLst>
                    <a:ext uri="{A12FA001-AC4F-418D-AE19-62706E023703}">
                      <ahyp:hlinkClr xmlns:ahyp="http://schemas.microsoft.com/office/drawing/2018/hyperlinkcolor" val="tx"/>
                    </a:ext>
                  </a:extLst>
                </a:hlinkClick>
              </a:rPr>
              <a:t>Interaction-Based Behavioral Analysis of Twitter Social Network Accounts</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BF8DE4C-9534-4740-8E22-0F2547C6046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3890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1211700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263968751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5663</TotalTime>
  <Words>30469</Words>
  <Application>Microsoft Office PowerPoint</Application>
  <PresentationFormat>寬螢幕</PresentationFormat>
  <Paragraphs>4178</Paragraphs>
  <Slides>278</Slides>
  <Notes>113</Notes>
  <HiddenSlides>1</HiddenSlides>
  <MMClips>0</MMClips>
  <ScaleCrop>false</ScaleCrop>
  <HeadingPairs>
    <vt:vector size="6" baseType="variant">
      <vt:variant>
        <vt:lpstr>使用字型</vt:lpstr>
      </vt:variant>
      <vt:variant>
        <vt:i4>29</vt:i4>
      </vt:variant>
      <vt:variant>
        <vt:lpstr>佈景主題</vt:lpstr>
      </vt:variant>
      <vt:variant>
        <vt:i4>3</vt:i4>
      </vt:variant>
      <vt:variant>
        <vt:lpstr>投影片標題</vt:lpstr>
      </vt:variant>
      <vt:variant>
        <vt:i4>278</vt:i4>
      </vt:variant>
    </vt:vector>
  </HeadingPairs>
  <TitlesOfParts>
    <vt:vector size="310" baseType="lpstr">
      <vt:lpstr>-apple-system</vt:lpstr>
      <vt:lpstr>Arial Unicode MS</vt:lpstr>
      <vt:lpstr>Helvetica Neue</vt:lpstr>
      <vt:lpstr>Inter</vt:lpstr>
      <vt:lpstr>Microsoft JhengHei UI</vt:lpstr>
      <vt:lpstr>Microsoft YaHei</vt:lpstr>
      <vt:lpstr>Rubik</vt:lpstr>
      <vt:lpstr>sohne</vt:lpstr>
      <vt:lpstr>Söhne</vt:lpstr>
      <vt:lpstr>source-serif-pro</vt:lpstr>
      <vt:lpstr>微軟正黑體</vt:lpstr>
      <vt:lpstr>微軟正黑體修正</vt:lpstr>
      <vt:lpstr>新細明體</vt:lpstr>
      <vt:lpstr>Aptos</vt:lpstr>
      <vt:lpstr>Arial</vt:lpstr>
      <vt:lpstr>Calibri</vt:lpstr>
      <vt:lpstr>Calibri Light</vt:lpstr>
      <vt:lpstr>Centaur</vt:lpstr>
      <vt:lpstr>Century Gothic</vt:lpstr>
      <vt:lpstr>Courier New</vt:lpstr>
      <vt:lpstr>Georgia</vt:lpstr>
      <vt:lpstr>Lato Light</vt:lpstr>
      <vt:lpstr>Nunito</vt:lpstr>
      <vt:lpstr>Oswald</vt:lpstr>
      <vt:lpstr>Raleway</vt:lpstr>
      <vt:lpstr>Roboto</vt:lpstr>
      <vt:lpstr>Segoe UI</vt:lpstr>
      <vt:lpstr>Tahoma</vt:lpstr>
      <vt:lpstr>Wingdings</vt:lpstr>
      <vt:lpstr>Office 佈景主題</vt:lpstr>
      <vt:lpstr>1_Office 佈景主題</vt:lpstr>
      <vt:lpstr>Office Theme</vt:lpstr>
      <vt:lpstr>PowerPoint 簡報</vt:lpstr>
      <vt:lpstr>PowerPoint 簡報</vt:lpstr>
      <vt:lpstr>PowerPoint 簡報</vt:lpstr>
      <vt:lpstr>觀念上的提醒</vt:lpstr>
      <vt:lpstr>程式開發習慣</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dc:creator>
  <cp:lastModifiedBy>sunny weng</cp:lastModifiedBy>
  <cp:revision>45</cp:revision>
  <dcterms:created xsi:type="dcterms:W3CDTF">2024-05-06T10:57:11Z</dcterms:created>
  <dcterms:modified xsi:type="dcterms:W3CDTF">2024-05-17T20:29:54Z</dcterms:modified>
</cp:coreProperties>
</file>